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  <p:sldId id="264" r:id="rId9"/>
    <p:sldId id="263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19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516624"/>
            <a:ext cx="7315200" cy="2595025"/>
          </a:xfrm>
        </p:spPr>
        <p:txBody>
          <a:bodyPr>
            <a:normAutofit/>
          </a:bodyPr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166530"/>
            <a:ext cx="7315200" cy="1144632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CFD4C-BC8D-4497-90F0-0D84C2435F18}" type="datetimeFigureOut">
              <a:rPr lang="en-US" smtClean="0"/>
              <a:t>5/22/2011</a:t>
            </a:fld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1B9BA54-3445-466F-8A41-FAC77F0EA017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CFD4C-BC8D-4497-90F0-0D84C2435F18}" type="datetimeFigureOut">
              <a:rPr lang="en-US" smtClean="0"/>
              <a:t>5/22/2011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B9BA54-3445-466F-8A41-FAC77F0EA017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48400" y="1826709"/>
            <a:ext cx="1492499" cy="448445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54524" y="1826709"/>
            <a:ext cx="5241476" cy="448445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CFD4C-BC8D-4497-90F0-0D84C2435F18}" type="datetimeFigureOut">
              <a:rPr lang="en-US" smtClean="0"/>
              <a:t>5/22/2011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B9BA54-3445-466F-8A41-FAC77F0EA017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CFD4C-BC8D-4497-90F0-0D84C2435F18}" type="datetimeFigureOut">
              <a:rPr lang="en-US" smtClean="0"/>
              <a:t>5/22/2011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B9BA54-3445-466F-8A41-FAC77F0EA017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017572"/>
            <a:ext cx="7315200" cy="1293592"/>
          </a:xfrm>
        </p:spPr>
        <p:txBody>
          <a:bodyPr anchor="t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3865097"/>
            <a:ext cx="7315200" cy="10984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CFD4C-BC8D-4497-90F0-0D84C2435F18}" type="datetimeFigureOut">
              <a:rPr lang="en-US" smtClean="0"/>
              <a:t>5/22/2011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B9BA54-3445-466F-8A41-FAC77F0EA017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CFD4C-BC8D-4497-90F0-0D84C2435F18}" type="datetimeFigureOut">
              <a:rPr lang="en-US" smtClean="0"/>
              <a:t>5/22/2011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B9BA54-3445-466F-8A41-FAC77F0EA017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914400" y="2743200"/>
            <a:ext cx="3566160" cy="359359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81728" y="2743200"/>
            <a:ext cx="3566160" cy="35956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6348" y="2743200"/>
            <a:ext cx="3364992" cy="62179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85144" y="2743200"/>
            <a:ext cx="3362062" cy="62179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CFD4C-BC8D-4497-90F0-0D84C2435F18}" type="datetimeFigureOut">
              <a:rPr lang="en-US" smtClean="0"/>
              <a:t>5/22/2011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B9BA54-3445-466F-8A41-FAC77F0EA017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914400" y="3383280"/>
            <a:ext cx="3566160" cy="29535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81727" y="3383280"/>
            <a:ext cx="3566160" cy="29535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CFD4C-BC8D-4497-90F0-0D84C2435F18}" type="datetimeFigureOut">
              <a:rPr lang="en-US" smtClean="0"/>
              <a:t>5/22/2011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B9BA54-3445-466F-8A41-FAC77F0EA017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CFD4C-BC8D-4497-90F0-0D84C2435F18}" type="datetimeFigureOut">
              <a:rPr lang="en-US" smtClean="0"/>
              <a:t>5/22/2011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B9BA54-3445-466F-8A41-FAC77F0EA017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825362"/>
            <a:ext cx="2950936" cy="2173015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1752" y="1826709"/>
            <a:ext cx="4207848" cy="4476614"/>
          </a:xfrm>
        </p:spPr>
        <p:txBody>
          <a:bodyPr anchor="ctr"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061095"/>
            <a:ext cx="2950936" cy="22453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CFD4C-BC8D-4497-90F0-0D84C2435F18}" type="datetimeFigureOut">
              <a:rPr lang="en-US" smtClean="0"/>
              <a:t>5/22/2011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B9BA54-3445-466F-8A41-FAC77F0EA017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828800"/>
            <a:ext cx="2953512" cy="2176272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191000" y="2286000"/>
            <a:ext cx="4038600" cy="3352800"/>
          </a:xfrm>
          <a:solidFill>
            <a:schemeClr val="accent2"/>
          </a:solidFill>
          <a:ln w="12700">
            <a:noFill/>
          </a:ln>
          <a:effectLst>
            <a:reflection blurRad="12700" stA="30000" endPos="30000" dist="31750" dir="5400000" sy="-100000" algn="bl" rotWithShape="0"/>
          </a:effectLst>
          <a:scene3d>
            <a:camera prst="perspectiveRight" fov="2700000">
              <a:rot lat="240000" lon="900000" rev="0"/>
            </a:camera>
            <a:lightRig rig="threePt" dir="t">
              <a:rot lat="0" lon="0" rev="2700000"/>
            </a:lightRig>
          </a:scene3d>
          <a:sp3d/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059936"/>
            <a:ext cx="2953512" cy="224942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CFD4C-BC8D-4497-90F0-0D84C2435F18}" type="datetimeFigureOut">
              <a:rPr lang="en-US" smtClean="0"/>
              <a:t>5/22/2011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B9BA54-3445-466F-8A41-FAC77F0EA017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435268" y="573807"/>
            <a:ext cx="86236" cy="5723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8569419" y="573807"/>
            <a:ext cx="576072" cy="5723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2769833"/>
            <a:ext cx="7315200" cy="35395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07690" y="548797"/>
            <a:ext cx="1189132" cy="29791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alpha val="50000"/>
                  </a:schemeClr>
                </a:solidFill>
              </a:defRPr>
            </a:lvl1pPr>
          </a:lstStyle>
          <a:p>
            <a:fld id="{AE2CFD4C-BC8D-4497-90F0-0D84C2435F18}" type="datetimeFigureOut">
              <a:rPr lang="en-US" smtClean="0"/>
              <a:t>5/22/2011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314415" y="548797"/>
            <a:ext cx="941203" cy="3017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D1B9BA54-3445-466F-8A41-FAC77F0EA017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08688" y="855956"/>
            <a:ext cx="2246489" cy="301227"/>
          </a:xfrm>
          <a:prstGeom prst="rect">
            <a:avLst/>
          </a:prstGeom>
        </p:spPr>
        <p:txBody>
          <a:bodyPr vert="horz" lIns="91440" tIns="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144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1430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6002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8288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304800"/>
            <a:ext cx="7315200" cy="2595025"/>
          </a:xfrm>
        </p:spPr>
        <p:txBody>
          <a:bodyPr/>
          <a:lstStyle/>
          <a:p>
            <a:pPr algn="ctr"/>
            <a:r>
              <a:rPr lang="en-US" dirty="0" smtClean="0"/>
              <a:t>Electronic Car Via Mobile &amp; Traffic Lights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8200" y="3657600"/>
            <a:ext cx="7315200" cy="1447800"/>
          </a:xfrm>
        </p:spPr>
        <p:txBody>
          <a:bodyPr/>
          <a:lstStyle/>
          <a:p>
            <a:pPr algn="ctr"/>
            <a:r>
              <a:rPr lang="en-US" dirty="0" smtClean="0"/>
              <a:t>Prepared By :</a:t>
            </a:r>
          </a:p>
          <a:p>
            <a:pPr algn="ctr"/>
            <a:r>
              <a:rPr lang="en-US" dirty="0" smtClean="0"/>
              <a:t>Sufyan Tahseen Mustafa Ramadan</a:t>
            </a:r>
          </a:p>
          <a:p>
            <a:pPr algn="ctr"/>
            <a:r>
              <a:rPr lang="en-US" dirty="0" smtClean="0"/>
              <a:t>Arkan Tawfeeq Taher Deeb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9468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447801"/>
            <a:ext cx="7315200" cy="486156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q"/>
            </a:pPr>
            <a:r>
              <a:rPr lang="en-US" sz="2400" dirty="0" smtClean="0"/>
              <a:t>So we moved to study the Radio Frequency possibility .</a:t>
            </a:r>
          </a:p>
          <a:p>
            <a:pPr>
              <a:buFont typeface="Wingdings" pitchFamily="2" charset="2"/>
              <a:buChar char="q"/>
            </a:pPr>
            <a:r>
              <a:rPr lang="en-US" sz="2400" dirty="0" smtClean="0"/>
              <a:t>As a result :It passed the problems of Infrared with additional vital advantage:</a:t>
            </a:r>
          </a:p>
          <a:p>
            <a:pPr>
              <a:buFont typeface="Wingdings" pitchFamily="2" charset="2"/>
              <a:buChar char="Ø"/>
            </a:pPr>
            <a:r>
              <a:rPr lang="en-US" sz="2400" dirty="0" smtClean="0"/>
              <a:t>One sender can be used for different receivers.</a:t>
            </a:r>
          </a:p>
          <a:p>
            <a:pPr>
              <a:buFont typeface="Wingdings" pitchFamily="2" charset="2"/>
              <a:buChar char="q"/>
            </a:pPr>
            <a:r>
              <a:rPr lang="en-US" sz="2400" dirty="0" smtClean="0"/>
              <a:t>By getting RF sender &amp; receiver which works on 27MHz frequency we analyze its code by the Oscilloscope. And get the following: </a:t>
            </a:r>
          </a:p>
          <a:p>
            <a:endParaRPr lang="en-US" sz="2400" dirty="0" smtClean="0"/>
          </a:p>
          <a:p>
            <a:endParaRPr lang="en-US" sz="2400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609600" y="381000"/>
            <a:ext cx="7620000" cy="773097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How to send the suggested Code?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0613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52400"/>
            <a:ext cx="7315200" cy="1154097"/>
          </a:xfrm>
        </p:spPr>
        <p:txBody>
          <a:bodyPr/>
          <a:lstStyle/>
          <a:p>
            <a:r>
              <a:rPr lang="en-US" dirty="0" smtClean="0"/>
              <a:t>How it send Data?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752600"/>
            <a:ext cx="7315200" cy="4724399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q"/>
            </a:pPr>
            <a:r>
              <a:rPr lang="en-US" sz="2400" b="1" dirty="0"/>
              <a:t>T</a:t>
            </a:r>
            <a:r>
              <a:rPr lang="en-US" sz="2400" dirty="0"/>
              <a:t>he transmitter send a specific series of electronic pulses with 2.1 MS length for the first Four pulses to inform receiver that new data is sent and </a:t>
            </a:r>
            <a:r>
              <a:rPr lang="en-US" sz="2400" dirty="0" smtClean="0"/>
              <a:t>they are separated </a:t>
            </a:r>
            <a:r>
              <a:rPr lang="en-US" sz="2400" dirty="0"/>
              <a:t>by 700 microseconds </a:t>
            </a:r>
            <a:r>
              <a:rPr lang="en-US" sz="2400" dirty="0" smtClean="0"/>
              <a:t>pulses</a:t>
            </a:r>
          </a:p>
          <a:p>
            <a:pPr>
              <a:buFont typeface="Wingdings" pitchFamily="2" charset="2"/>
              <a:buChar char="q"/>
            </a:pPr>
            <a:r>
              <a:rPr lang="en-US" sz="2400" dirty="0"/>
              <a:t> </a:t>
            </a:r>
            <a:r>
              <a:rPr lang="en-US" sz="2400" dirty="0" smtClean="0"/>
              <a:t>Then </a:t>
            </a:r>
            <a:r>
              <a:rPr lang="en-US" sz="2400" dirty="0"/>
              <a:t>If the traffic is red then 16 pulses is sent, else if it is green the transmitter sends 40 pulses and for yellow it sends nothing.</a:t>
            </a:r>
          </a:p>
          <a:p>
            <a:pPr>
              <a:buFont typeface="Wingdings" pitchFamily="2" charset="2"/>
              <a:buChar char="q"/>
            </a:pPr>
            <a:endParaRPr lang="en-US" sz="2400" dirty="0" smtClean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194345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04800"/>
            <a:ext cx="7315200" cy="925497"/>
          </a:xfrm>
        </p:spPr>
        <p:txBody>
          <a:bodyPr/>
          <a:lstStyle/>
          <a:p>
            <a:r>
              <a:rPr lang="en-US" dirty="0" smtClean="0"/>
              <a:t>Code Analysis for RF:</a:t>
            </a:r>
            <a:endParaRPr lang="en-US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1524000"/>
            <a:ext cx="6952971" cy="49803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62839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28600"/>
            <a:ext cx="7315200" cy="1154097"/>
          </a:xfrm>
        </p:spPr>
        <p:txBody>
          <a:bodyPr/>
          <a:lstStyle/>
          <a:p>
            <a:r>
              <a:rPr lang="en-US" dirty="0" smtClean="0"/>
              <a:t>How the project works?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524001"/>
            <a:ext cx="7315200" cy="4785360"/>
          </a:xfrm>
        </p:spPr>
        <p:txBody>
          <a:bodyPr/>
          <a:lstStyle/>
          <a:p>
            <a:r>
              <a:rPr lang="en-US" dirty="0" smtClean="0"/>
              <a:t>After switching the car on &amp; connecting the mobile to the car through Bluetooth. User can control the car motion using an application written in JAVA </a:t>
            </a:r>
          </a:p>
          <a:p>
            <a:r>
              <a:rPr lang="en-US" dirty="0" smtClean="0"/>
              <a:t>Also user can control the car speed by increase it or decrease it.</a:t>
            </a:r>
          </a:p>
          <a:p>
            <a:r>
              <a:rPr lang="en-US" dirty="0"/>
              <a:t>Also the traffic sends RF signals to the car and the car </a:t>
            </a:r>
            <a:r>
              <a:rPr lang="en-US" dirty="0" smtClean="0"/>
              <a:t>analyze </a:t>
            </a:r>
            <a:r>
              <a:rPr lang="en-US" dirty="0"/>
              <a:t>the code and send the case of the traffic to the </a:t>
            </a:r>
            <a:r>
              <a:rPr lang="en-US" dirty="0" smtClean="0"/>
              <a:t>car</a:t>
            </a:r>
          </a:p>
          <a:p>
            <a:r>
              <a:rPr lang="en-US" dirty="0" smtClean="0"/>
              <a:t>So  the mobile receives from the car about the traffic light case.</a:t>
            </a:r>
          </a:p>
          <a:p>
            <a:r>
              <a:rPr lang="en-US" dirty="0" smtClean="0"/>
              <a:t>But if the traffic light is red the car stops .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21223665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7315200" cy="1154097"/>
          </a:xfrm>
        </p:spPr>
        <p:txBody>
          <a:bodyPr/>
          <a:lstStyle/>
          <a:p>
            <a:r>
              <a:rPr lang="en-US" dirty="0" smtClean="0"/>
              <a:t>The traffic light Circuit:</a:t>
            </a:r>
            <a:endParaRPr lang="en-US" dirty="0"/>
          </a:p>
        </p:txBody>
      </p:sp>
      <p:pic>
        <p:nvPicPr>
          <p:cNvPr id="1026" name="Picture 2" descr="C:\Users\Eng-Ramadans\Desktop\201105241170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1447800"/>
            <a:ext cx="4800600" cy="52395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910703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76200"/>
            <a:ext cx="7315200" cy="1154097"/>
          </a:xfrm>
        </p:spPr>
        <p:txBody>
          <a:bodyPr/>
          <a:lstStyle/>
          <a:p>
            <a:r>
              <a:rPr lang="en-US" dirty="0" smtClean="0"/>
              <a:t>About  . . .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981201"/>
            <a:ext cx="7315200" cy="4328160"/>
          </a:xfrm>
        </p:spPr>
        <p:txBody>
          <a:bodyPr/>
          <a:lstStyle/>
          <a:p>
            <a:pPr>
              <a:buFont typeface="Wingdings" pitchFamily="2" charset="2"/>
              <a:buChar char="q"/>
            </a:pPr>
            <a:r>
              <a:rPr lang="en-US" sz="2400" dirty="0" smtClean="0"/>
              <a:t>This Project is about a car which motion can be controlled by Mobile.</a:t>
            </a:r>
          </a:p>
          <a:p>
            <a:pPr>
              <a:buFont typeface="Wingdings" pitchFamily="2" charset="2"/>
              <a:buChar char="q"/>
            </a:pPr>
            <a:r>
              <a:rPr lang="en-US" sz="2400" dirty="0" smtClean="0"/>
              <a:t>Also mobile can control the speed of the car</a:t>
            </a:r>
          </a:p>
          <a:p>
            <a:pPr>
              <a:buFont typeface="Wingdings" pitchFamily="2" charset="2"/>
              <a:buChar char="q"/>
            </a:pPr>
            <a:r>
              <a:rPr lang="en-US" sz="2400" dirty="0" smtClean="0"/>
              <a:t>Car can </a:t>
            </a:r>
            <a:r>
              <a:rPr lang="en-US" sz="2400" dirty="0"/>
              <a:t>check the traffic </a:t>
            </a:r>
            <a:r>
              <a:rPr lang="en-US" sz="2400" dirty="0" smtClean="0"/>
              <a:t>light </a:t>
            </a:r>
            <a:r>
              <a:rPr lang="en-US" sz="2400" dirty="0"/>
              <a:t>on the road and send feedback about </a:t>
            </a:r>
            <a:r>
              <a:rPr lang="en-US" sz="2400" dirty="0" smtClean="0"/>
              <a:t>it (Red ,Green ,Yellow) to </a:t>
            </a:r>
            <a:r>
              <a:rPr lang="en-US" sz="2400" dirty="0"/>
              <a:t>the </a:t>
            </a:r>
            <a:r>
              <a:rPr lang="en-US" sz="2400" dirty="0" smtClean="0"/>
              <a:t>Mobile .</a:t>
            </a:r>
          </a:p>
          <a:p>
            <a:pPr>
              <a:buFont typeface="Wingdings" pitchFamily="2" charset="2"/>
              <a:buChar char="q"/>
            </a:pPr>
            <a:r>
              <a:rPr lang="en-US" sz="2400" dirty="0" smtClean="0"/>
              <a:t>The car motion is restricted by the traffic light case, if it is </a:t>
            </a:r>
            <a:r>
              <a:rPr lang="en-US" sz="2400" dirty="0" smtClean="0">
                <a:solidFill>
                  <a:srgbClr val="FF0000"/>
                </a:solidFill>
              </a:rPr>
              <a:t>RED </a:t>
            </a:r>
            <a:r>
              <a:rPr lang="en-US" sz="2400" dirty="0" smtClean="0"/>
              <a:t>then it is forced to stop</a:t>
            </a:r>
            <a:endParaRPr lang="en-US" sz="2400" dirty="0">
              <a:solidFill>
                <a:srgbClr val="FF0000"/>
              </a:solidFill>
            </a:endParaRPr>
          </a:p>
          <a:p>
            <a:pPr marL="4572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7866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33400"/>
            <a:ext cx="7315200" cy="1154097"/>
          </a:xfrm>
        </p:spPr>
        <p:txBody>
          <a:bodyPr/>
          <a:lstStyle/>
          <a:p>
            <a:r>
              <a:rPr lang="en-US" dirty="0" smtClean="0"/>
              <a:t>Parts of Project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2133601"/>
            <a:ext cx="7315200" cy="4175760"/>
          </a:xfrm>
        </p:spPr>
        <p:txBody>
          <a:bodyPr/>
          <a:lstStyle/>
          <a:p>
            <a:pPr lvl="0">
              <a:buFont typeface="Wingdings" pitchFamily="2" charset="2"/>
              <a:buChar char="q"/>
            </a:pPr>
            <a:r>
              <a:rPr lang="en-US" sz="2400" dirty="0" smtClean="0"/>
              <a:t>A </a:t>
            </a:r>
            <a:r>
              <a:rPr lang="en-US" sz="2400" dirty="0"/>
              <a:t>traffic </a:t>
            </a:r>
            <a:r>
              <a:rPr lang="en-US" sz="2400" dirty="0" smtClean="0"/>
              <a:t>light circuit  </a:t>
            </a:r>
            <a:r>
              <a:rPr lang="en-US" sz="2400" dirty="0"/>
              <a:t>which communicates with the moving </a:t>
            </a:r>
            <a:r>
              <a:rPr lang="en-US" sz="2400" dirty="0" smtClean="0"/>
              <a:t>car using Radio Frequency of 27MHz.</a:t>
            </a:r>
            <a:endParaRPr lang="en-US" sz="2400" dirty="0"/>
          </a:p>
          <a:p>
            <a:pPr lvl="0">
              <a:buFont typeface="Wingdings" pitchFamily="2" charset="2"/>
              <a:buChar char="q"/>
            </a:pPr>
            <a:r>
              <a:rPr lang="en-US" sz="2400" dirty="0"/>
              <a:t>Mobile (Controller) which controls the car motion using </a:t>
            </a:r>
            <a:r>
              <a:rPr lang="en-US" sz="2400" dirty="0" smtClean="0"/>
              <a:t>Bluetooth</a:t>
            </a:r>
          </a:p>
          <a:p>
            <a:pPr lvl="0">
              <a:buFont typeface="Wingdings" pitchFamily="2" charset="2"/>
              <a:buChar char="q"/>
            </a:pPr>
            <a:r>
              <a:rPr lang="en-US" sz="2400" dirty="0"/>
              <a:t>A microcontroller </a:t>
            </a:r>
            <a:r>
              <a:rPr lang="en-US" sz="2400" dirty="0" smtClean="0"/>
              <a:t>(</a:t>
            </a:r>
            <a:r>
              <a:rPr lang="en-US" sz="2400" dirty="0"/>
              <a:t>PIC 18f4620) </a:t>
            </a:r>
            <a:r>
              <a:rPr lang="en-US" sz="2400" dirty="0" smtClean="0"/>
              <a:t>circuit by which the </a:t>
            </a:r>
            <a:r>
              <a:rPr lang="en-US" sz="2400" dirty="0"/>
              <a:t>car will receive from traffic </a:t>
            </a:r>
            <a:r>
              <a:rPr lang="en-US" sz="2400" dirty="0" smtClean="0"/>
              <a:t>light circuit and the Mobile.</a:t>
            </a:r>
            <a:endParaRPr lang="en-US" sz="2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8584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-13855"/>
            <a:ext cx="7315200" cy="1154097"/>
          </a:xfrm>
        </p:spPr>
        <p:txBody>
          <a:bodyPr/>
          <a:lstStyle/>
          <a:p>
            <a:r>
              <a:rPr lang="en-US" dirty="0" smtClean="0"/>
              <a:t>How can Car detect traffic 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600201"/>
            <a:ext cx="7315200" cy="4876799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q"/>
            </a:pPr>
            <a:r>
              <a:rPr lang="en-US" sz="2400" dirty="0" smtClean="0"/>
              <a:t>First we think to use Graphics processor but it </a:t>
            </a:r>
            <a:r>
              <a:rPr lang="en-US" sz="2400" dirty="0" smtClean="0"/>
              <a:t>is difficult to be used since it requires lots of Hardware and may not be available</a:t>
            </a:r>
            <a:r>
              <a:rPr lang="en-US" sz="2400" dirty="0" smtClean="0"/>
              <a:t>.</a:t>
            </a:r>
          </a:p>
          <a:p>
            <a:pPr>
              <a:buFont typeface="Wingdings" pitchFamily="2" charset="2"/>
              <a:buChar char="q"/>
            </a:pPr>
            <a:r>
              <a:rPr lang="en-US" sz="2400" dirty="0" smtClean="0"/>
              <a:t>Then try to make the traffic light send Signals to the moving car either by Infrared with 38KHz frequency or by Radio Frequency of 27Mhz frequency</a:t>
            </a:r>
            <a:endParaRPr lang="en-US" sz="2400" dirty="0" smtClean="0"/>
          </a:p>
          <a:p>
            <a:pPr marL="4572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723006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471054" y="512618"/>
            <a:ext cx="7772400" cy="1110449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sz="3600" dirty="0" smtClean="0"/>
              <a:t>What happens if traffic light acts as transmitter ?</a:t>
            </a:r>
            <a:endParaRPr lang="en-US" sz="3600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609600" y="1905000"/>
            <a:ext cx="7924800" cy="47244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18288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Wingdings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2920" indent="-18288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Wingdings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-18288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Wingdings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400" indent="-18288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Wingdings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43000" indent="-18288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Wingdings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600200" indent="-18288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828800" indent="-18288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057400" indent="-18288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itchFamily="2" charset="2"/>
              <a:buChar char="q"/>
            </a:pPr>
            <a:r>
              <a:rPr lang="en-US" sz="2400" dirty="0" smtClean="0"/>
              <a:t>Each traffic light is represented by a code of signals.</a:t>
            </a:r>
          </a:p>
          <a:p>
            <a:pPr>
              <a:buFont typeface="Wingdings" pitchFamily="2" charset="2"/>
              <a:buChar char="q"/>
            </a:pPr>
            <a:r>
              <a:rPr lang="en-US" sz="2400" dirty="0" smtClean="0"/>
              <a:t>Parts of the Code is:</a:t>
            </a:r>
          </a:p>
          <a:p>
            <a:pPr>
              <a:buFont typeface="Wingdings" pitchFamily="2" charset="2"/>
              <a:buChar char="Ø"/>
            </a:pPr>
            <a:r>
              <a:rPr lang="en-US" sz="2400" dirty="0" smtClean="0"/>
              <a:t>a start part which informs the receiver that  new data is being transmitted   </a:t>
            </a:r>
            <a:endParaRPr lang="en-US" sz="2400" dirty="0"/>
          </a:p>
          <a:p>
            <a:pPr>
              <a:buFont typeface="Wingdings" pitchFamily="2" charset="2"/>
              <a:buChar char="Ø"/>
            </a:pPr>
            <a:r>
              <a:rPr lang="en-US" sz="2400" dirty="0" smtClean="0"/>
              <a:t> the data part which contains the information to be  analyzed(determine the traffic case).</a:t>
            </a:r>
          </a:p>
          <a:p>
            <a:pPr>
              <a:buFont typeface="Wingdings" pitchFamily="2" charset="2"/>
              <a:buChar char="Ø"/>
            </a:pPr>
            <a:r>
              <a:rPr lang="en-US" sz="2400" dirty="0" smtClean="0"/>
              <a:t>Tail which express the end of code transmission.</a:t>
            </a:r>
          </a:p>
          <a:p>
            <a:pPr>
              <a:buFont typeface="Wingdings" pitchFamily="2" charset="2"/>
              <a:buChar char="Ø"/>
            </a:pPr>
            <a:endParaRPr lang="en-US" sz="2400" dirty="0" smtClean="0"/>
          </a:p>
          <a:p>
            <a:endParaRPr lang="en-US" sz="2400" dirty="0" smtClean="0"/>
          </a:p>
          <a:p>
            <a:pPr marL="45720" indent="0">
              <a:buFont typeface="Wingdings" charset="2"/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314933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7315200" cy="1154097"/>
          </a:xfrm>
        </p:spPr>
        <p:txBody>
          <a:bodyPr/>
          <a:lstStyle/>
          <a:p>
            <a:r>
              <a:rPr lang="en-US" dirty="0" smtClean="0"/>
              <a:t>Code protocol: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905000"/>
            <a:ext cx="7772400" cy="4724399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1752600"/>
            <a:ext cx="6019800" cy="480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86889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81000"/>
            <a:ext cx="7620000" cy="773097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How to send the suggested Code?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676400"/>
            <a:ext cx="7315200" cy="4800600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q"/>
            </a:pPr>
            <a:r>
              <a:rPr lang="en-US" sz="2400" dirty="0" smtClean="0"/>
              <a:t> The </a:t>
            </a:r>
            <a:r>
              <a:rPr lang="en-US" sz="2400" dirty="0"/>
              <a:t>Infrared sender &amp; receiver was the first choice . </a:t>
            </a:r>
          </a:p>
          <a:p>
            <a:pPr>
              <a:buFont typeface="Wingdings" pitchFamily="2" charset="2"/>
              <a:buChar char="q"/>
            </a:pPr>
            <a:r>
              <a:rPr lang="en-US" sz="2400" dirty="0"/>
              <a:t>Then start to build our own protocol. But it was hard to do then try to use other protocols as Sony protocol RC5</a:t>
            </a:r>
            <a:r>
              <a:rPr lang="en-US" sz="2400" dirty="0" smtClean="0"/>
              <a:t>.</a:t>
            </a:r>
          </a:p>
          <a:p>
            <a:endParaRPr lang="en-US" sz="2400" dirty="0" smtClean="0"/>
          </a:p>
          <a:p>
            <a:endParaRPr lang="en-US" sz="2400" dirty="0"/>
          </a:p>
          <a:p>
            <a:pPr marL="45720" indent="0">
              <a:buNone/>
            </a:pPr>
            <a:endParaRPr lang="en-US" sz="2400" dirty="0" smtClean="0"/>
          </a:p>
          <a:p>
            <a:pPr>
              <a:buFont typeface="Wingdings" pitchFamily="2" charset="2"/>
              <a:buChar char="q"/>
            </a:pPr>
            <a:endParaRPr lang="en-US" sz="2400" dirty="0" smtClean="0"/>
          </a:p>
          <a:p>
            <a:pPr>
              <a:buFont typeface="Wingdings" pitchFamily="2" charset="2"/>
              <a:buChar char="q"/>
            </a:pPr>
            <a:r>
              <a:rPr lang="en-US" sz="2400" dirty="0" smtClean="0"/>
              <a:t>While </a:t>
            </a:r>
            <a:r>
              <a:rPr lang="en-US" sz="2400" dirty="0"/>
              <a:t>working we found that Infrared is not the right choice . </a:t>
            </a:r>
          </a:p>
        </p:txBody>
      </p:sp>
      <p:pic>
        <p:nvPicPr>
          <p:cNvPr id="2050" name="Picture 2" descr="C:\Users\Eng-Ramadans\Desktop\imagesCAUQZT5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3886200"/>
            <a:ext cx="7086600" cy="13352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1958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52400"/>
            <a:ext cx="7315200" cy="1154097"/>
          </a:xfrm>
        </p:spPr>
        <p:txBody>
          <a:bodyPr/>
          <a:lstStyle/>
          <a:p>
            <a:r>
              <a:rPr lang="en-US" dirty="0" smtClean="0"/>
              <a:t>IR Circuit:</a:t>
            </a:r>
            <a:endParaRPr lang="en-US" dirty="0"/>
          </a:p>
        </p:txBody>
      </p:sp>
      <p:pic>
        <p:nvPicPr>
          <p:cNvPr id="3074" name="Picture 2" descr="C:\Users\Eng-Ramadans\Desktop\imagesCAA7CYRB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1905000"/>
            <a:ext cx="6098176" cy="43329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42700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52400"/>
            <a:ext cx="7315200" cy="1154097"/>
          </a:xfrm>
        </p:spPr>
        <p:txBody>
          <a:bodyPr/>
          <a:lstStyle/>
          <a:p>
            <a:r>
              <a:rPr lang="en-US" dirty="0" smtClean="0"/>
              <a:t>Problems of IR: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600199"/>
            <a:ext cx="7315200" cy="4709161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q"/>
            </a:pPr>
            <a:r>
              <a:rPr lang="en-US" sz="2400" dirty="0" smtClean="0"/>
              <a:t>  </a:t>
            </a:r>
            <a:r>
              <a:rPr lang="en-US" sz="2400" dirty="0"/>
              <a:t>Sender must be directed to the receiver. This  rarely happens</a:t>
            </a:r>
            <a:r>
              <a:rPr lang="en-US" sz="2400" dirty="0" smtClean="0"/>
              <a:t>.</a:t>
            </a:r>
          </a:p>
          <a:p>
            <a:pPr lvl="0">
              <a:buFont typeface="Wingdings" pitchFamily="2" charset="2"/>
              <a:buChar char="q"/>
            </a:pPr>
            <a:r>
              <a:rPr lang="en-US" sz="2400" dirty="0"/>
              <a:t>T</a:t>
            </a:r>
            <a:r>
              <a:rPr lang="en-US" sz="2400" dirty="0" smtClean="0"/>
              <a:t>he </a:t>
            </a:r>
            <a:r>
              <a:rPr lang="en-US" sz="2400" dirty="0"/>
              <a:t>distance is small and this is not applicable</a:t>
            </a:r>
          </a:p>
          <a:p>
            <a:pPr lvl="0">
              <a:buFont typeface="Wingdings" pitchFamily="2" charset="2"/>
              <a:buChar char="q"/>
            </a:pPr>
            <a:r>
              <a:rPr lang="en-US" sz="2400" dirty="0" smtClean="0"/>
              <a:t>High intensity light considered as Noise </a:t>
            </a:r>
            <a:r>
              <a:rPr lang="en-US" sz="2400" dirty="0"/>
              <a:t>and </a:t>
            </a:r>
            <a:r>
              <a:rPr lang="en-US" sz="2400" dirty="0" smtClean="0"/>
              <a:t>cause interference </a:t>
            </a:r>
            <a:r>
              <a:rPr lang="en-US" sz="2400" dirty="0"/>
              <a:t>with other signals </a:t>
            </a:r>
            <a:r>
              <a:rPr lang="en-US" sz="2400" dirty="0" smtClean="0"/>
              <a:t>. </a:t>
            </a:r>
          </a:p>
          <a:p>
            <a:pPr lvl="0">
              <a:buFont typeface="Wingdings" pitchFamily="2" charset="2"/>
              <a:buChar char="q"/>
            </a:pPr>
            <a:r>
              <a:rPr lang="en-US" sz="2400" dirty="0" smtClean="0"/>
              <a:t>It is suitable for indoor areas not in streets.</a:t>
            </a:r>
          </a:p>
          <a:p>
            <a:pPr lvl="0">
              <a:buFont typeface="Wingdings" pitchFamily="2" charset="2"/>
              <a:buChar char="Ø"/>
            </a:pPr>
            <a:r>
              <a:rPr lang="en-US" sz="2400" dirty="0" smtClean="0"/>
              <a:t>This </a:t>
            </a:r>
            <a:r>
              <a:rPr lang="en-US" sz="2400" dirty="0"/>
              <a:t>might cause of misunderstanding of the code.so wrong behaviors might be </a:t>
            </a:r>
            <a:r>
              <a:rPr lang="en-US" sz="2400" dirty="0" smtClean="0"/>
              <a:t>taken.</a:t>
            </a:r>
            <a:endParaRPr lang="en-US" sz="2400" dirty="0"/>
          </a:p>
          <a:p>
            <a:pPr>
              <a:buFont typeface="Wingdings" pitchFamily="2" charset="2"/>
              <a:buChar char="q"/>
            </a:pPr>
            <a:endParaRPr lang="en-US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610211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erspective">
  <a:themeElements>
    <a:clrScheme name="Perspective">
      <a:dk1>
        <a:sysClr val="windowText" lastClr="000000"/>
      </a:dk1>
      <a:lt1>
        <a:sysClr val="window" lastClr="FFFFFF"/>
      </a:lt1>
      <a:dk2>
        <a:srgbClr val="283138"/>
      </a:dk2>
      <a:lt2>
        <a:srgbClr val="FF8600"/>
      </a:lt2>
      <a:accent1>
        <a:srgbClr val="838D9B"/>
      </a:accent1>
      <a:accent2>
        <a:srgbClr val="D2610C"/>
      </a:accent2>
      <a:accent3>
        <a:srgbClr val="80716A"/>
      </a:accent3>
      <a:accent4>
        <a:srgbClr val="94147C"/>
      </a:accent4>
      <a:accent5>
        <a:srgbClr val="5D5AD2"/>
      </a:accent5>
      <a:accent6>
        <a:srgbClr val="6F6C7D"/>
      </a:accent6>
      <a:hlink>
        <a:srgbClr val="6187E3"/>
      </a:hlink>
      <a:folHlink>
        <a:srgbClr val="7B8EB8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erspec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alpha val="100000"/>
                <a:satMod val="160000"/>
                <a:lumMod val="105000"/>
              </a:schemeClr>
            </a:gs>
            <a:gs pos="41000">
              <a:schemeClr val="phClr">
                <a:tint val="57000"/>
                <a:satMod val="180000"/>
                <a:lumMod val="99000"/>
              </a:schemeClr>
            </a:gs>
            <a:gs pos="100000">
              <a:schemeClr val="phClr">
                <a:tint val="80000"/>
                <a:satMod val="200000"/>
                <a:lumMod val="10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6000"/>
                <a:satMod val="130000"/>
                <a:lumMod val="114000"/>
              </a:schemeClr>
            </a:gs>
            <a:gs pos="60000">
              <a:schemeClr val="phClr">
                <a:tint val="100000"/>
                <a:satMod val="106000"/>
                <a:lumMod val="110000"/>
              </a:schemeClr>
            </a:gs>
            <a:gs pos="100000">
              <a:schemeClr val="phClr"/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47625" dist="38100" dir="5400000" sy="98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woPt" dir="br">
              <a:rot lat="0" lon="0" rev="8700000"/>
            </a:lightRig>
          </a:scene3d>
          <a:sp3d prstMaterial="matte">
            <a:bevelT w="25400" h="53975"/>
          </a:sp3d>
        </a:effectStyle>
        <a:effectStyle>
          <a:effectLst>
            <a:reflection blurRad="12700" stA="24000" endPos="28000" dist="50800" dir="5400000" sy="-100000" rotWithShape="0"/>
          </a:effectLst>
          <a:scene3d>
            <a:camera prst="orthographicFront">
              <a:rot lat="0" lon="0" rev="0"/>
            </a:camera>
            <a:lightRig rig="threePt" dir="t">
              <a:rot lat="0" lon="0" rev="4800000"/>
            </a:lightRig>
          </a:scene3d>
          <a:sp3d>
            <a:bevelT w="69850" h="3175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80000"/>
                <a:satMod val="100000"/>
                <a:lumMod val="100000"/>
              </a:schemeClr>
            </a:gs>
            <a:gs pos="65000">
              <a:schemeClr val="phClr">
                <a:tint val="100000"/>
                <a:shade val="95000"/>
                <a:satMod val="100000"/>
                <a:lumMod val="100000"/>
              </a:schemeClr>
            </a:gs>
            <a:gs pos="100000">
              <a:schemeClr val="phClr">
                <a:tint val="88000"/>
                <a:shade val="100000"/>
                <a:satMod val="400000"/>
                <a:lumMod val="1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  <a:satMod val="90000"/>
              </a:schemeClr>
              <a:schemeClr val="phClr">
                <a:shade val="92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Perspective</Template>
  <TotalTime>827</TotalTime>
  <Words>626</Words>
  <Application>Microsoft Office PowerPoint</Application>
  <PresentationFormat>On-screen Show (4:3)</PresentationFormat>
  <Paragraphs>55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Perspective</vt:lpstr>
      <vt:lpstr>Electronic Car Via Mobile &amp; Traffic Lights</vt:lpstr>
      <vt:lpstr>About  . . . </vt:lpstr>
      <vt:lpstr>Parts of Project</vt:lpstr>
      <vt:lpstr>How can Car detect traffic ?</vt:lpstr>
      <vt:lpstr>PowerPoint Presentation</vt:lpstr>
      <vt:lpstr>Code protocol:</vt:lpstr>
      <vt:lpstr>How to send the suggested Code?</vt:lpstr>
      <vt:lpstr>IR Circuit:</vt:lpstr>
      <vt:lpstr>Problems of IR:</vt:lpstr>
      <vt:lpstr>How to send the suggested Code?</vt:lpstr>
      <vt:lpstr>How it send Data?</vt:lpstr>
      <vt:lpstr>Code Analysis for RF:</vt:lpstr>
      <vt:lpstr>How the project works?</vt:lpstr>
      <vt:lpstr>The traffic light Circuit: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Electronic Car Via Mobile &amp; Traffic Lights</dc:title>
  <dc:creator>Eng-Ramadans</dc:creator>
  <cp:lastModifiedBy>Eng-Ramadans</cp:lastModifiedBy>
  <cp:revision>13</cp:revision>
  <dcterms:created xsi:type="dcterms:W3CDTF">2011-05-22T18:28:16Z</dcterms:created>
  <dcterms:modified xsi:type="dcterms:W3CDTF">2011-05-23T08:21:56Z</dcterms:modified>
</cp:coreProperties>
</file>