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1" r:id="rId6"/>
    <p:sldId id="260" r:id="rId7"/>
    <p:sldId id="262" r:id="rId8"/>
    <p:sldId id="263" r:id="rId9"/>
    <p:sldId id="264" r:id="rId10"/>
    <p:sldId id="265" r:id="rId11"/>
    <p:sldId id="266" r:id="rId12"/>
    <p:sldId id="272" r:id="rId13"/>
    <p:sldId id="268" r:id="rId14"/>
    <p:sldId id="269" r:id="rId15"/>
    <p:sldId id="267" r:id="rId16"/>
    <p:sldId id="270" r:id="rId17"/>
    <p:sldId id="271"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70BEC8-6FB5-48E5-9D16-AD4C9652798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52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A9E10-220B-4E26-9FEF-8FA5CCACE877}"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0BEC8-6FB5-48E5-9D16-AD4C96527984}" type="slidenum">
              <a:rPr lang="en-US" smtClean="0"/>
              <a:t>‹#›</a:t>
            </a:fld>
            <a:endParaRPr lang="en-US"/>
          </a:p>
        </p:txBody>
      </p:sp>
    </p:spTree>
    <p:extLst>
      <p:ext uri="{BB962C8B-B14F-4D97-AF65-F5344CB8AC3E}">
        <p14:creationId xmlns:p14="http://schemas.microsoft.com/office/powerpoint/2010/main" val="20117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91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14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spTree>
    <p:extLst>
      <p:ext uri="{BB962C8B-B14F-4D97-AF65-F5344CB8AC3E}">
        <p14:creationId xmlns:p14="http://schemas.microsoft.com/office/powerpoint/2010/main" val="103253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289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29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31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0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spTree>
    <p:extLst>
      <p:ext uri="{BB962C8B-B14F-4D97-AF65-F5344CB8AC3E}">
        <p14:creationId xmlns:p14="http://schemas.microsoft.com/office/powerpoint/2010/main" val="401094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A9E10-220B-4E26-9FEF-8FA5CCACE877}"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BEC8-6FB5-48E5-9D16-AD4C9652798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56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1A9E10-220B-4E26-9FEF-8FA5CCACE877}"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0BEC8-6FB5-48E5-9D16-AD4C96527984}" type="slidenum">
              <a:rPr lang="en-US" smtClean="0"/>
              <a:t>‹#›</a:t>
            </a:fld>
            <a:endParaRPr lang="en-US"/>
          </a:p>
        </p:txBody>
      </p:sp>
    </p:spTree>
    <p:extLst>
      <p:ext uri="{BB962C8B-B14F-4D97-AF65-F5344CB8AC3E}">
        <p14:creationId xmlns:p14="http://schemas.microsoft.com/office/powerpoint/2010/main" val="2921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1A9E10-220B-4E26-9FEF-8FA5CCACE877}" type="datetimeFigureOut">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0BEC8-6FB5-48E5-9D16-AD4C9652798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67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1A9E10-220B-4E26-9FEF-8FA5CCACE877}" type="datetimeFigureOut">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0BEC8-6FB5-48E5-9D16-AD4C9652798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38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A9E10-220B-4E26-9FEF-8FA5CCACE877}" type="datetimeFigureOut">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0BEC8-6FB5-48E5-9D16-AD4C96527984}" type="slidenum">
              <a:rPr lang="en-US" smtClean="0"/>
              <a:t>‹#›</a:t>
            </a:fld>
            <a:endParaRPr lang="en-US"/>
          </a:p>
        </p:txBody>
      </p:sp>
    </p:spTree>
    <p:extLst>
      <p:ext uri="{BB962C8B-B14F-4D97-AF65-F5344CB8AC3E}">
        <p14:creationId xmlns:p14="http://schemas.microsoft.com/office/powerpoint/2010/main" val="263203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A9E10-220B-4E26-9FEF-8FA5CCACE877}"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0BEC8-6FB5-48E5-9D16-AD4C9652798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78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A9E10-220B-4E26-9FEF-8FA5CCACE877}"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0BEC8-6FB5-48E5-9D16-AD4C96527984}" type="slidenum">
              <a:rPr lang="en-US" smtClean="0"/>
              <a:t>‹#›</a:t>
            </a:fld>
            <a:endParaRPr lang="en-US"/>
          </a:p>
        </p:txBody>
      </p:sp>
    </p:spTree>
    <p:extLst>
      <p:ext uri="{BB962C8B-B14F-4D97-AF65-F5344CB8AC3E}">
        <p14:creationId xmlns:p14="http://schemas.microsoft.com/office/powerpoint/2010/main" val="41365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1A9E10-220B-4E26-9FEF-8FA5CCACE877}" type="datetimeFigureOut">
              <a:rPr lang="en-US" smtClean="0"/>
              <a:t>5/14/2015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70BEC8-6FB5-48E5-9D16-AD4C96527984}" type="slidenum">
              <a:rPr lang="en-US" smtClean="0"/>
              <a:t>‹#›</a:t>
            </a:fld>
            <a:endParaRPr lang="en-US"/>
          </a:p>
        </p:txBody>
      </p:sp>
    </p:spTree>
    <p:extLst>
      <p:ext uri="{BB962C8B-B14F-4D97-AF65-F5344CB8AC3E}">
        <p14:creationId xmlns:p14="http://schemas.microsoft.com/office/powerpoint/2010/main" val="32459028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11380" y="1150715"/>
            <a:ext cx="6815138" cy="1514475"/>
          </a:xfrm>
        </p:spPr>
        <p:txBody>
          <a:bodyPr/>
          <a:lstStyle/>
          <a:p>
            <a:r>
              <a:rPr lang="en-US" sz="4000" dirty="0" smtClean="0"/>
              <a:t>Design and Fabricate </a:t>
            </a:r>
            <a:br>
              <a:rPr lang="en-US" sz="4000" dirty="0" smtClean="0"/>
            </a:br>
            <a:r>
              <a:rPr lang="en-US" sz="4000" dirty="0" smtClean="0"/>
              <a:t>Windmill </a:t>
            </a:r>
            <a:r>
              <a:rPr lang="en-US" sz="4000" dirty="0"/>
              <a:t>water pump </a:t>
            </a:r>
          </a:p>
        </p:txBody>
      </p:sp>
      <p:sp>
        <p:nvSpPr>
          <p:cNvPr id="3" name="Subtitle 2"/>
          <p:cNvSpPr>
            <a:spLocks noGrp="1"/>
          </p:cNvSpPr>
          <p:nvPr>
            <p:ph type="subTitle" idx="4294967295"/>
          </p:nvPr>
        </p:nvSpPr>
        <p:spPr>
          <a:xfrm>
            <a:off x="1988299" y="2909888"/>
            <a:ext cx="7861300" cy="2808287"/>
          </a:xfrm>
        </p:spPr>
        <p:txBody>
          <a:bodyPr>
            <a:normAutofit lnSpcReduction="10000"/>
          </a:bodyPr>
          <a:lstStyle/>
          <a:p>
            <a:pPr marL="0" indent="0" algn="ctr">
              <a:buNone/>
            </a:pPr>
            <a:r>
              <a:rPr lang="en-US" sz="2000" dirty="0">
                <a:effectLst>
                  <a:outerShdw blurRad="38100" dist="38100" dir="2700000" algn="tl">
                    <a:srgbClr val="000000">
                      <a:alpha val="43137"/>
                    </a:srgbClr>
                  </a:outerShdw>
                </a:effectLst>
              </a:rPr>
              <a:t>Group </a:t>
            </a:r>
            <a:r>
              <a:rPr lang="en-US" sz="2000" dirty="0" smtClean="0">
                <a:effectLst>
                  <a:outerShdw blurRad="38100" dist="38100" dir="2700000" algn="tl">
                    <a:srgbClr val="000000">
                      <a:alpha val="43137"/>
                    </a:srgbClr>
                  </a:outerShdw>
                </a:effectLst>
              </a:rPr>
              <a:t>names:</a:t>
            </a:r>
          </a:p>
          <a:p>
            <a:pPr algn="ctr"/>
            <a:r>
              <a:rPr lang="en-US" sz="2000" dirty="0" smtClean="0">
                <a:effectLst>
                  <a:outerShdw blurRad="38100" dist="38100" dir="2700000" algn="tl">
                    <a:srgbClr val="000000">
                      <a:alpha val="43137"/>
                    </a:srgbClr>
                  </a:outerShdw>
                </a:effectLst>
              </a:rPr>
              <a:t>Akram </a:t>
            </a:r>
            <a:r>
              <a:rPr lang="en-US" sz="2000" dirty="0" smtClean="0">
                <a:effectLst>
                  <a:outerShdw blurRad="38100" dist="38100" dir="2700000" algn="tl">
                    <a:srgbClr val="000000">
                      <a:alpha val="43137"/>
                    </a:srgbClr>
                  </a:outerShdw>
                </a:effectLst>
              </a:rPr>
              <a:t>Yasin</a:t>
            </a:r>
          </a:p>
          <a:p>
            <a:pPr algn="ctr"/>
            <a:r>
              <a:rPr lang="en-US" sz="2000" dirty="0">
                <a:effectLst>
                  <a:outerShdw blurRad="38100" dist="38100" dir="2700000" algn="tl">
                    <a:srgbClr val="000000">
                      <a:alpha val="43137"/>
                    </a:srgbClr>
                  </a:outerShdw>
                </a:effectLst>
              </a:rPr>
              <a:t>Anas Abu Radi</a:t>
            </a:r>
            <a:endParaRPr lang="en-US" sz="2000" dirty="0">
              <a:effectLst>
                <a:outerShdw blurRad="38100" dist="38100" dir="2700000" algn="tl">
                  <a:srgbClr val="000000">
                    <a:alpha val="43137"/>
                  </a:srgbClr>
                </a:outerShdw>
              </a:effectLst>
            </a:endParaRPr>
          </a:p>
          <a:p>
            <a:pPr algn="ctr"/>
            <a:r>
              <a:rPr lang="en-US" sz="2000" dirty="0">
                <a:effectLst>
                  <a:outerShdw blurRad="38100" dist="38100" dir="2700000" algn="tl">
                    <a:srgbClr val="000000">
                      <a:alpha val="43137"/>
                    </a:srgbClr>
                  </a:outerShdw>
                </a:effectLst>
              </a:rPr>
              <a:t>Hani Qawariq</a:t>
            </a:r>
          </a:p>
          <a:p>
            <a:pPr algn="ctr"/>
            <a:r>
              <a:rPr lang="en-US" sz="2000" dirty="0">
                <a:effectLst>
                  <a:outerShdw blurRad="38100" dist="38100" dir="2700000" algn="tl">
                    <a:srgbClr val="000000">
                      <a:alpha val="43137"/>
                    </a:srgbClr>
                  </a:outerShdw>
                </a:effectLst>
              </a:rPr>
              <a:t>Motaz Modallal </a:t>
            </a:r>
          </a:p>
          <a:p>
            <a:pPr algn="ct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Supervised to Dr :Ahmad Alramahi  </a:t>
            </a:r>
          </a:p>
          <a:p>
            <a:pPr algn="ctr"/>
            <a:endParaRPr lang="en-US" dirty="0"/>
          </a:p>
        </p:txBody>
      </p:sp>
    </p:spTree>
    <p:extLst>
      <p:ext uri="{BB962C8B-B14F-4D97-AF65-F5344CB8AC3E}">
        <p14:creationId xmlns:p14="http://schemas.microsoft.com/office/powerpoint/2010/main" val="146138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Blades </a:t>
            </a:r>
            <a:r>
              <a:rPr lang="en-US" b="1" dirty="0" smtClean="0"/>
              <a:t>:</a:t>
            </a:r>
          </a:p>
          <a:p>
            <a:pPr marL="0" indent="0">
              <a:buNone/>
            </a:pPr>
            <a:r>
              <a:rPr lang="en-US" b="1" dirty="0"/>
              <a:t> </a:t>
            </a:r>
            <a:r>
              <a:rPr lang="en-US" b="1" dirty="0" smtClean="0"/>
              <a:t>tip speed ratio = 6</a:t>
            </a:r>
          </a:p>
          <a:p>
            <a:pPr marL="0" indent="0">
              <a:buNone/>
            </a:pPr>
            <a:r>
              <a:rPr lang="en-US" b="1" dirty="0" smtClean="0"/>
              <a:t>Velocity of wind = 3.4 km/h</a:t>
            </a:r>
          </a:p>
          <a:p>
            <a:pPr marL="0" indent="0">
              <a:buNone/>
            </a:pPr>
            <a:r>
              <a:rPr lang="en-US" b="1" dirty="0" smtClean="0"/>
              <a:t>Angular velocity = 50 rpm</a:t>
            </a:r>
          </a:p>
          <a:p>
            <a:pPr marL="0" indent="0">
              <a:buNone/>
            </a:pPr>
            <a:r>
              <a:rPr lang="en-US" b="1" dirty="0"/>
              <a:t>The length of the blade  is 90 cm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677" y="2408349"/>
            <a:ext cx="2555920" cy="3467519"/>
          </a:xfrm>
          <a:prstGeom prst="rect">
            <a:avLst/>
          </a:prstGeom>
        </p:spPr>
      </p:pic>
    </p:spTree>
    <p:extLst>
      <p:ext uri="{BB962C8B-B14F-4D97-AF65-F5344CB8AC3E}">
        <p14:creationId xmlns:p14="http://schemas.microsoft.com/office/powerpoint/2010/main" val="215759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3" name="Content Placeholder 2"/>
          <p:cNvSpPr>
            <a:spLocks noGrp="1"/>
          </p:cNvSpPr>
          <p:nvPr>
            <p:ph idx="1"/>
          </p:nvPr>
        </p:nvSpPr>
        <p:spPr/>
        <p:txBody>
          <a:bodyPr>
            <a:normAutofit/>
          </a:bodyPr>
          <a:lstStyle/>
          <a:p>
            <a:pPr marR="0" lvl="0">
              <a:lnSpc>
                <a:spcPct val="150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Gear box </a:t>
            </a: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bearing </a:t>
            </a:r>
            <a:r>
              <a:rPr lang="en-US" b="1" dirty="0" smtClean="0">
                <a:latin typeface="Arial" panose="020B0604020202020204" pitchFamily="34" charset="0"/>
                <a:ea typeface="Calibri" panose="020F0502020204030204" pitchFamily="34" charset="0"/>
                <a:cs typeface="Arial" panose="020B0604020202020204" pitchFamily="34" charset="0"/>
              </a:rPr>
              <a:t>system and shafts</a:t>
            </a:r>
          </a:p>
          <a:p>
            <a:r>
              <a:rPr lang="en-US" dirty="0" smtClean="0"/>
              <a:t>Gear box contain a </a:t>
            </a:r>
            <a:r>
              <a:rPr lang="en-US" dirty="0"/>
              <a:t>Gear system </a:t>
            </a:r>
            <a:r>
              <a:rPr lang="en-US" dirty="0" smtClean="0"/>
              <a:t>                                                                    used </a:t>
            </a:r>
            <a:r>
              <a:rPr lang="en-US" dirty="0"/>
              <a:t>to increase the rotational </a:t>
            </a:r>
            <a:r>
              <a:rPr lang="en-US" dirty="0" smtClean="0"/>
              <a:t>                                                                  speed </a:t>
            </a:r>
            <a:r>
              <a:rPr lang="en-US" dirty="0"/>
              <a:t>from rotor to crank </a:t>
            </a:r>
            <a:r>
              <a:rPr lang="en-US" dirty="0" smtClean="0"/>
              <a:t>,                                                                   bearing </a:t>
            </a:r>
            <a:r>
              <a:rPr lang="en-US" dirty="0"/>
              <a:t>system used to </a:t>
            </a:r>
            <a:r>
              <a:rPr lang="en-US" dirty="0" smtClean="0"/>
              <a:t>reduce                                                                                  </a:t>
            </a:r>
            <a:r>
              <a:rPr lang="en-US" dirty="0"/>
              <a:t>the friction losses and </a:t>
            </a:r>
            <a:r>
              <a:rPr lang="en-US" dirty="0" smtClean="0"/>
              <a:t>vibration. </a:t>
            </a:r>
            <a:endParaRPr lang="en-US" b="1" dirty="0">
              <a:latin typeface="Calibri" panose="020F0502020204030204" pitchFamily="34" charset="0"/>
              <a:ea typeface="Calibri" panose="020F0502020204030204" pitchFamily="34" charset="0"/>
              <a:cs typeface="Arial" panose="020B0604020202020204" pitchFamily="34" charset="0"/>
            </a:endParaRPr>
          </a:p>
          <a:p>
            <a:endParaRPr lang="en-US" dirty="0"/>
          </a:p>
          <a:p>
            <a:pPr marR="0" lvl="0">
              <a:lnSpc>
                <a:spcPct val="150000"/>
              </a:lnSpc>
              <a:spcBef>
                <a:spcPts val="0"/>
              </a:spcBef>
              <a:spcAft>
                <a:spcPts val="0"/>
              </a:spcAft>
              <a:buFont typeface="Arial" panose="020B0604020202020204" pitchFamily="34" charset="0"/>
              <a:buChar char="•"/>
            </a:pPr>
            <a:endParaRPr lang="en-US" b="1" dirty="0" smtClean="0">
              <a:latin typeface="Arial" panose="020B0604020202020204" pitchFamily="34" charset="0"/>
              <a:ea typeface="Calibri" panose="020F0502020204030204" pitchFamily="34" charset="0"/>
              <a:cs typeface="Arial" panose="020B0604020202020204" pitchFamily="34" charset="0"/>
            </a:endParaRP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7547020" y="2446986"/>
            <a:ext cx="3620033" cy="3428882"/>
          </a:xfrm>
          <a:prstGeom prst="rect">
            <a:avLst/>
          </a:prstGeom>
        </p:spPr>
      </p:pic>
    </p:spTree>
    <p:extLst>
      <p:ext uri="{BB962C8B-B14F-4D97-AF65-F5344CB8AC3E}">
        <p14:creationId xmlns:p14="http://schemas.microsoft.com/office/powerpoint/2010/main" val="257645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of Windmill Water Pump </a:t>
            </a:r>
            <a:endParaRPr lang="en-US" dirty="0"/>
          </a:p>
        </p:txBody>
      </p:sp>
      <p:sp>
        <p:nvSpPr>
          <p:cNvPr id="3" name="Content Placeholder 2"/>
          <p:cNvSpPr>
            <a:spLocks noGrp="1"/>
          </p:cNvSpPr>
          <p:nvPr>
            <p:ph idx="1"/>
          </p:nvPr>
        </p:nvSpPr>
        <p:spPr/>
        <p:txBody>
          <a:bodyPr/>
          <a:lstStyle/>
          <a:p>
            <a:pPr lvl="0"/>
            <a:r>
              <a:rPr lang="en-US" b="1" dirty="0">
                <a:latin typeface="Arial" panose="020B0604020202020204" pitchFamily="34" charset="0"/>
                <a:ea typeface="Calibri" panose="020F0502020204030204" pitchFamily="34" charset="0"/>
                <a:cs typeface="Arial" panose="020B0604020202020204" pitchFamily="34" charset="0"/>
              </a:rPr>
              <a:t>shafts</a:t>
            </a:r>
          </a:p>
          <a:p>
            <a:pPr marL="0" indent="0">
              <a:buNone/>
            </a:pPr>
            <a:r>
              <a:rPr lang="en-US" dirty="0"/>
              <a:t> </a:t>
            </a:r>
            <a:r>
              <a:rPr lang="en-US" dirty="0" smtClean="0"/>
              <a:t>       </a:t>
            </a:r>
            <a:r>
              <a:rPr lang="en-US" dirty="0"/>
              <a:t>Two </a:t>
            </a:r>
            <a:r>
              <a:rPr lang="en-US" dirty="0" smtClean="0"/>
              <a:t>steel shafts were used ,                                                                   one connect </a:t>
            </a:r>
            <a:r>
              <a:rPr lang="en-US" dirty="0"/>
              <a:t>the rotor and the gear </a:t>
            </a:r>
            <a:r>
              <a:rPr lang="en-US" dirty="0" smtClean="0"/>
              <a:t>                                                                      and </a:t>
            </a:r>
            <a:r>
              <a:rPr lang="en-US" dirty="0"/>
              <a:t>it has length of 50 cm and </a:t>
            </a:r>
            <a:r>
              <a:rPr lang="en-US" dirty="0" smtClean="0"/>
              <a:t>diameter                                                                          </a:t>
            </a:r>
            <a:r>
              <a:rPr lang="en-US" dirty="0"/>
              <a:t>of 30 mm, and another shaft </a:t>
            </a:r>
            <a:r>
              <a:rPr lang="en-US" dirty="0" smtClean="0"/>
              <a:t>connects                                                                                     </a:t>
            </a:r>
            <a:r>
              <a:rPr lang="en-US" dirty="0"/>
              <a:t>between pinion and the disk which acts </a:t>
            </a:r>
            <a:r>
              <a:rPr lang="en-US" dirty="0" smtClean="0"/>
              <a:t>                                                              as </a:t>
            </a:r>
            <a:r>
              <a:rPr lang="en-US" dirty="0"/>
              <a:t>a crank; this shaft has a diameter </a:t>
            </a:r>
            <a:r>
              <a:rPr lang="en-US" dirty="0" smtClean="0"/>
              <a:t>of                                                              </a:t>
            </a:r>
            <a:r>
              <a:rPr lang="en-US" dirty="0"/>
              <a:t>25 mm and a length of 50 cm as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0" y="2556932"/>
            <a:ext cx="2796207" cy="3318936"/>
          </a:xfrm>
          <a:prstGeom prst="rect">
            <a:avLst/>
          </a:prstGeom>
        </p:spPr>
      </p:pic>
    </p:spTree>
    <p:extLst>
      <p:ext uri="{BB962C8B-B14F-4D97-AF65-F5344CB8AC3E}">
        <p14:creationId xmlns:p14="http://schemas.microsoft.com/office/powerpoint/2010/main" val="415306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7" name="Content Placeholder 6"/>
          <p:cNvSpPr>
            <a:spLocks noGrp="1"/>
          </p:cNvSpPr>
          <p:nvPr>
            <p:ph idx="1"/>
          </p:nvPr>
        </p:nvSpPr>
        <p:spPr/>
        <p:txBody>
          <a:bodyPr/>
          <a:lstStyle/>
          <a:p>
            <a:r>
              <a:rPr lang="en-US" b="1" dirty="0"/>
              <a:t>Disk and connecting rod (crank slider mechanism</a:t>
            </a:r>
            <a:r>
              <a:rPr lang="en-US" b="1" dirty="0" smtClean="0"/>
              <a:t>)</a:t>
            </a:r>
          </a:p>
          <a:p>
            <a:r>
              <a:rPr lang="en-US" dirty="0"/>
              <a:t>Steel disk used to transform </a:t>
            </a:r>
            <a:r>
              <a:rPr lang="en-US" dirty="0" smtClean="0"/>
              <a:t>the                                                              </a:t>
            </a:r>
            <a:r>
              <a:rPr lang="en-US" dirty="0"/>
              <a:t>rotational motion of the pinion </a:t>
            </a:r>
            <a:r>
              <a:rPr lang="en-US" dirty="0" smtClean="0"/>
              <a:t>                                                                               to </a:t>
            </a:r>
            <a:r>
              <a:rPr lang="en-US" dirty="0"/>
              <a:t>sliding motion in the piston pump</a:t>
            </a:r>
            <a:r>
              <a:rPr lang="en-US" dirty="0" smtClean="0"/>
              <a:t>;                                                                                    </a:t>
            </a:r>
            <a:r>
              <a:rPr lang="en-US" dirty="0"/>
              <a:t>the crank and piston </a:t>
            </a:r>
            <a:r>
              <a:rPr lang="en-US" dirty="0" smtClean="0"/>
              <a:t>linked                                                                          together </a:t>
            </a:r>
            <a:r>
              <a:rPr lang="en-US" dirty="0"/>
              <a:t>through the connecting rod.</a:t>
            </a:r>
            <a:r>
              <a:rPr lang="en-US" b="1" dirty="0" smtClean="0"/>
              <a:t> </a:t>
            </a:r>
            <a:endParaRPr lang="en-US" dirty="0"/>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8047987" y="3009265"/>
            <a:ext cx="2848610" cy="2979411"/>
          </a:xfrm>
          <a:prstGeom prst="rect">
            <a:avLst/>
          </a:prstGeom>
        </p:spPr>
      </p:pic>
    </p:spTree>
    <p:extLst>
      <p:ext uri="{BB962C8B-B14F-4D97-AF65-F5344CB8AC3E}">
        <p14:creationId xmlns:p14="http://schemas.microsoft.com/office/powerpoint/2010/main" val="2196325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Design of Windmill Water Pump </a:t>
            </a:r>
            <a:endParaRPr lang="en-US" dirty="0"/>
          </a:p>
        </p:txBody>
      </p:sp>
      <p:sp>
        <p:nvSpPr>
          <p:cNvPr id="3" name="Content Placeholder 2"/>
          <p:cNvSpPr>
            <a:spLocks noGrp="1"/>
          </p:cNvSpPr>
          <p:nvPr>
            <p:ph idx="1"/>
          </p:nvPr>
        </p:nvSpPr>
        <p:spPr/>
        <p:txBody>
          <a:bodyPr/>
          <a:lstStyle/>
          <a:p>
            <a:r>
              <a:rPr lang="en-US" b="1" dirty="0"/>
              <a:t>Disk and connecting rod (crank slider mechanism)</a:t>
            </a:r>
          </a:p>
          <a:p>
            <a:r>
              <a:rPr lang="en-US" dirty="0"/>
              <a:t>Steel rod connects between disk </a:t>
            </a:r>
            <a:r>
              <a:rPr lang="en-US" dirty="0" smtClean="0"/>
              <a:t>                                                                   and </a:t>
            </a:r>
            <a:r>
              <a:rPr lang="en-US" dirty="0"/>
              <a:t>piston, it has length of 1 </a:t>
            </a:r>
            <a:r>
              <a:rPr lang="en-US" dirty="0" smtClean="0"/>
              <a:t>m                                                                                   The </a:t>
            </a:r>
            <a:r>
              <a:rPr lang="en-US" dirty="0"/>
              <a:t>disk has diameter = 25 cm, </a:t>
            </a:r>
            <a:r>
              <a:rPr lang="en-US" dirty="0" smtClean="0"/>
              <a:t>                                                                                    but </a:t>
            </a:r>
            <a:r>
              <a:rPr lang="en-US" dirty="0"/>
              <a:t>the connecting rod is </a:t>
            </a:r>
            <a:r>
              <a:rPr lang="en-US" dirty="0" smtClean="0"/>
              <a:t>                                                                                    Pined </a:t>
            </a:r>
            <a:r>
              <a:rPr lang="en-US" dirty="0"/>
              <a:t>at radius of </a:t>
            </a:r>
            <a:r>
              <a:rPr lang="en-US" dirty="0" smtClean="0"/>
              <a:t>7.5 cm.</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379326" y="3136478"/>
            <a:ext cx="3924300" cy="2739390"/>
          </a:xfrm>
          <a:prstGeom prst="rect">
            <a:avLst/>
          </a:prstGeom>
        </p:spPr>
      </p:pic>
    </p:spTree>
    <p:extLst>
      <p:ext uri="{BB962C8B-B14F-4D97-AF65-F5344CB8AC3E}">
        <p14:creationId xmlns:p14="http://schemas.microsoft.com/office/powerpoint/2010/main" val="1166772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3" name="Content Placeholder 2"/>
          <p:cNvSpPr>
            <a:spLocks noGrp="1"/>
          </p:cNvSpPr>
          <p:nvPr>
            <p:ph idx="1"/>
          </p:nvPr>
        </p:nvSpPr>
        <p:spPr/>
        <p:txBody>
          <a:bodyPr>
            <a:normAutofit fontScale="92500" lnSpcReduction="10000"/>
          </a:bodyPr>
          <a:lstStyle/>
          <a:p>
            <a:r>
              <a:rPr lang="en-US" b="1" dirty="0"/>
              <a:t>Piston </a:t>
            </a:r>
            <a:r>
              <a:rPr lang="en-US" b="1" dirty="0" smtClean="0"/>
              <a:t>pump</a:t>
            </a:r>
          </a:p>
          <a:p>
            <a:r>
              <a:rPr lang="en-US" dirty="0"/>
              <a:t>Piston has a stroke length </a:t>
            </a:r>
            <a:r>
              <a:rPr lang="en-US" dirty="0" smtClean="0"/>
              <a:t>                                                                            of 15cm</a:t>
            </a:r>
            <a:r>
              <a:rPr lang="en-US" dirty="0"/>
              <a:t>, suction and </a:t>
            </a:r>
            <a:r>
              <a:rPr lang="en-US" dirty="0" smtClean="0"/>
              <a:t>delivery                                                                                                                         </a:t>
            </a:r>
            <a:r>
              <a:rPr lang="en-US" dirty="0"/>
              <a:t>valves work in opposite of </a:t>
            </a:r>
            <a:r>
              <a:rPr lang="en-US" dirty="0" smtClean="0"/>
              <a:t>each                                                                                     others .                                                                 </a:t>
            </a:r>
            <a:r>
              <a:rPr lang="en-US" dirty="0"/>
              <a:t>other. </a:t>
            </a:r>
          </a:p>
          <a:p>
            <a:r>
              <a:rPr lang="en-US" dirty="0"/>
              <a:t>At the time which first two </a:t>
            </a:r>
            <a:r>
              <a:rPr lang="en-US" dirty="0" smtClean="0"/>
              <a:t>                                                                     valves </a:t>
            </a:r>
            <a:r>
              <a:rPr lang="en-US" dirty="0"/>
              <a:t>in suction stroke the </a:t>
            </a:r>
            <a:r>
              <a:rPr lang="en-US" dirty="0" smtClean="0"/>
              <a:t>                                                                                                 second </a:t>
            </a:r>
            <a:r>
              <a:rPr lang="en-US" dirty="0"/>
              <a:t>two valves in delivery </a:t>
            </a:r>
            <a:r>
              <a:rPr lang="en-US" dirty="0" smtClean="0"/>
              <a:t>stroke,                                                                              </a:t>
            </a:r>
            <a:r>
              <a:rPr lang="en-US" dirty="0"/>
              <a:t>that mean piston pump has two suction and two delivery stokes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599823" y="2456645"/>
            <a:ext cx="2512060" cy="27432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218365" y="2458232"/>
            <a:ext cx="2571750" cy="2740025"/>
          </a:xfrm>
          <a:prstGeom prst="rect">
            <a:avLst/>
          </a:prstGeom>
        </p:spPr>
      </p:pic>
    </p:spTree>
    <p:extLst>
      <p:ext uri="{BB962C8B-B14F-4D97-AF65-F5344CB8AC3E}">
        <p14:creationId xmlns:p14="http://schemas.microsoft.com/office/powerpoint/2010/main" val="1158509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3" name="Content Placeholder 2"/>
          <p:cNvSpPr>
            <a:spLocks noGrp="1"/>
          </p:cNvSpPr>
          <p:nvPr>
            <p:ph idx="1"/>
          </p:nvPr>
        </p:nvSpPr>
        <p:spPr/>
        <p:txBody>
          <a:bodyPr/>
          <a:lstStyle/>
          <a:p>
            <a:pPr marL="0" indent="0">
              <a:buNone/>
            </a:pPr>
            <a:r>
              <a:rPr lang="en-US" b="1" dirty="0"/>
              <a:t>Valves and tubes </a:t>
            </a:r>
            <a:endParaRPr lang="en-US" dirty="0" smtClean="0"/>
          </a:p>
          <a:p>
            <a:pPr marL="0" indent="0">
              <a:buNone/>
            </a:pPr>
            <a:r>
              <a:rPr lang="en-US" dirty="0" smtClean="0"/>
              <a:t>Pump </a:t>
            </a:r>
            <a:r>
              <a:rPr lang="en-US" dirty="0"/>
              <a:t>has 4 valves to get suction stroke at the same time of delivery stroke  tubes to flow water from well to tank </a:t>
            </a:r>
            <a:r>
              <a:rPr lang="en-US" dirty="0" smtClean="0"/>
              <a:t> this make it continues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675" y="3922942"/>
            <a:ext cx="1537063" cy="19529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537" y="3788740"/>
            <a:ext cx="1738597" cy="20871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025" y="3902252"/>
            <a:ext cx="1542245" cy="19736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161" y="3788740"/>
            <a:ext cx="1642565" cy="2099489"/>
          </a:xfrm>
          <a:prstGeom prst="rect">
            <a:avLst/>
          </a:prstGeom>
        </p:spPr>
      </p:pic>
      <p:sp>
        <p:nvSpPr>
          <p:cNvPr id="9" name="Right Arrow 8"/>
          <p:cNvSpPr/>
          <p:nvPr/>
        </p:nvSpPr>
        <p:spPr>
          <a:xfrm>
            <a:off x="4900893" y="5744455"/>
            <a:ext cx="1674254" cy="402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687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Fabrication</a:t>
            </a:r>
          </a:p>
        </p:txBody>
      </p:sp>
      <p:sp>
        <p:nvSpPr>
          <p:cNvPr id="3" name="Content Placeholder 2"/>
          <p:cNvSpPr>
            <a:spLocks noGrp="1"/>
          </p:cNvSpPr>
          <p:nvPr>
            <p:ph idx="1"/>
          </p:nvPr>
        </p:nvSpPr>
        <p:spPr/>
        <p:txBody>
          <a:bodyPr/>
          <a:lstStyle/>
          <a:p>
            <a:r>
              <a:rPr lang="en-US" b="1" dirty="0"/>
              <a:t>Building the </a:t>
            </a:r>
            <a:r>
              <a:rPr lang="en-US" b="1" dirty="0" smtClean="0"/>
              <a:t>Tower</a:t>
            </a:r>
          </a:p>
          <a:p>
            <a:r>
              <a:rPr lang="en-US" dirty="0"/>
              <a:t>Using arc welding to connect </a:t>
            </a:r>
            <a:r>
              <a:rPr lang="en-US" dirty="0" smtClean="0"/>
              <a:t>between                                                                    </a:t>
            </a:r>
            <a:r>
              <a:rPr lang="en-US" dirty="0"/>
              <a:t>3 tubes with steel connecting pieces </a:t>
            </a:r>
            <a:r>
              <a:rPr lang="en-US" dirty="0" smtClean="0"/>
              <a:t>in                                                               </a:t>
            </a:r>
            <a:r>
              <a:rPr lang="en-US" dirty="0"/>
              <a:t>order to have symmetric triangle </a:t>
            </a:r>
            <a:r>
              <a:rPr lang="en-US" dirty="0" smtClean="0"/>
              <a:t>shape                                                                              </a:t>
            </a:r>
            <a:r>
              <a:rPr lang="en-US" dirty="0"/>
              <a:t>to avoid failure of structure </a:t>
            </a:r>
            <a:r>
              <a:rPr lang="en-US" dirty="0" smtClean="0"/>
              <a:t>.</a:t>
            </a:r>
            <a:endParaRPr lang="en-US" dirty="0"/>
          </a:p>
          <a:p>
            <a:r>
              <a:rPr lang="en-US" b="1" dirty="0" smtClean="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647" y="2556932"/>
            <a:ext cx="2720840" cy="3207764"/>
          </a:xfrm>
          <a:prstGeom prst="rect">
            <a:avLst/>
          </a:prstGeom>
          <a:noFill/>
          <a:ln>
            <a:noFill/>
          </a:ln>
        </p:spPr>
      </p:pic>
    </p:spTree>
    <p:extLst>
      <p:ext uri="{BB962C8B-B14F-4D97-AF65-F5344CB8AC3E}">
        <p14:creationId xmlns:p14="http://schemas.microsoft.com/office/powerpoint/2010/main" val="2524348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Fabrication</a:t>
            </a:r>
            <a:endParaRPr lang="en-US" sz="3200" dirty="0"/>
          </a:p>
        </p:txBody>
      </p:sp>
      <p:sp>
        <p:nvSpPr>
          <p:cNvPr id="3" name="Content Placeholder 2"/>
          <p:cNvSpPr>
            <a:spLocks noGrp="1"/>
          </p:cNvSpPr>
          <p:nvPr>
            <p:ph idx="1"/>
          </p:nvPr>
        </p:nvSpPr>
        <p:spPr/>
        <p:txBody>
          <a:bodyPr/>
          <a:lstStyle/>
          <a:p>
            <a:r>
              <a:rPr lang="en-US" b="1" dirty="0" smtClean="0"/>
              <a:t>Blades </a:t>
            </a:r>
            <a:r>
              <a:rPr lang="en-US" b="1" dirty="0"/>
              <a:t>Cutting </a:t>
            </a:r>
            <a:r>
              <a:rPr lang="en-US" b="1" dirty="0" smtClean="0"/>
              <a:t>a</a:t>
            </a:r>
          </a:p>
          <a:p>
            <a:r>
              <a:rPr lang="en-US" dirty="0" smtClean="0"/>
              <a:t>Using cutting </a:t>
            </a:r>
            <a:r>
              <a:rPr lang="en-US" dirty="0"/>
              <a:t>technique </a:t>
            </a:r>
            <a:r>
              <a:rPr lang="en-US" dirty="0" smtClean="0"/>
              <a:t>demonstrated                                                                    </a:t>
            </a:r>
            <a:r>
              <a:rPr lang="en-US" dirty="0"/>
              <a:t>on </a:t>
            </a:r>
            <a:r>
              <a:rPr lang="en-US" dirty="0" smtClean="0"/>
              <a:t>YouTube, </a:t>
            </a:r>
            <a:r>
              <a:rPr lang="en-US" dirty="0"/>
              <a:t>five identical blades </a:t>
            </a:r>
            <a:r>
              <a:rPr lang="en-US" dirty="0" smtClean="0"/>
              <a:t>were                                                                 </a:t>
            </a:r>
            <a:r>
              <a:rPr lang="en-US" dirty="0"/>
              <a:t>cut </a:t>
            </a:r>
            <a:r>
              <a:rPr lang="en-US" dirty="0" smtClean="0"/>
              <a:t>,and fixed with angular spacing (</a:t>
            </a:r>
            <a:r>
              <a:rPr lang="en-US" dirty="0"/>
              <a:t>72</a:t>
            </a:r>
            <a:r>
              <a:rPr lang="en-US" baseline="30000" dirty="0"/>
              <a:t>o</a:t>
            </a:r>
            <a:r>
              <a:rPr lang="en-US" dirty="0" smtClean="0"/>
              <a: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844266" y="2725737"/>
            <a:ext cx="3148965" cy="2981325"/>
          </a:xfrm>
          <a:prstGeom prst="rect">
            <a:avLst/>
          </a:prstGeom>
        </p:spPr>
      </p:pic>
    </p:spTree>
    <p:extLst>
      <p:ext uri="{BB962C8B-B14F-4D97-AF65-F5344CB8AC3E}">
        <p14:creationId xmlns:p14="http://schemas.microsoft.com/office/powerpoint/2010/main" val="3017687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Fabrication</a:t>
            </a:r>
            <a:endParaRPr lang="en-US" sz="3200" dirty="0"/>
          </a:p>
        </p:txBody>
      </p:sp>
      <p:sp>
        <p:nvSpPr>
          <p:cNvPr id="3" name="Content Placeholder 2"/>
          <p:cNvSpPr>
            <a:spLocks noGrp="1"/>
          </p:cNvSpPr>
          <p:nvPr>
            <p:ph idx="1"/>
          </p:nvPr>
        </p:nvSpPr>
        <p:spPr/>
        <p:txBody>
          <a:bodyPr/>
          <a:lstStyle/>
          <a:p>
            <a:r>
              <a:rPr lang="en-US" b="1" dirty="0"/>
              <a:t>Gear </a:t>
            </a:r>
            <a:r>
              <a:rPr lang="en-US" b="1" dirty="0" smtClean="0"/>
              <a:t>box</a:t>
            </a:r>
          </a:p>
          <a:p>
            <a:pPr marL="0" indent="0">
              <a:buNone/>
            </a:pPr>
            <a:r>
              <a:rPr lang="en-US" dirty="0" smtClean="0"/>
              <a:t>The gears and shafts are lift by the                                                                    bearing system that fixed in a steel                                                                              box above the tower.</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310648" y="2556932"/>
            <a:ext cx="4804893" cy="3457502"/>
          </a:xfrm>
          <a:prstGeom prst="rect">
            <a:avLst/>
          </a:prstGeom>
        </p:spPr>
      </p:pic>
    </p:spTree>
    <p:extLst>
      <p:ext uri="{BB962C8B-B14F-4D97-AF65-F5344CB8AC3E}">
        <p14:creationId xmlns:p14="http://schemas.microsoft.com/office/powerpoint/2010/main" val="218915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615952"/>
            <a:ext cx="9601195" cy="5694695"/>
          </a:xfrm>
        </p:spPr>
      </p:pic>
    </p:spTree>
    <p:extLst>
      <p:ext uri="{BB962C8B-B14F-4D97-AF65-F5344CB8AC3E}">
        <p14:creationId xmlns:p14="http://schemas.microsoft.com/office/powerpoint/2010/main" val="1432739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Fabrication</a:t>
            </a:r>
            <a:endParaRPr lang="en-US" sz="3200" dirty="0"/>
          </a:p>
        </p:txBody>
      </p:sp>
      <p:sp>
        <p:nvSpPr>
          <p:cNvPr id="3" name="Content Placeholder 2"/>
          <p:cNvSpPr>
            <a:spLocks noGrp="1"/>
          </p:cNvSpPr>
          <p:nvPr>
            <p:ph idx="1"/>
          </p:nvPr>
        </p:nvSpPr>
        <p:spPr/>
        <p:txBody>
          <a:bodyPr/>
          <a:lstStyle/>
          <a:p>
            <a:r>
              <a:rPr lang="en-US" b="1" dirty="0" smtClean="0"/>
              <a:t>Piston</a:t>
            </a:r>
          </a:p>
          <a:p>
            <a:pPr marL="0" indent="0">
              <a:buNone/>
            </a:pPr>
            <a:r>
              <a:rPr lang="en-US" dirty="0" smtClean="0"/>
              <a:t>The piston fixed on the side the tower                                                                  under  1 m from the gear box.</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36383" y="2556932"/>
            <a:ext cx="3514725" cy="3318936"/>
          </a:xfrm>
          <a:prstGeom prst="rect">
            <a:avLst/>
          </a:prstGeom>
        </p:spPr>
      </p:pic>
    </p:spTree>
    <p:extLst>
      <p:ext uri="{BB962C8B-B14F-4D97-AF65-F5344CB8AC3E}">
        <p14:creationId xmlns:p14="http://schemas.microsoft.com/office/powerpoint/2010/main" val="2334840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Conclusion and </a:t>
            </a:r>
            <a:r>
              <a:rPr lang="en-US" sz="3200" b="1" dirty="0"/>
              <a:t>Recommendations</a:t>
            </a:r>
          </a:p>
        </p:txBody>
      </p:sp>
      <p:sp>
        <p:nvSpPr>
          <p:cNvPr id="3" name="Content Placeholder 2"/>
          <p:cNvSpPr>
            <a:spLocks noGrp="1"/>
          </p:cNvSpPr>
          <p:nvPr>
            <p:ph idx="1"/>
          </p:nvPr>
        </p:nvSpPr>
        <p:spPr/>
        <p:txBody>
          <a:bodyPr>
            <a:normAutofit/>
          </a:bodyPr>
          <a:lstStyle/>
          <a:p>
            <a:r>
              <a:rPr lang="en-US" dirty="0"/>
              <a:t>in this project we reached that wind </a:t>
            </a:r>
            <a:r>
              <a:rPr lang="en-US" dirty="0" smtClean="0"/>
              <a:t>energy </a:t>
            </a:r>
            <a:r>
              <a:rPr lang="en-US" dirty="0"/>
              <a:t>can use to lift water , this </a:t>
            </a:r>
            <a:r>
              <a:rPr lang="en-US" dirty="0" smtClean="0"/>
              <a:t>project </a:t>
            </a:r>
            <a:r>
              <a:rPr lang="en-US" dirty="0"/>
              <a:t>prove this aim , we faced some problem relating with equipment ,firstly finding proper pump (reciprocating pump) </a:t>
            </a:r>
            <a:r>
              <a:rPr lang="en-US" dirty="0" smtClean="0"/>
              <a:t>.</a:t>
            </a:r>
            <a:r>
              <a:rPr lang="en-US" dirty="0"/>
              <a:t> </a:t>
            </a:r>
            <a:endParaRPr lang="en-US" dirty="0" smtClean="0"/>
          </a:p>
          <a:p>
            <a:endParaRPr lang="en-US" dirty="0" smtClean="0"/>
          </a:p>
          <a:p>
            <a:r>
              <a:rPr lang="en-US" dirty="0" smtClean="0"/>
              <a:t>We </a:t>
            </a:r>
            <a:r>
              <a:rPr lang="en-US" dirty="0"/>
              <a:t>recommend the presence of a donor for this project to be run carefully through obtaining the required tools properly, </a:t>
            </a:r>
          </a:p>
        </p:txBody>
      </p:sp>
    </p:spTree>
    <p:extLst>
      <p:ext uri="{BB962C8B-B14F-4D97-AF65-F5344CB8AC3E}">
        <p14:creationId xmlns:p14="http://schemas.microsoft.com/office/powerpoint/2010/main" val="3744192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288" y="2285998"/>
            <a:ext cx="7543103" cy="4052979"/>
          </a:xfrm>
          <a:prstGeom prst="rect">
            <a:avLst/>
          </a:prstGeom>
          <a:ln>
            <a:noFill/>
          </a:ln>
          <a:effectLst>
            <a:softEdge rad="112500"/>
          </a:effectLst>
        </p:spPr>
      </p:pic>
    </p:spTree>
    <p:extLst>
      <p:ext uri="{BB962C8B-B14F-4D97-AF65-F5344CB8AC3E}">
        <p14:creationId xmlns:p14="http://schemas.microsoft.com/office/powerpoint/2010/main" val="79548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smtClean="0"/>
              <a:t>problem statement</a:t>
            </a:r>
          </a:p>
          <a:p>
            <a:pPr>
              <a:buFont typeface="Wingdings" panose="05000000000000000000" pitchFamily="2" charset="2"/>
              <a:buChar char="v"/>
            </a:pPr>
            <a:r>
              <a:rPr lang="en-US" b="1" dirty="0" smtClean="0"/>
              <a:t>Definition of Windmill Water Pump </a:t>
            </a:r>
          </a:p>
          <a:p>
            <a:pPr>
              <a:buFont typeface="Wingdings" panose="05000000000000000000" pitchFamily="2" charset="2"/>
              <a:buChar char="v"/>
            </a:pPr>
            <a:r>
              <a:rPr lang="en-US" b="1" dirty="0" smtClean="0"/>
              <a:t>Design of Windmill Water Pump </a:t>
            </a:r>
          </a:p>
          <a:p>
            <a:pPr>
              <a:buFont typeface="Wingdings" panose="05000000000000000000" pitchFamily="2" charset="2"/>
              <a:buChar char="v"/>
            </a:pPr>
            <a:r>
              <a:rPr lang="en-US" b="1" dirty="0" smtClean="0"/>
              <a:t> Fabrication</a:t>
            </a:r>
          </a:p>
          <a:p>
            <a:pPr>
              <a:buFont typeface="Wingdings" panose="05000000000000000000" pitchFamily="2" charset="2"/>
              <a:buChar char="v"/>
            </a:pPr>
            <a:r>
              <a:rPr lang="en-US" b="1" dirty="0"/>
              <a:t>Conclusion and Recommendations </a:t>
            </a:r>
            <a:r>
              <a:rPr lang="en-US" b="1" dirty="0" smtClean="0"/>
              <a:t>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80177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effectLst>
                  <a:outerShdw blurRad="38100" dist="38100" dir="2700000" algn="tl">
                    <a:srgbClr val="000000">
                      <a:alpha val="43137"/>
                    </a:srgbClr>
                  </a:outerShdw>
                </a:effectLst>
              </a:rPr>
              <a:t>Description of </a:t>
            </a:r>
            <a:r>
              <a:rPr lang="en-US" sz="3600" dirty="0" smtClean="0">
                <a:effectLst>
                  <a:outerShdw blurRad="38100" dist="38100" dir="2700000" algn="tl">
                    <a:srgbClr val="000000">
                      <a:alpha val="43137"/>
                    </a:srgbClr>
                  </a:outerShdw>
                </a:effectLst>
              </a:rPr>
              <a:t>problem statement</a:t>
            </a:r>
            <a:endParaRPr lang="en-US" sz="3600" dirty="0"/>
          </a:p>
        </p:txBody>
      </p:sp>
      <p:sp>
        <p:nvSpPr>
          <p:cNvPr id="3" name="Content Placeholder 2"/>
          <p:cNvSpPr>
            <a:spLocks noGrp="1"/>
          </p:cNvSpPr>
          <p:nvPr>
            <p:ph idx="1"/>
          </p:nvPr>
        </p:nvSpPr>
        <p:spPr/>
        <p:txBody>
          <a:bodyPr>
            <a:normAutofit lnSpcReduction="10000"/>
          </a:bodyPr>
          <a:lstStyle/>
          <a:p>
            <a:r>
              <a:rPr lang="en-US" sz="4000" b="1" dirty="0">
                <a:effectLst>
                  <a:outerShdw blurRad="38100" dist="38100" dir="2700000" algn="tl">
                    <a:srgbClr val="000000">
                      <a:alpha val="43137"/>
                    </a:srgbClr>
                  </a:outerShdw>
                </a:effectLst>
              </a:rPr>
              <a:t> </a:t>
            </a:r>
            <a:r>
              <a:rPr lang="en-US" b="1" dirty="0"/>
              <a:t>The aim of the project is to provide the places that far from  electricity resources  with product which can be use instead of electrical pump in order to lift water from water harvesting to tanks which can use in farming sector .</a:t>
            </a:r>
            <a:br>
              <a:rPr lang="en-US" b="1" dirty="0"/>
            </a:br>
            <a:r>
              <a:rPr lang="en-US" b="1" dirty="0"/>
              <a:t/>
            </a:r>
            <a:br>
              <a:rPr lang="en-US" b="1" dirty="0"/>
            </a:br>
            <a:r>
              <a:rPr lang="en-US" b="1" dirty="0"/>
              <a:t>       we can achieve  this by using windmill water pump which use renewable wind energy , moreover  product  preserve the green environment of any additional pollution  ,by avoid residual harmful to the environment .</a:t>
            </a:r>
          </a:p>
        </p:txBody>
      </p:sp>
    </p:spTree>
    <p:extLst>
      <p:ext uri="{BB962C8B-B14F-4D97-AF65-F5344CB8AC3E}">
        <p14:creationId xmlns:p14="http://schemas.microsoft.com/office/powerpoint/2010/main" val="321960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Definition of Windmill Water Pump </a:t>
            </a:r>
            <a:endParaRPr lang="en-US" sz="3200"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4107" y="2434107"/>
            <a:ext cx="7379593" cy="3773510"/>
          </a:xfrm>
        </p:spPr>
      </p:pic>
    </p:spTree>
    <p:extLst>
      <p:ext uri="{BB962C8B-B14F-4D97-AF65-F5344CB8AC3E}">
        <p14:creationId xmlns:p14="http://schemas.microsoft.com/office/powerpoint/2010/main" val="170311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Definition of Windmill Water Pump </a:t>
            </a:r>
          </a:p>
        </p:txBody>
      </p:sp>
      <p:sp>
        <p:nvSpPr>
          <p:cNvPr id="3" name="Content Placeholder 2"/>
          <p:cNvSpPr>
            <a:spLocks noGrp="1"/>
          </p:cNvSpPr>
          <p:nvPr>
            <p:ph idx="1"/>
          </p:nvPr>
        </p:nvSpPr>
        <p:spPr/>
        <p:txBody>
          <a:bodyPr/>
          <a:lstStyle/>
          <a:p>
            <a:r>
              <a:rPr lang="en-US" b="1" dirty="0"/>
              <a:t>Windmill water pump is advice use wind energy to lift water by using translation motion of wind to rotate the blades which connect by rotor with gear that transfer the rotation  motion of windmill  to reciprocating motion on crank shaft  that act on reciprocating pump  to lift water by its motion.</a:t>
            </a:r>
          </a:p>
        </p:txBody>
      </p:sp>
    </p:spTree>
    <p:extLst>
      <p:ext uri="{BB962C8B-B14F-4D97-AF65-F5344CB8AC3E}">
        <p14:creationId xmlns:p14="http://schemas.microsoft.com/office/powerpoint/2010/main" val="1714443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a:t>
            </a:r>
            <a:r>
              <a:rPr lang="en-US" sz="3200" b="1" dirty="0" smtClean="0"/>
              <a:t>of </a:t>
            </a:r>
            <a:r>
              <a:rPr lang="en-US" sz="3200" b="1" dirty="0"/>
              <a:t>Windmill Water Pump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4892" y="2382592"/>
            <a:ext cx="5311706" cy="3801838"/>
          </a:xfrm>
          <a:prstGeom prst="rect">
            <a:avLst/>
          </a:prstGeom>
          <a:ln>
            <a:noFill/>
          </a:ln>
          <a:effectLst>
            <a:softEdge rad="112500"/>
          </a:effectLst>
        </p:spPr>
      </p:pic>
      <p:sp>
        <p:nvSpPr>
          <p:cNvPr id="6" name="Rectangle 5"/>
          <p:cNvSpPr/>
          <p:nvPr/>
        </p:nvSpPr>
        <p:spPr>
          <a:xfrm>
            <a:off x="1528293" y="2524055"/>
            <a:ext cx="6096000" cy="3518912"/>
          </a:xfrm>
          <a:prstGeom prst="rect">
            <a:avLst/>
          </a:prstGeom>
        </p:spPr>
        <p:txBody>
          <a:bodyPr>
            <a:spAutoFit/>
          </a:bodyPr>
          <a:lstStyle/>
          <a:p>
            <a:pPr>
              <a:lnSpc>
                <a:spcPct val="150000"/>
              </a:lnSpc>
              <a:spcAft>
                <a:spcPts val="800"/>
              </a:spcAft>
            </a:pPr>
            <a:r>
              <a:rPr lang="en-US" b="1" dirty="0" smtClean="0">
                <a:effectLst/>
                <a:latin typeface="Arial" panose="020B0604020202020204" pitchFamily="34" charset="0"/>
                <a:ea typeface="Calibri" panose="020F0502020204030204" pitchFamily="34" charset="0"/>
                <a:cs typeface="Arial" panose="020B0604020202020204" pitchFamily="34" charset="0"/>
              </a:rPr>
              <a:t>Windmill water pump consist of:</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Tower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Blades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Gear box and bearing system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Shafts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Crank and connecting rod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Piston (reciprocating pump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800"/>
              </a:spcAft>
              <a:buFont typeface="+mj-lt"/>
              <a:buAutoNum type="arabicPeriod"/>
            </a:pPr>
            <a:r>
              <a:rPr lang="en-US" b="1" dirty="0" smtClean="0">
                <a:effectLst/>
                <a:latin typeface="Arial" panose="020B0604020202020204" pitchFamily="34" charset="0"/>
                <a:ea typeface="Calibri" panose="020F0502020204030204" pitchFamily="34" charset="0"/>
                <a:cs typeface="Arial" panose="020B0604020202020204" pitchFamily="34" charset="0"/>
              </a:rPr>
              <a:t>Valves and tubes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536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3" name="Content Placeholder 2"/>
          <p:cNvSpPr>
            <a:spLocks noGrp="1"/>
          </p:cNvSpPr>
          <p:nvPr>
            <p:ph idx="1"/>
          </p:nvPr>
        </p:nvSpPr>
        <p:spPr/>
        <p:txBody>
          <a:bodyPr>
            <a:normAutofit lnSpcReduction="10000"/>
          </a:bodyPr>
          <a:lstStyle/>
          <a:p>
            <a:r>
              <a:rPr lang="en-US" b="1" dirty="0"/>
              <a:t>Tower </a:t>
            </a:r>
            <a:endParaRPr lang="en-US" dirty="0"/>
          </a:p>
          <a:p>
            <a:pPr marL="0" indent="0">
              <a:buNone/>
            </a:pPr>
            <a:r>
              <a:rPr lang="en-US" dirty="0" smtClean="0"/>
              <a:t>    </a:t>
            </a:r>
            <a:r>
              <a:rPr lang="en-US" b="1" dirty="0" smtClean="0"/>
              <a:t>Tower </a:t>
            </a:r>
            <a:r>
              <a:rPr lang="en-US" b="1" dirty="0"/>
              <a:t>used to carry the rotor and gear box </a:t>
            </a:r>
            <a:r>
              <a:rPr lang="en-US" b="1" dirty="0" smtClean="0"/>
              <a:t>at </a:t>
            </a:r>
          </a:p>
          <a:p>
            <a:pPr marL="0" indent="0">
              <a:buNone/>
            </a:pPr>
            <a:r>
              <a:rPr lang="en-US" b="1" dirty="0" smtClean="0"/>
              <a:t>a </a:t>
            </a:r>
            <a:r>
              <a:rPr lang="en-US" b="1" dirty="0"/>
              <a:t>height of 3.5 meter to get more effective </a:t>
            </a:r>
            <a:r>
              <a:rPr lang="en-US" b="1" dirty="0" smtClean="0"/>
              <a:t>wind </a:t>
            </a:r>
          </a:p>
          <a:p>
            <a:pPr marL="0" indent="0">
              <a:buNone/>
            </a:pPr>
            <a:r>
              <a:rPr lang="en-US" b="1" dirty="0" smtClean="0"/>
              <a:t>speed and to protect humans from the danger </a:t>
            </a:r>
          </a:p>
          <a:p>
            <a:pPr marL="0" indent="0">
              <a:buNone/>
            </a:pPr>
            <a:r>
              <a:rPr lang="en-US" b="1" dirty="0" smtClean="0"/>
              <a:t>of </a:t>
            </a:r>
            <a:r>
              <a:rPr lang="en-US" b="1" dirty="0"/>
              <a:t>the rotating blades, the structure of the tower </a:t>
            </a:r>
            <a:r>
              <a:rPr lang="en-US" b="1" dirty="0" smtClean="0"/>
              <a:t>is </a:t>
            </a:r>
          </a:p>
          <a:p>
            <a:pPr marL="0" indent="0">
              <a:buNone/>
            </a:pPr>
            <a:r>
              <a:rPr lang="en-US" b="1" dirty="0" smtClean="0"/>
              <a:t>a truss built </a:t>
            </a:r>
            <a:r>
              <a:rPr lang="en-US" b="1" dirty="0"/>
              <a:t>of circular steel rods and tubes, the top </a:t>
            </a:r>
            <a:endParaRPr lang="en-US" b="1" dirty="0" smtClean="0"/>
          </a:p>
          <a:p>
            <a:pPr marL="0" indent="0">
              <a:buNone/>
            </a:pPr>
            <a:r>
              <a:rPr lang="en-US" b="1" dirty="0" smtClean="0"/>
              <a:t>of the tower </a:t>
            </a:r>
            <a:r>
              <a:rPr lang="en-US" b="1" dirty="0"/>
              <a:t>has a plane of triangular </a:t>
            </a:r>
            <a:r>
              <a:rPr lang="en-US" b="1" dirty="0" smtClean="0"/>
              <a:t>shape .</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0982" y="2556932"/>
            <a:ext cx="3028950" cy="3733800"/>
          </a:xfrm>
          <a:prstGeom prst="rect">
            <a:avLst/>
          </a:prstGeom>
          <a:noFill/>
          <a:ln>
            <a:noFill/>
          </a:ln>
        </p:spPr>
      </p:pic>
    </p:spTree>
    <p:extLst>
      <p:ext uri="{BB962C8B-B14F-4D97-AF65-F5344CB8AC3E}">
        <p14:creationId xmlns:p14="http://schemas.microsoft.com/office/powerpoint/2010/main" val="225355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Design of Windmill Water Pump </a:t>
            </a:r>
            <a:endParaRPr lang="en-US" sz="32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b="1" dirty="0" smtClean="0"/>
              <a:t>Blades :</a:t>
            </a:r>
          </a:p>
          <a:p>
            <a:pPr marL="0" indent="0">
              <a:buNone/>
            </a:pPr>
            <a:r>
              <a:rPr lang="en-US" b="1" dirty="0"/>
              <a:t> </a:t>
            </a:r>
            <a:r>
              <a:rPr lang="en-US" b="1" dirty="0" smtClean="0"/>
              <a:t>     The </a:t>
            </a:r>
            <a:r>
              <a:rPr lang="en-US" b="1" dirty="0"/>
              <a:t>number of blade is 5 to get more </a:t>
            </a:r>
            <a:endParaRPr lang="en-US" b="1" dirty="0" smtClean="0"/>
          </a:p>
          <a:p>
            <a:pPr marL="0" indent="0">
              <a:buNone/>
            </a:pPr>
            <a:r>
              <a:rPr lang="en-US" b="1" dirty="0" smtClean="0"/>
              <a:t>amount </a:t>
            </a:r>
            <a:r>
              <a:rPr lang="en-US" b="1" dirty="0"/>
              <a:t>of blade surface that impact </a:t>
            </a:r>
            <a:r>
              <a:rPr lang="en-US" b="1" dirty="0" smtClean="0"/>
              <a:t>with</a:t>
            </a:r>
          </a:p>
          <a:p>
            <a:pPr marL="0" indent="0">
              <a:buNone/>
            </a:pPr>
            <a:r>
              <a:rPr lang="en-US" b="1" dirty="0" smtClean="0"/>
              <a:t> wind , </a:t>
            </a:r>
            <a:r>
              <a:rPr lang="en-US" b="1" dirty="0"/>
              <a:t>this increase the rotation speed </a:t>
            </a:r>
            <a:r>
              <a:rPr lang="en-US" b="1" dirty="0" smtClean="0"/>
              <a:t>of</a:t>
            </a:r>
          </a:p>
          <a:p>
            <a:pPr marL="0" indent="0">
              <a:buNone/>
            </a:pPr>
            <a:r>
              <a:rPr lang="en-US" b="1" dirty="0" smtClean="0"/>
              <a:t> blade , material </a:t>
            </a:r>
            <a:r>
              <a:rPr lang="en-US" b="1" dirty="0"/>
              <a:t>used in blade is 4 inch </a:t>
            </a:r>
            <a:endParaRPr lang="en-US" b="1" dirty="0" smtClean="0"/>
          </a:p>
          <a:p>
            <a:pPr marL="0" indent="0">
              <a:buNone/>
            </a:pPr>
            <a:r>
              <a:rPr lang="en-US" b="1" dirty="0" smtClean="0"/>
              <a:t>plastic </a:t>
            </a:r>
            <a:r>
              <a:rPr lang="en-US" b="1" dirty="0"/>
              <a:t> </a:t>
            </a:r>
            <a:r>
              <a:rPr lang="en-US" b="1" dirty="0" smtClean="0"/>
              <a:t>Pipe . </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7470" y="2556932"/>
            <a:ext cx="4096553" cy="3637806"/>
          </a:xfrm>
          <a:prstGeom prst="rect">
            <a:avLst/>
          </a:prstGeom>
        </p:spPr>
      </p:pic>
    </p:spTree>
    <p:extLst>
      <p:ext uri="{BB962C8B-B14F-4D97-AF65-F5344CB8AC3E}">
        <p14:creationId xmlns:p14="http://schemas.microsoft.com/office/powerpoint/2010/main" val="2855630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318</TotalTime>
  <Words>766</Words>
  <Application>Microsoft Office PowerPoint</Application>
  <PresentationFormat>Widescreen</PresentationFormat>
  <Paragraphs>85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Wingdings</vt:lpstr>
      <vt:lpstr>Organic</vt:lpstr>
      <vt:lpstr>Design and Fabricate  Windmill water pump </vt:lpstr>
      <vt:lpstr>PowerPoint Presentation</vt:lpstr>
      <vt:lpstr>Contents </vt:lpstr>
      <vt:lpstr>Description of problem statement</vt:lpstr>
      <vt:lpstr>Definition of Windmill Water Pump </vt:lpstr>
      <vt:lpstr>Definition of Windmill Water Pump </vt:lpstr>
      <vt:lpstr>Design of Windmill Water Pump </vt:lpstr>
      <vt:lpstr>Design of Windmill Water Pump </vt:lpstr>
      <vt:lpstr>Design of Windmill Water Pump </vt:lpstr>
      <vt:lpstr>Design of Windmill Water Pump </vt:lpstr>
      <vt:lpstr>Design of Windmill Water Pump </vt:lpstr>
      <vt:lpstr>Design of Windmill Water Pump </vt:lpstr>
      <vt:lpstr>Design of Windmill Water Pump </vt:lpstr>
      <vt:lpstr>Design of Windmill Water Pump </vt:lpstr>
      <vt:lpstr>Design of Windmill Water Pump </vt:lpstr>
      <vt:lpstr>Design of Windmill Water Pump </vt:lpstr>
      <vt:lpstr>Fabrication</vt:lpstr>
      <vt:lpstr>Fabrication</vt:lpstr>
      <vt:lpstr>Fabrication</vt:lpstr>
      <vt:lpstr>Fabrication</vt:lpstr>
      <vt:lpstr>Conclusion and Recommendations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Fabricate  Wind mill water pump</dc:title>
  <dc:creator>Akram Yasin</dc:creator>
  <cp:lastModifiedBy>Akram Yasin</cp:lastModifiedBy>
  <cp:revision>29</cp:revision>
  <dcterms:created xsi:type="dcterms:W3CDTF">2015-05-13T12:45:18Z</dcterms:created>
  <dcterms:modified xsi:type="dcterms:W3CDTF">2015-05-13T22:32:28Z</dcterms:modified>
</cp:coreProperties>
</file>