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0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4D3D5E-FC05-4721-ADC6-65640B5E8ADA}" type="datetimeFigureOut">
              <a:rPr lang="ar-SA" smtClean="0"/>
              <a:pPr/>
              <a:t>29/06/32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8A3CDD-F4D2-4D2B-80A3-20FCE8B2DC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3D5E-FC05-4721-ADC6-65640B5E8ADA}" type="datetimeFigureOut">
              <a:rPr lang="ar-SA" smtClean="0"/>
              <a:pPr/>
              <a:t>29/06/32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CDD-F4D2-4D2B-80A3-20FCE8B2DC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3D5E-FC05-4721-ADC6-65640B5E8ADA}" type="datetimeFigureOut">
              <a:rPr lang="ar-SA" smtClean="0"/>
              <a:pPr/>
              <a:t>29/06/32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CDD-F4D2-4D2B-80A3-20FCE8B2DC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4D3D5E-FC05-4721-ADC6-65640B5E8ADA}" type="datetimeFigureOut">
              <a:rPr lang="ar-SA" smtClean="0"/>
              <a:pPr/>
              <a:t>29/06/32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8A3CDD-F4D2-4D2B-80A3-20FCE8B2DC6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4D3D5E-FC05-4721-ADC6-65640B5E8ADA}" type="datetimeFigureOut">
              <a:rPr lang="ar-SA" smtClean="0"/>
              <a:pPr/>
              <a:t>29/06/32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8A3CDD-F4D2-4D2B-80A3-20FCE8B2DC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3D5E-FC05-4721-ADC6-65640B5E8ADA}" type="datetimeFigureOut">
              <a:rPr lang="ar-SA" smtClean="0"/>
              <a:pPr/>
              <a:t>29/06/32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CDD-F4D2-4D2B-80A3-20FCE8B2DC6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3D5E-FC05-4721-ADC6-65640B5E8ADA}" type="datetimeFigureOut">
              <a:rPr lang="ar-SA" smtClean="0"/>
              <a:pPr/>
              <a:t>29/06/32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CDD-F4D2-4D2B-80A3-20FCE8B2DC6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4D3D5E-FC05-4721-ADC6-65640B5E8ADA}" type="datetimeFigureOut">
              <a:rPr lang="ar-SA" smtClean="0"/>
              <a:pPr/>
              <a:t>29/06/32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8A3CDD-F4D2-4D2B-80A3-20FCE8B2DC6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3D5E-FC05-4721-ADC6-65640B5E8ADA}" type="datetimeFigureOut">
              <a:rPr lang="ar-SA" smtClean="0"/>
              <a:pPr/>
              <a:t>29/06/32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CDD-F4D2-4D2B-80A3-20FCE8B2DC6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4D3D5E-FC05-4721-ADC6-65640B5E8ADA}" type="datetimeFigureOut">
              <a:rPr lang="ar-SA" smtClean="0"/>
              <a:pPr/>
              <a:t>29/06/32</a:t>
            </a:fld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8A3CDD-F4D2-4D2B-80A3-20FCE8B2DC6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4D3D5E-FC05-4721-ADC6-65640B5E8ADA}" type="datetimeFigureOut">
              <a:rPr lang="ar-SA" smtClean="0"/>
              <a:pPr/>
              <a:t>29/06/32</a:t>
            </a:fld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8A3CDD-F4D2-4D2B-80A3-20FCE8B2DC6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4D3D5E-FC05-4721-ADC6-65640B5E8ADA}" type="datetimeFigureOut">
              <a:rPr lang="ar-SA" smtClean="0"/>
              <a:pPr/>
              <a:t>29/06/32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8A3CDD-F4D2-4D2B-80A3-20FCE8B2DC6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61722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0" dirty="0" smtClean="0"/>
              <a:t> </a:t>
            </a:r>
            <a:br>
              <a:rPr lang="en-US" sz="2000" b="0" dirty="0" smtClean="0"/>
            </a:br>
            <a:endParaRPr lang="ar-SA" sz="20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7704" y="476672"/>
            <a:ext cx="6768752" cy="5898250"/>
          </a:xfrm>
        </p:spPr>
        <p:txBody>
          <a:bodyPr>
            <a:normAutofit fontScale="25000" lnSpcReduction="20000"/>
          </a:bodyPr>
          <a:lstStyle/>
          <a:p>
            <a:pPr algn="ctr" rtl="0"/>
            <a:endParaRPr lang="en-US" sz="2200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algn="ctr" rtl="0"/>
            <a:r>
              <a:rPr lang="en-US" sz="7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An-</a:t>
            </a:r>
            <a:r>
              <a:rPr lang="en-US" sz="7200" dirty="0" err="1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Najah</a:t>
            </a:r>
            <a:r>
              <a:rPr lang="en-US" sz="7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National University</a:t>
            </a:r>
          </a:p>
          <a:p>
            <a:pPr algn="ctr" rtl="0"/>
            <a:endParaRPr lang="en-US" sz="7200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algn="ctr" rtl="0"/>
            <a:endParaRPr lang="en-US" sz="7200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algn="ctr" rtl="0"/>
            <a:endParaRPr lang="en-US" sz="7200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342900" lvl="0" indent="-342900" algn="ctr" rtl="0">
              <a:lnSpc>
                <a:spcPct val="170000"/>
              </a:lnSpc>
              <a:spcBef>
                <a:spcPct val="20000"/>
              </a:spcBef>
              <a:buClrTx/>
              <a:buSzTx/>
            </a:pPr>
            <a:endParaRPr lang="en-US" sz="72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algn="ctr" rtl="0">
              <a:lnSpc>
                <a:spcPct val="170000"/>
              </a:lnSpc>
              <a:spcBef>
                <a:spcPct val="20000"/>
              </a:spcBef>
              <a:buClrTx/>
              <a:buSzTx/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Faculty of Engineering</a:t>
            </a:r>
          </a:p>
          <a:p>
            <a:pPr marL="342900" lvl="0" indent="-342900" algn="ctr" rtl="0">
              <a:lnSpc>
                <a:spcPct val="170000"/>
              </a:lnSpc>
              <a:spcBef>
                <a:spcPct val="20000"/>
              </a:spcBef>
              <a:buClrTx/>
              <a:buSzTx/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Civil Engineering Department </a:t>
            </a:r>
          </a:p>
          <a:p>
            <a:pPr marL="342900" lvl="0" indent="-342900" algn="ctr" rtl="0">
              <a:lnSpc>
                <a:spcPct val="170000"/>
              </a:lnSpc>
              <a:spcBef>
                <a:spcPct val="20000"/>
              </a:spcBef>
              <a:buClrTx/>
              <a:buSzTx/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Graduation Project</a:t>
            </a:r>
          </a:p>
          <a:p>
            <a:pPr marL="342900" lvl="0" indent="-342900" algn="ctr" rtl="0">
              <a:lnSpc>
                <a:spcPct val="170000"/>
              </a:lnSpc>
              <a:spcBef>
                <a:spcPct val="20000"/>
              </a:spcBef>
              <a:buClrTx/>
              <a:buSzTx/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Foundation Design for Western Amphitheater of Nablus Municipality Stadium .</a:t>
            </a:r>
          </a:p>
          <a:p>
            <a:pPr marL="342900" lvl="0" indent="-342900" algn="ctr" rtl="0">
              <a:spcBef>
                <a:spcPct val="20000"/>
              </a:spcBef>
              <a:buClrTx/>
              <a:buSzTx/>
            </a:pPr>
            <a:endParaRPr lang="en-US" sz="72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algn="ctr" rtl="0">
              <a:spcBef>
                <a:spcPct val="20000"/>
              </a:spcBef>
              <a:buClrTx/>
              <a:buSzTx/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Supervisor: Dr. Sami </a:t>
            </a:r>
            <a:r>
              <a:rPr lang="en-US" sz="7200" dirty="0" err="1" smtClean="0">
                <a:solidFill>
                  <a:prstClr val="black"/>
                </a:solidFill>
                <a:latin typeface="Calibri"/>
              </a:rPr>
              <a:t>Hijjawi</a:t>
            </a:r>
            <a:endParaRPr lang="en-US" sz="72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algn="ctr" rtl="0">
              <a:spcBef>
                <a:spcPct val="20000"/>
              </a:spcBef>
              <a:buClrTx/>
              <a:buSzTx/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Prepared by:</a:t>
            </a:r>
          </a:p>
          <a:p>
            <a:pPr marL="342900" lvl="0" indent="-342900" algn="ctr" rtl="0">
              <a:spcBef>
                <a:spcPct val="20000"/>
              </a:spcBef>
              <a:buClrTx/>
              <a:buSzTx/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Dana </a:t>
            </a:r>
            <a:r>
              <a:rPr lang="en-US" sz="7200" dirty="0" err="1" smtClean="0">
                <a:solidFill>
                  <a:prstClr val="black"/>
                </a:solidFill>
                <a:latin typeface="Calibri"/>
              </a:rPr>
              <a:t>Amer</a:t>
            </a:r>
            <a:endParaRPr lang="en-US" sz="72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algn="ctr" rtl="0">
              <a:spcBef>
                <a:spcPct val="20000"/>
              </a:spcBef>
              <a:buClrTx/>
              <a:buSzTx/>
            </a:pPr>
            <a:r>
              <a:rPr lang="en-US" sz="7200" dirty="0" err="1" smtClean="0">
                <a:solidFill>
                  <a:prstClr val="black"/>
                </a:solidFill>
                <a:latin typeface="Calibri"/>
              </a:rPr>
              <a:t>Reema</a:t>
            </a: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7200" dirty="0" err="1" smtClean="0">
                <a:solidFill>
                  <a:prstClr val="black"/>
                </a:solidFill>
                <a:latin typeface="Calibri"/>
              </a:rPr>
              <a:t>Alhaj</a:t>
            </a: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 Ahmad</a:t>
            </a:r>
          </a:p>
          <a:p>
            <a:pPr marL="342900" lvl="0" indent="-342900" algn="ctr" rtl="0">
              <a:spcBef>
                <a:spcPct val="20000"/>
              </a:spcBef>
              <a:buClrTx/>
              <a:buSzTx/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2010 -2011</a:t>
            </a:r>
          </a:p>
          <a:p>
            <a:pPr marL="342900" indent="-342900" algn="ctr" rtl="0">
              <a:lnSpc>
                <a:spcPct val="170000"/>
              </a:lnSpc>
              <a:spcBef>
                <a:spcPct val="20000"/>
              </a:spcBef>
              <a:buClrTx/>
              <a:buSzTx/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rtl="0"/>
            <a:endParaRPr lang="en-US" sz="7200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algn="ctr" rtl="0"/>
            <a:r>
              <a:rPr lang="en-US" sz="28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endParaRPr lang="ar-SA" sz="2800" dirty="0"/>
          </a:p>
        </p:txBody>
      </p:sp>
      <p:pic>
        <p:nvPicPr>
          <p:cNvPr id="6" name="Picture 1" descr="D:\Logos\NNU_Seal_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rtl="0"/>
            <a:r>
              <a:rPr lang="en-US" dirty="0" smtClean="0"/>
              <a:t>Single footing design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Manual Design steps :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sz="2200" dirty="0" smtClean="0"/>
              <a:t>Area of footing  =  Total service loads on column /  net soil pressure.</a:t>
            </a:r>
          </a:p>
          <a:p>
            <a:pPr algn="l" rtl="0"/>
            <a:r>
              <a:rPr lang="en-US" sz="2000" dirty="0" smtClean="0"/>
              <a:t>Determine footing dimensions B &amp; H.</a:t>
            </a:r>
          </a:p>
          <a:p>
            <a:pPr algn="l" rtl="0"/>
            <a:r>
              <a:rPr lang="en-US" sz="2000" dirty="0" smtClean="0"/>
              <a:t>Assume depth for footing .</a:t>
            </a:r>
          </a:p>
          <a:p>
            <a:pPr algn="l" rtl="0"/>
            <a:r>
              <a:rPr lang="en-US" sz="2000" dirty="0" smtClean="0"/>
              <a:t>Check soil pressure .</a:t>
            </a:r>
          </a:p>
          <a:p>
            <a:pPr algn="l" rtl="0"/>
            <a:r>
              <a:rPr lang="en-US" sz="2000" dirty="0" smtClean="0"/>
              <a:t>Check wide beam shear :  </a:t>
            </a:r>
            <a:r>
              <a:rPr lang="en-US" sz="2000" dirty="0" err="1" smtClean="0"/>
              <a:t>ΦV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&gt;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ult</a:t>
            </a:r>
            <a:r>
              <a:rPr lang="en-US" sz="2000" dirty="0" smtClean="0"/>
              <a:t> </a:t>
            </a:r>
          </a:p>
          <a:p>
            <a:pPr algn="l" rtl="0"/>
            <a:r>
              <a:rPr lang="en-US" sz="2000" dirty="0" smtClean="0"/>
              <a:t>Check punching shear    : </a:t>
            </a:r>
            <a:r>
              <a:rPr lang="en-US" sz="2000" dirty="0" err="1" smtClean="0"/>
              <a:t>ΦV</a:t>
            </a:r>
            <a:r>
              <a:rPr lang="en-US" sz="2000" baseline="-25000" dirty="0" err="1" smtClean="0"/>
              <a:t>cp</a:t>
            </a:r>
            <a:r>
              <a:rPr lang="en-US" sz="2000" dirty="0" smtClean="0"/>
              <a:t> &gt;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ult</a:t>
            </a:r>
            <a:r>
              <a:rPr lang="en-US" sz="2000" baseline="-25000" dirty="0" smtClean="0"/>
              <a:t>, punching </a:t>
            </a:r>
          </a:p>
          <a:p>
            <a:pPr algn="l" rtl="0"/>
            <a:r>
              <a:rPr lang="en-US" sz="2000" dirty="0" smtClean="0"/>
              <a:t>Design for flexure (reinforcement needed ).</a:t>
            </a:r>
          </a:p>
          <a:p>
            <a:pPr algn="l" rtl="0"/>
            <a:endParaRPr lang="en-US" sz="2200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Single  footing design 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algn="l" rtl="0"/>
            <a:r>
              <a:rPr lang="en-US" dirty="0" smtClean="0"/>
              <a:t>Summary of result :</a:t>
            </a:r>
          </a:p>
          <a:p>
            <a:pPr algn="l" rtl="0">
              <a:buNone/>
            </a:pPr>
            <a:endParaRPr lang="ar-SA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7544" y="2060848"/>
          <a:ext cx="8064895" cy="3182912"/>
        </p:xfrm>
        <a:graphic>
          <a:graphicData uri="http://schemas.openxmlformats.org/presentationml/2006/ole">
            <p:oleObj spid="_x0000_s1026" name="Document" r:id="rId3" imgW="5491850" imgH="276525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rtl="0"/>
            <a:r>
              <a:rPr lang="en-US" dirty="0" smtClean="0"/>
              <a:t>Single footing design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 algn="l" rtl="0"/>
            <a:r>
              <a:rPr lang="en-US" dirty="0" smtClean="0"/>
              <a:t>Design using sap </a:t>
            </a:r>
            <a:endParaRPr lang="ar-SA" dirty="0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15633"/>
            <a:ext cx="7358958" cy="4665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rtl="0"/>
            <a:r>
              <a:rPr lang="en-US" dirty="0" smtClean="0"/>
              <a:t>Single footing design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Check Deformation :</a:t>
            </a:r>
          </a:p>
          <a:p>
            <a:pPr algn="l" rtl="0"/>
            <a:r>
              <a:rPr lang="en-US" dirty="0" smtClean="0"/>
              <a:t>From service combination deformation of single footing must be less than 10mm 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From deformed shape the max deformation results = 5.3 mm which is less than 10mm …. 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footing design </a:t>
            </a:r>
            <a:endParaRPr lang="ar-SA" dirty="0"/>
          </a:p>
        </p:txBody>
      </p:sp>
      <p:pic>
        <p:nvPicPr>
          <p:cNvPr id="4" name="Content Placeholder 3" descr="Picture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9604"/>
            <a:ext cx="7467600" cy="47748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rtl="0"/>
            <a:r>
              <a:rPr lang="en-US" dirty="0" smtClean="0"/>
              <a:t>Single footing design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Check soil pressure </a:t>
            </a:r>
          </a:p>
          <a:p>
            <a:pPr algn="l" rtl="0"/>
            <a:r>
              <a:rPr lang="en-US" dirty="0" smtClean="0"/>
              <a:t>Joint reaction from service combination = 1.138 KN .</a:t>
            </a:r>
          </a:p>
          <a:p>
            <a:pPr algn="just" rtl="0">
              <a:lnSpc>
                <a:spcPct val="150000"/>
              </a:lnSpc>
            </a:pPr>
            <a:r>
              <a:rPr lang="en-US" dirty="0" smtClean="0"/>
              <a:t>Soil pressure = 113.8 KN/ m</a:t>
            </a:r>
            <a:r>
              <a:rPr lang="en-US" baseline="30000" dirty="0" smtClean="0"/>
              <a:t>2</a:t>
            </a:r>
          </a:p>
          <a:p>
            <a:pPr algn="just" rtl="0">
              <a:lnSpc>
                <a:spcPct val="150000"/>
              </a:lnSpc>
              <a:buNone/>
            </a:pPr>
            <a:r>
              <a:rPr lang="en-US" dirty="0" smtClean="0"/>
              <a:t>Which is less than 215 KN/ m</a:t>
            </a:r>
            <a:r>
              <a:rPr lang="en-US" baseline="30000" dirty="0" smtClean="0"/>
              <a:t>2</a:t>
            </a:r>
            <a:r>
              <a:rPr lang="en-US" dirty="0" smtClean="0"/>
              <a:t> ....OK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n-US" dirty="0" smtClean="0"/>
              <a:t>Single footing design </a:t>
            </a:r>
            <a:endParaRPr lang="ar-SA" dirty="0"/>
          </a:p>
        </p:txBody>
      </p:sp>
      <p:pic>
        <p:nvPicPr>
          <p:cNvPr id="6" name="Content Placeholder 5" descr="Picture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6601"/>
            <a:ext cx="7467600" cy="44020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rtl="0"/>
            <a:r>
              <a:rPr lang="en-US" dirty="0" smtClean="0"/>
              <a:t>Single footing ( </a:t>
            </a:r>
            <a:r>
              <a:rPr lang="en-US" dirty="0" err="1" smtClean="0"/>
              <a:t>prokon</a:t>
            </a:r>
            <a:r>
              <a:rPr lang="en-US" dirty="0" smtClean="0"/>
              <a:t>)</a:t>
            </a:r>
            <a:endParaRPr lang="ar-SA" dirty="0"/>
          </a:p>
        </p:txBody>
      </p:sp>
      <p:pic>
        <p:nvPicPr>
          <p:cNvPr id="4" name="Content Placeholder 3" descr="Picture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1415" y="1284434"/>
            <a:ext cx="7815001" cy="5101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rtl="0"/>
            <a:r>
              <a:rPr lang="en-US" dirty="0" smtClean="0"/>
              <a:t>Single footing (</a:t>
            </a:r>
            <a:r>
              <a:rPr lang="en-US" dirty="0" err="1" smtClean="0"/>
              <a:t>prokon</a:t>
            </a:r>
            <a:r>
              <a:rPr lang="en-US" dirty="0" smtClean="0"/>
              <a:t>) </a:t>
            </a:r>
            <a:endParaRPr lang="ar-SA" dirty="0"/>
          </a:p>
        </p:txBody>
      </p:sp>
      <p:pic>
        <p:nvPicPr>
          <p:cNvPr id="4" name="Content Placeholder 3" descr="Picture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876736" cy="3126990"/>
          </a:xfrm>
        </p:spPr>
      </p:pic>
      <p:pic>
        <p:nvPicPr>
          <p:cNvPr id="5" name="Picture 4" descr="Pictur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060848"/>
            <a:ext cx="3919404" cy="3157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rtl="0"/>
            <a:r>
              <a:rPr lang="en-US" dirty="0" smtClean="0"/>
              <a:t>Single footing (</a:t>
            </a:r>
            <a:r>
              <a:rPr lang="en-US" dirty="0" err="1" smtClean="0"/>
              <a:t>prokon</a:t>
            </a:r>
            <a:r>
              <a:rPr lang="en-US" dirty="0" smtClean="0"/>
              <a:t> )</a:t>
            </a:r>
            <a:endParaRPr lang="ar-SA" dirty="0"/>
          </a:p>
        </p:txBody>
      </p:sp>
      <p:pic>
        <p:nvPicPr>
          <p:cNvPr id="4" name="Content Placeholder 3" descr="Picture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2377244" cy="4803251"/>
          </a:xfrm>
        </p:spPr>
      </p:pic>
      <p:pic>
        <p:nvPicPr>
          <p:cNvPr id="5" name="Picture 4" descr="Pictur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340768"/>
            <a:ext cx="4809347" cy="4803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 rtl="0"/>
            <a:r>
              <a:rPr lang="en-US" dirty="0" smtClean="0"/>
              <a:t>project definition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 algn="l" rtl="0"/>
            <a:r>
              <a:rPr lang="en-US" dirty="0" smtClean="0"/>
              <a:t>The project is concerned about the design of foundation for The Western Amphitheater at Nablus Municipality Stadium for football.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The project site lies to the west of the playing area of Nablus stadium.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stadium has a capacity around 5,000 persons, and expands on a distance about 120m, its area is about 2110m</a:t>
            </a:r>
            <a:r>
              <a:rPr lang="en-US" baseline="30000" dirty="0" smtClean="0"/>
              <a:t>2</a:t>
            </a:r>
            <a:r>
              <a:rPr lang="en-US" dirty="0" smtClean="0"/>
              <a:t>, and the amphitheater consists of 18 seating's area.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dirty="0" smtClean="0"/>
              <a:t>Combined Footing.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Combined footings are designed using PROKON.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Combined footings are proposed to be constructed on the southern part, the allowable bearing capacity is 250 KN/m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rtl="0"/>
            <a:r>
              <a:rPr lang="en-US" dirty="0" smtClean="0"/>
              <a:t>Combined footing :</a:t>
            </a:r>
            <a:endParaRPr lang="ar-SA" dirty="0"/>
          </a:p>
        </p:txBody>
      </p:sp>
      <p:pic>
        <p:nvPicPr>
          <p:cNvPr id="4" name="Content Placeholder 3" descr="Picture9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5790" y="1412875"/>
            <a:ext cx="7250420" cy="5060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rtl="0"/>
            <a:r>
              <a:rPr lang="en-US" dirty="0" smtClean="0"/>
              <a:t>Combined Footing : Sketch Of Base</a:t>
            </a:r>
            <a:endParaRPr lang="ar-SA" dirty="0"/>
          </a:p>
        </p:txBody>
      </p:sp>
      <p:pic>
        <p:nvPicPr>
          <p:cNvPr id="4" name="Content Placeholder 3" descr="Picture1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962073" cy="3303759"/>
          </a:xfrm>
        </p:spPr>
      </p:pic>
      <p:pic>
        <p:nvPicPr>
          <p:cNvPr id="5" name="Picture 4" descr="Pictur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72816"/>
            <a:ext cx="3901118" cy="3303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Combined footing: Output For Load Case:</a:t>
            </a:r>
            <a:endParaRPr lang="ar-SA" dirty="0"/>
          </a:p>
        </p:txBody>
      </p:sp>
      <p:pic>
        <p:nvPicPr>
          <p:cNvPr id="4" name="Content Placeholder 3" descr="Picture1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2377244" cy="4644768"/>
          </a:xfrm>
        </p:spPr>
      </p:pic>
      <p:pic>
        <p:nvPicPr>
          <p:cNvPr id="5" name="Picture 4" descr="Picture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412776"/>
            <a:ext cx="4663055" cy="4656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Combined footing: Reinforcement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For this group reinforcement = 5</a:t>
            </a:r>
            <a:r>
              <a:rPr lang="az-Cyrl-AZ" dirty="0" smtClean="0"/>
              <a:t>Ф</a:t>
            </a:r>
            <a:r>
              <a:rPr lang="en-US" dirty="0" smtClean="0"/>
              <a:t>14/m top and bottom in each directions X and Y.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This value of reinforcement is obtained from the minimum value, because both reinforcement values obtained from Prokon are less than the minimum value which = 720mm</a:t>
            </a:r>
            <a:r>
              <a:rPr lang="en-US" baseline="30000" dirty="0" smtClean="0"/>
              <a:t>2</a:t>
            </a:r>
            <a:r>
              <a:rPr lang="en-US" dirty="0" smtClean="0"/>
              <a:t> per 1m.</a:t>
            </a:r>
            <a:r>
              <a:rPr lang="en-US" baseline="30000" dirty="0" smtClean="0"/>
              <a:t>      </a:t>
            </a:r>
            <a:endParaRPr lang="ar-SA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en-US" dirty="0" smtClean="0"/>
              <a:t>Mat Foundation 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 algn="l" rtl="0"/>
            <a:r>
              <a:rPr lang="en-US" dirty="0" smtClean="0"/>
              <a:t>Mat foundation is designed using SAP 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Mat foundation is proposed to be constructed on the northern part, the allowable bearing capacity is 160 KN/m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Columns are 60*60 and 40*60cm.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It’s dimensions are : 24.4m * 15.05m * 0.8m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rtl="0"/>
            <a:r>
              <a:rPr lang="en-US" dirty="0" smtClean="0"/>
              <a:t>Mat foundation </a:t>
            </a:r>
            <a:endParaRPr lang="ar-SA" dirty="0"/>
          </a:p>
        </p:txBody>
      </p:sp>
      <p:pic>
        <p:nvPicPr>
          <p:cNvPr id="4" name="Content Placeholder 3" descr="Picture1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9959"/>
            <a:ext cx="7467600" cy="43223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rtl="0"/>
            <a:r>
              <a:rPr lang="en-US" dirty="0" smtClean="0"/>
              <a:t>Mat foundation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algn="l" rtl="0"/>
            <a:r>
              <a:rPr lang="en-US" dirty="0" smtClean="0"/>
              <a:t>Check deformation of mat foundation :</a:t>
            </a:r>
          </a:p>
          <a:p>
            <a:pPr algn="l" rtl="0">
              <a:buNone/>
            </a:pPr>
            <a:r>
              <a:rPr lang="en-US" dirty="0" smtClean="0"/>
              <a:t>Maximum value of deformation= 0.009 &lt; 0.01  Ok.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  <p:pic>
        <p:nvPicPr>
          <p:cNvPr id="4" name="Picture 3" descr="Picture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8064896" cy="4445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rtl="0"/>
            <a:r>
              <a:rPr lang="en-US" dirty="0" smtClean="0"/>
              <a:t>Mat foundation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Check soil pressure :</a:t>
            </a:r>
          </a:p>
          <a:p>
            <a:pPr algn="l" rtl="0"/>
            <a:r>
              <a:rPr lang="en-US" dirty="0" smtClean="0"/>
              <a:t>Soil pressure = 87.78 KN/m</a:t>
            </a:r>
            <a:r>
              <a:rPr lang="en-US" baseline="30000" dirty="0" smtClean="0"/>
              <a:t>2</a:t>
            </a:r>
            <a:r>
              <a:rPr lang="en-US" dirty="0" smtClean="0"/>
              <a:t> &lt; 160 KN/m</a:t>
            </a:r>
            <a:r>
              <a:rPr lang="en-US" baseline="30000" dirty="0" smtClean="0"/>
              <a:t>2 </a:t>
            </a:r>
            <a:r>
              <a:rPr lang="en-US" dirty="0" smtClean="0"/>
              <a:t> OK</a:t>
            </a:r>
            <a:endParaRPr lang="ar-SA" dirty="0"/>
          </a:p>
        </p:txBody>
      </p:sp>
      <p:pic>
        <p:nvPicPr>
          <p:cNvPr id="4" name="Picture 3" descr="Picture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7801838" cy="3937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rtl="0"/>
            <a:r>
              <a:rPr lang="en-US" dirty="0" smtClean="0"/>
              <a:t>Mat foundation reinforcement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lvl="0" algn="l" rtl="0"/>
            <a:endParaRPr lang="en-US" dirty="0" smtClean="0"/>
          </a:p>
          <a:p>
            <a:pPr lvl="0" algn="l" rtl="0"/>
            <a:r>
              <a:rPr lang="en-US" dirty="0" smtClean="0"/>
              <a:t>Top reinforcement : 5</a:t>
            </a:r>
            <a:r>
              <a:rPr lang="az-Cyrl-AZ" dirty="0" smtClean="0"/>
              <a:t>Ф</a:t>
            </a:r>
            <a:r>
              <a:rPr lang="en-US" dirty="0" smtClean="0"/>
              <a:t>20/1m.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Bottom reinforcement  : 5</a:t>
            </a:r>
            <a:r>
              <a:rPr lang="az-Cyrl-AZ" dirty="0" smtClean="0"/>
              <a:t>Ф</a:t>
            </a:r>
            <a:r>
              <a:rPr lang="en-US" dirty="0" smtClean="0"/>
              <a:t>20/1m when the moment is less than the minimum value and 5</a:t>
            </a:r>
            <a:r>
              <a:rPr lang="az-Cyrl-AZ" dirty="0" smtClean="0"/>
              <a:t>Ф</a:t>
            </a:r>
            <a:r>
              <a:rPr lang="en-US" dirty="0" smtClean="0"/>
              <a:t>25/1m when the moment is larger than the minimum value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rtl="0"/>
            <a:r>
              <a:rPr lang="en-US" dirty="0" smtClean="0"/>
              <a:t>Project definition 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Below the amphitheater, there are sport halls in the southern part and some commercial shops with a cafeteria above in the northern part.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rtl="0"/>
            <a:r>
              <a:rPr lang="en-US" dirty="0" smtClean="0"/>
              <a:t>Settlement of mat foundation 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algn="l" rtl="0"/>
            <a:r>
              <a:rPr lang="en-US" dirty="0" smtClean="0"/>
              <a:t>Sc =9.12 cm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This value is not acceptable, to reduce it soil improvement techniques must be done before the construction process such that:</a:t>
            </a:r>
          </a:p>
          <a:p>
            <a:pPr algn="l" rtl="0"/>
            <a:endParaRPr lang="en-US" dirty="0" smtClean="0"/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 smtClean="0"/>
              <a:t> Dynamic Compaction of soil.</a:t>
            </a:r>
          </a:p>
          <a:p>
            <a:pPr marL="514350" lvl="0" indent="-514350" algn="just" rtl="0">
              <a:buFont typeface="+mj-lt"/>
              <a:buAutoNum type="arabicPeriod"/>
            </a:pPr>
            <a:r>
              <a:rPr lang="en-US" dirty="0" smtClean="0"/>
              <a:t>Pre-compression (mainly for soft saturated Clayey Soil ) using surcharge load for reducing consolidation settlement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 smtClean="0"/>
              <a:t>Pile foundation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Pile foundations are designed hand calculations and SAP, where capacity of pile is evaluated using ALL PILE program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Its assumed to be design as another alternative for mat foundation 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rtl="0"/>
            <a:r>
              <a:rPr lang="en-US" dirty="0" smtClean="0"/>
              <a:t>Pile foundation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Manual design steps :</a:t>
            </a:r>
          </a:p>
          <a:p>
            <a:pPr algn="l" rtl="0"/>
            <a:r>
              <a:rPr lang="en-US" dirty="0" smtClean="0">
                <a:cs typeface="Majalla UI"/>
              </a:rPr>
              <a:t>The minimum distance between two piles is 3D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>
                <a:cs typeface="Majalla UI"/>
              </a:rPr>
              <a:t>Pile caps should extend at least 15 cm beyond the outside face of exterior face of exterior piles.</a:t>
            </a:r>
          </a:p>
          <a:p>
            <a:pPr algn="l" rtl="0"/>
            <a:endParaRPr lang="en-US" dirty="0" smtClean="0"/>
          </a:p>
          <a:p>
            <a:pPr algn="l" rtl="0">
              <a:defRPr/>
            </a:pPr>
            <a:r>
              <a:rPr lang="en-US" dirty="0" smtClean="0">
                <a:cs typeface="Majalla UI"/>
              </a:rPr>
              <a:t>The minimum thickness of pile cap above pile heads is 30 cm.</a:t>
            </a:r>
          </a:p>
          <a:p>
            <a:pPr algn="l" rtl="0">
              <a:defRPr/>
            </a:pPr>
            <a:endParaRPr lang="en-US" dirty="0" smtClean="0">
              <a:cs typeface="Majalla UI"/>
            </a:endParaRPr>
          </a:p>
          <a:p>
            <a:pPr algn="l" rtl="0">
              <a:defRPr/>
            </a:pPr>
            <a:r>
              <a:rPr lang="en-US" dirty="0" smtClean="0">
                <a:cs typeface="Majalla UI"/>
              </a:rPr>
              <a:t> The cover in pile caps commonly ranges between 20 &amp; 25 cm .</a:t>
            </a:r>
          </a:p>
          <a:p>
            <a:pPr algn="l" rtl="0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 foundation 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>
                <a:cs typeface="Majalla UI"/>
              </a:rPr>
              <a:t>Design Steps:</a:t>
            </a:r>
          </a:p>
          <a:p>
            <a:pPr algn="l" rtl="0"/>
            <a:r>
              <a:rPr lang="en-US" dirty="0" smtClean="0">
                <a:cs typeface="Majalla UI"/>
              </a:rPr>
              <a:t>Number of pile required . </a:t>
            </a:r>
          </a:p>
          <a:p>
            <a:pPr algn="l" rtl="0"/>
            <a:r>
              <a:rPr lang="en-US" dirty="0" smtClean="0">
                <a:cs typeface="Majalla UI"/>
              </a:rPr>
              <a:t>Cap dimension </a:t>
            </a:r>
          </a:p>
          <a:p>
            <a:pPr algn="l" rtl="0"/>
            <a:r>
              <a:rPr lang="en-US" dirty="0" smtClean="0">
                <a:cs typeface="Majalla UI"/>
              </a:rPr>
              <a:t>Assume depth (d)</a:t>
            </a:r>
          </a:p>
          <a:p>
            <a:pPr algn="l" rtl="0"/>
            <a:r>
              <a:rPr lang="en-US" dirty="0" smtClean="0">
                <a:cs typeface="Majalla UI"/>
              </a:rPr>
              <a:t>Check shear .</a:t>
            </a:r>
          </a:p>
          <a:p>
            <a:pPr algn="l" rtl="0"/>
            <a:r>
              <a:rPr lang="en-US" dirty="0" smtClean="0">
                <a:cs typeface="Majalla UI"/>
              </a:rPr>
              <a:t>Reinforcement design </a:t>
            </a:r>
          </a:p>
          <a:p>
            <a:pPr algn="l" rtl="0"/>
            <a:endParaRPr lang="en-US" dirty="0" smtClean="0">
              <a:cs typeface="Majalla UI"/>
            </a:endParaRPr>
          </a:p>
          <a:p>
            <a:pPr algn="l" rtl="0"/>
            <a:endParaRPr lang="ar-SA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628800"/>
            <a:ext cx="3009900" cy="4381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rtl="0"/>
            <a:r>
              <a:rPr lang="en-US" dirty="0" smtClean="0"/>
              <a:t>Pile foundation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algn="l" rtl="0"/>
            <a:r>
              <a:rPr lang="en-US" dirty="0" smtClean="0"/>
              <a:t>Cap of 2 piles( D = 60 cm , length 10 m) are used for all columns at structural break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Cap for column R17 is designed using sap where 4 piles of ( D = 60 cm , length 10 m) are required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Cap for columns R19 and S 19 is designed using sap where 4 piles are required .</a:t>
            </a:r>
          </a:p>
          <a:p>
            <a:pPr algn="l" rtl="0">
              <a:buNone/>
            </a:pPr>
            <a:r>
              <a:rPr lang="en-US" dirty="0" smtClean="0"/>
              <a:t>Two piles have  D = 60 cm , length 10 m .</a:t>
            </a:r>
          </a:p>
          <a:p>
            <a:pPr algn="l" rtl="0">
              <a:buNone/>
            </a:pPr>
            <a:r>
              <a:rPr lang="en-US" dirty="0" smtClean="0"/>
              <a:t>The other pile D = 70 cm , length 12 m 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Cap and piles are designed under retaining wall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467600" cy="144016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5212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Geotechnical investigation report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geotechnical conditions at the project were studied and a site investigation report was prepared.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results of the investigation revealed that the subsurface conditions at the construction locations are erratic (non-homogeneous).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Geotechnical investigation report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At the northern part of the site, brown and plastic silty clay was encountered to an average depth of boreholes about 10m.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Where ;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At the southern part the soil was encountered containing boulders and has greater bearing capacity.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rtl="0"/>
            <a:r>
              <a:rPr lang="en-US" sz="2800" dirty="0" smtClean="0"/>
              <a:t>Types of foundation used: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algn="l" rtl="0">
              <a:lnSpc>
                <a:spcPct val="150000"/>
              </a:lnSpc>
              <a:buNone/>
            </a:pPr>
            <a:r>
              <a:rPr lang="en-US" dirty="0" smtClean="0"/>
              <a:t>There are four types of foundations used depending on soil type, bearing capacity and the suitability of the type recommended with the site condition: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Single footings.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Combined footings.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Mat foundation.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Piles foundation.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Single footing design 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 algn="l" rtl="0">
              <a:defRPr/>
            </a:pPr>
            <a:r>
              <a:rPr lang="en-US" sz="2800" dirty="0" smtClean="0"/>
              <a:t>Isolated footing are used to support single columns , Its function is to spread the column load to the soil , so that the stress intensity is reduced .</a:t>
            </a:r>
          </a:p>
          <a:p>
            <a:pPr marL="365760" indent="-283464" algn="l" rtl="0">
              <a:defRPr/>
            </a:pPr>
            <a:endParaRPr lang="en-US" sz="2800" dirty="0" smtClean="0"/>
          </a:p>
          <a:p>
            <a:pPr marL="365760" indent="-283464" algn="l" rtl="0">
              <a:defRPr/>
            </a:pPr>
            <a:r>
              <a:rPr lang="en-US" sz="2800" dirty="0" smtClean="0"/>
              <a:t> This is one of the most economical types of footings and is used when columns are spaced at relatively long distances.</a:t>
            </a:r>
          </a:p>
          <a:p>
            <a:pPr marL="365760" indent="-283464" algn="l" rtl="0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rtl="0"/>
            <a:r>
              <a:rPr lang="en-US" dirty="0" smtClean="0"/>
              <a:t>Single footing design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Single footings are designed using hand calculations, SAP and PROKON.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Single footings are proposed to be constructed on the southern part, the allowable bearing capacity is 250 kN/m</a:t>
            </a:r>
            <a:r>
              <a:rPr lang="en-US" baseline="30000" dirty="0" smtClean="0"/>
              <a:t>2</a:t>
            </a:r>
            <a:r>
              <a:rPr lang="en-US" dirty="0" smtClean="0"/>
              <a:t> 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Loads on columns are calculated using tributary area method and classified into four groups according to its ultimate load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 smtClean="0"/>
              <a:t>Single footing design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algn="l" rtl="0"/>
            <a:r>
              <a:rPr lang="en-US" dirty="0" smtClean="0"/>
              <a:t>Design of single footing 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SA" dirty="0" smtClean="0"/>
          </a:p>
          <a:p>
            <a:pPr algn="l" rtl="0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7" y="1916832"/>
          <a:ext cx="8280920" cy="477905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21244"/>
                <a:gridCol w="1112415"/>
                <a:gridCol w="1215156"/>
                <a:gridCol w="1292292"/>
                <a:gridCol w="1433932"/>
                <a:gridCol w="1505881"/>
              </a:tblGrid>
              <a:tr h="640080"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Representative column </a:t>
                      </a:r>
                      <a:endParaRPr lang="ar-SA" sz="20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Horizontal load</a:t>
                      </a:r>
                      <a:r>
                        <a:rPr lang="en-US" sz="2000" b="0" baseline="0" dirty="0" smtClean="0"/>
                        <a:t> KN </a:t>
                      </a:r>
                      <a:r>
                        <a:rPr lang="en-US" sz="2000" b="0" dirty="0" smtClean="0"/>
                        <a:t> </a:t>
                      </a:r>
                      <a:endParaRPr lang="ar-SA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/>
                        <a:t>Vertical load</a:t>
                      </a:r>
                      <a:r>
                        <a:rPr lang="en-US" sz="2000" b="0" baseline="0" dirty="0" smtClean="0"/>
                        <a:t> </a:t>
                      </a:r>
                    </a:p>
                    <a:p>
                      <a:pPr algn="ctr" rtl="1"/>
                      <a:r>
                        <a:rPr lang="en-US" sz="2000" b="0" baseline="0" dirty="0" smtClean="0"/>
                        <a:t>KN </a:t>
                      </a:r>
                      <a:endParaRPr lang="ar-SA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Group</a:t>
                      </a:r>
                      <a:r>
                        <a:rPr lang="en-US" b="0" dirty="0" smtClean="0"/>
                        <a:t> </a:t>
                      </a:r>
                      <a:endParaRPr lang="ar-SA" b="0" dirty="0"/>
                    </a:p>
                  </a:txBody>
                  <a:tcPr/>
                </a:tc>
              </a:tr>
              <a:tr h="64008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0" dirty="0" smtClean="0"/>
                        <a:t>Live load </a:t>
                      </a:r>
                      <a:endParaRPr lang="ar-SA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Dead load </a:t>
                      </a:r>
                      <a:endParaRPr lang="ar-SA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0" dirty="0" smtClean="0"/>
                        <a:t>Live load </a:t>
                      </a:r>
                      <a:endParaRPr lang="ar-SA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Dead</a:t>
                      </a:r>
                      <a:r>
                        <a:rPr lang="en-US" sz="2000" b="0" baseline="0" dirty="0" smtClean="0"/>
                        <a:t> load </a:t>
                      </a:r>
                      <a:endParaRPr lang="ar-SA" sz="20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      F4</a:t>
                      </a:r>
                      <a:endParaRPr lang="ar-SA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      -7.5</a:t>
                      </a:r>
                      <a:endParaRPr lang="ar-SA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    -6</a:t>
                      </a:r>
                      <a:endParaRPr lang="ar-SA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    107.5</a:t>
                      </a:r>
                      <a:endParaRPr lang="ar-SA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     181.5</a:t>
                      </a:r>
                      <a:endParaRPr lang="ar-SA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0-400</a:t>
                      </a:r>
                      <a:endParaRPr lang="ar-SA" sz="2000" b="0" dirty="0"/>
                    </a:p>
                  </a:txBody>
                  <a:tcPr/>
                </a:tc>
              </a:tr>
              <a:tr h="704154"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A17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-5.5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-5.03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271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285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400-800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4086"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C19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7.04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460.4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386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800- 1200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4086"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F17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7.22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5.73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577.2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494.4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286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&gt; 1200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556</TotalTime>
  <Words>1053</Words>
  <Application>Microsoft Office PowerPoint</Application>
  <PresentationFormat>On-screen Show (4:3)</PresentationFormat>
  <Paragraphs>205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Oriel</vt:lpstr>
      <vt:lpstr>Document</vt:lpstr>
      <vt:lpstr>  </vt:lpstr>
      <vt:lpstr>project definition </vt:lpstr>
      <vt:lpstr>Project definition </vt:lpstr>
      <vt:lpstr>    Geotechnical investigation report </vt:lpstr>
      <vt:lpstr> Geotechnical investigation report</vt:lpstr>
      <vt:lpstr>Types of foundation used:</vt:lpstr>
      <vt:lpstr>Single footing design :</vt:lpstr>
      <vt:lpstr>Single footing design </vt:lpstr>
      <vt:lpstr>Single footing design </vt:lpstr>
      <vt:lpstr>Single footing design </vt:lpstr>
      <vt:lpstr>Single  footing design :</vt:lpstr>
      <vt:lpstr>Single footing design </vt:lpstr>
      <vt:lpstr>Single footing design </vt:lpstr>
      <vt:lpstr>Single footing design </vt:lpstr>
      <vt:lpstr>Single footing design </vt:lpstr>
      <vt:lpstr>Single footing design </vt:lpstr>
      <vt:lpstr>Single footing ( prokon)</vt:lpstr>
      <vt:lpstr>Single footing (prokon) </vt:lpstr>
      <vt:lpstr>Single footing (prokon )</vt:lpstr>
      <vt:lpstr>Combined Footing.</vt:lpstr>
      <vt:lpstr>Combined footing :</vt:lpstr>
      <vt:lpstr>Combined Footing : Sketch Of Base</vt:lpstr>
      <vt:lpstr>Combined footing: Output For Load Case:</vt:lpstr>
      <vt:lpstr>Combined footing: Reinforcement</vt:lpstr>
      <vt:lpstr>Mat Foundation :</vt:lpstr>
      <vt:lpstr>Mat foundation </vt:lpstr>
      <vt:lpstr>Mat foundation </vt:lpstr>
      <vt:lpstr>Mat foundation </vt:lpstr>
      <vt:lpstr>Mat foundation reinforcement </vt:lpstr>
      <vt:lpstr>Settlement of mat foundation :</vt:lpstr>
      <vt:lpstr>Pile foundation </vt:lpstr>
      <vt:lpstr>Pile foundation </vt:lpstr>
      <vt:lpstr>Pile foundation  </vt:lpstr>
      <vt:lpstr>Pile foundation 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hp</dc:creator>
  <cp:lastModifiedBy>hp</cp:lastModifiedBy>
  <cp:revision>32</cp:revision>
  <dcterms:created xsi:type="dcterms:W3CDTF">2011-05-25T21:12:58Z</dcterms:created>
  <dcterms:modified xsi:type="dcterms:W3CDTF">2011-06-01T06:24:52Z</dcterms:modified>
</cp:coreProperties>
</file>