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99A6-B300-42C3-881F-135C283CD741}" type="datetimeFigureOut">
              <a:rPr lang="ar-SA" smtClean="0"/>
              <a:pPr/>
              <a:t>19/06/32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A04-69A0-403E-8FA6-CD9A951A6A9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99A6-B300-42C3-881F-135C283CD741}" type="datetimeFigureOut">
              <a:rPr lang="ar-SA" smtClean="0"/>
              <a:pPr/>
              <a:t>19/06/32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A04-69A0-403E-8FA6-CD9A951A6A9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99A6-B300-42C3-881F-135C283CD741}" type="datetimeFigureOut">
              <a:rPr lang="ar-SA" smtClean="0"/>
              <a:pPr/>
              <a:t>19/06/32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A04-69A0-403E-8FA6-CD9A951A6A9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99A6-B300-42C3-881F-135C283CD741}" type="datetimeFigureOut">
              <a:rPr lang="ar-SA" smtClean="0"/>
              <a:pPr/>
              <a:t>19/06/32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A04-69A0-403E-8FA6-CD9A951A6A9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99A6-B300-42C3-881F-135C283CD741}" type="datetimeFigureOut">
              <a:rPr lang="ar-SA" smtClean="0"/>
              <a:pPr/>
              <a:t>19/06/32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A04-69A0-403E-8FA6-CD9A951A6A9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99A6-B300-42C3-881F-135C283CD741}" type="datetimeFigureOut">
              <a:rPr lang="ar-SA" smtClean="0"/>
              <a:pPr/>
              <a:t>19/06/32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A04-69A0-403E-8FA6-CD9A951A6A9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99A6-B300-42C3-881F-135C283CD741}" type="datetimeFigureOut">
              <a:rPr lang="ar-SA" smtClean="0"/>
              <a:pPr/>
              <a:t>19/06/32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A04-69A0-403E-8FA6-CD9A951A6A9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99A6-B300-42C3-881F-135C283CD741}" type="datetimeFigureOut">
              <a:rPr lang="ar-SA" smtClean="0"/>
              <a:pPr/>
              <a:t>19/06/32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A04-69A0-403E-8FA6-CD9A951A6A9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99A6-B300-42C3-881F-135C283CD741}" type="datetimeFigureOut">
              <a:rPr lang="ar-SA" smtClean="0"/>
              <a:pPr/>
              <a:t>19/06/32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A04-69A0-403E-8FA6-CD9A951A6A9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99A6-B300-42C3-881F-135C283CD741}" type="datetimeFigureOut">
              <a:rPr lang="ar-SA" smtClean="0"/>
              <a:pPr/>
              <a:t>19/06/32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A04-69A0-403E-8FA6-CD9A951A6A9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99A6-B300-42C3-881F-135C283CD741}" type="datetimeFigureOut">
              <a:rPr lang="ar-SA" smtClean="0"/>
              <a:pPr/>
              <a:t>19/06/32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A04-69A0-403E-8FA6-CD9A951A6A9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D99A6-B300-42C3-881F-135C283CD741}" type="datetimeFigureOut">
              <a:rPr lang="ar-SA" smtClean="0"/>
              <a:pPr/>
              <a:t>19/06/32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F9A04-69A0-403E-8FA6-CD9A951A6A9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Construction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Project management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4194110" cy="28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1857364"/>
            <a:ext cx="257176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latin typeface="Algerian" pitchFamily="82" charset="0"/>
              </a:rPr>
              <a:t>Prepared by:</a:t>
            </a:r>
          </a:p>
          <a:p>
            <a:pPr algn="l"/>
            <a:r>
              <a:rPr lang="en-US" dirty="0" smtClean="0">
                <a:latin typeface="Algerian" pitchFamily="82" charset="0"/>
              </a:rPr>
              <a:t> </a:t>
            </a:r>
          </a:p>
          <a:p>
            <a:pPr algn="l"/>
            <a:r>
              <a:rPr lang="en-US" dirty="0" err="1" smtClean="0">
                <a:latin typeface="Algerian" pitchFamily="82" charset="0"/>
              </a:rPr>
              <a:t>Muath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Saadeh</a:t>
            </a:r>
            <a:endParaRPr lang="en-US" dirty="0" smtClean="0">
              <a:latin typeface="Algerian" pitchFamily="82" charset="0"/>
            </a:endParaRPr>
          </a:p>
          <a:p>
            <a:pPr algn="l"/>
            <a:r>
              <a:rPr lang="en-US" dirty="0" err="1" smtClean="0">
                <a:latin typeface="Algerian" pitchFamily="82" charset="0"/>
              </a:rPr>
              <a:t>Saadeh</a:t>
            </a:r>
            <a:r>
              <a:rPr lang="en-US" dirty="0" smtClean="0">
                <a:latin typeface="Algerian" pitchFamily="82" charset="0"/>
              </a:rPr>
              <a:t> Abu-</a:t>
            </a:r>
            <a:r>
              <a:rPr lang="en-US" dirty="0" err="1" smtClean="0">
                <a:latin typeface="Algerian" pitchFamily="82" charset="0"/>
              </a:rPr>
              <a:t>Sa’da</a:t>
            </a:r>
            <a:endParaRPr lang="en-US" dirty="0" smtClean="0">
              <a:latin typeface="Algerian" pitchFamily="82" charset="0"/>
            </a:endParaRPr>
          </a:p>
          <a:p>
            <a:pPr algn="l"/>
            <a:r>
              <a:rPr lang="en-US" dirty="0" err="1" smtClean="0">
                <a:latin typeface="Algerian" pitchFamily="82" charset="0"/>
              </a:rPr>
              <a:t>Kamel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Beshara</a:t>
            </a:r>
            <a:endParaRPr lang="en-US" dirty="0" smtClean="0">
              <a:latin typeface="Algerian" pitchFamily="82" charset="0"/>
            </a:endParaRPr>
          </a:p>
          <a:p>
            <a:pPr algn="l"/>
            <a:endParaRPr lang="ar-SA" dirty="0"/>
          </a:p>
        </p:txBody>
      </p:sp>
      <p:pic>
        <p:nvPicPr>
          <p:cNvPr id="1027" name="Picture 3" descr="Ill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928802"/>
            <a:ext cx="3653868" cy="274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6307" y="428604"/>
            <a:ext cx="4780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Allar</a:t>
            </a:r>
            <a:r>
              <a:rPr lang="en-US" sz="3200" b="1" dirty="0" smtClean="0"/>
              <a:t> Municipality Building </a:t>
            </a:r>
            <a:endParaRPr lang="ar-SA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714348" y="128586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000" b="1" dirty="0" smtClean="0"/>
              <a:t>First will be planned for the project normally </a:t>
            </a:r>
          </a:p>
          <a:p>
            <a:pPr algn="l"/>
            <a:r>
              <a:rPr lang="en-US" sz="2000" b="1" dirty="0" smtClean="0"/>
              <a:t>and calculating the duration of the project and the total cost </a:t>
            </a:r>
            <a:r>
              <a:rPr lang="en-US" sz="2000" b="1" dirty="0" smtClean="0"/>
              <a:t>of project </a:t>
            </a:r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The purpose of our study is to obtain the final cost, and duration for it. </a:t>
            </a:r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In order </a:t>
            </a:r>
            <a:r>
              <a:rPr lang="en-US" sz="2000" b="1" dirty="0" smtClean="0"/>
              <a:t>to obtain these values we followed the following steps:</a:t>
            </a:r>
          </a:p>
        </p:txBody>
      </p:sp>
      <p:pic>
        <p:nvPicPr>
          <p:cNvPr id="4" name="Picture 3" descr="pic_go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786190"/>
            <a:ext cx="3643338" cy="27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667" y="214290"/>
            <a:ext cx="2803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Allar</a:t>
            </a:r>
            <a:r>
              <a:rPr lang="en-US" b="1" dirty="0" smtClean="0"/>
              <a:t> Municipality Building</a:t>
            </a:r>
            <a:r>
              <a:rPr lang="en-US" sz="3200" b="1" dirty="0" smtClean="0"/>
              <a:t> </a:t>
            </a:r>
            <a:endParaRPr lang="ar-SA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428596" y="1000108"/>
            <a:ext cx="2286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1-</a:t>
            </a:r>
            <a:r>
              <a:rPr lang="en-US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Work </a:t>
            </a:r>
            <a:r>
              <a:rPr lang="en-US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breakdown structure: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The project is divided into activities in a process called work breakdown structure. In this project we breakdown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the following: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-9254"/>
            <a:ext cx="5715008" cy="686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667" y="214290"/>
            <a:ext cx="2803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Allar</a:t>
            </a:r>
            <a:r>
              <a:rPr lang="en-US" b="1" dirty="0" smtClean="0"/>
              <a:t> Municipality Building</a:t>
            </a:r>
            <a:r>
              <a:rPr lang="en-US" sz="3200" b="1" dirty="0" smtClean="0"/>
              <a:t> </a:t>
            </a:r>
            <a:endParaRPr lang="ar-SA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429388" y="428604"/>
            <a:ext cx="1888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Monotype Corsiva" pitchFamily="66" charset="0"/>
                <a:ea typeface="Calibri" pitchFamily="34" charset="0"/>
                <a:cs typeface="Arial" pitchFamily="34" charset="0"/>
              </a:rPr>
              <a:t>2- </a:t>
            </a:r>
            <a:r>
              <a:rPr lang="en-US" u="sng" dirty="0" smtClean="0">
                <a:latin typeface="Monotype Corsiva" pitchFamily="66" charset="0"/>
                <a:ea typeface="Calibri" pitchFamily="34" charset="0"/>
                <a:cs typeface="Arial" pitchFamily="34" charset="0"/>
              </a:rPr>
              <a:t>Calculate</a:t>
            </a:r>
            <a:r>
              <a:rPr lang="en-US" u="sng" dirty="0" smtClean="0">
                <a:latin typeface="Monotype Corsiva" pitchFamily="66" charset="0"/>
                <a:ea typeface="Calibri" pitchFamily="34" charset="0"/>
                <a:cs typeface="Courier New" pitchFamily="49" charset="0"/>
              </a:rPr>
              <a:t> the cost </a:t>
            </a:r>
            <a:endParaRPr lang="ar-S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7295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667" y="214290"/>
            <a:ext cx="2803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Allar</a:t>
            </a:r>
            <a:r>
              <a:rPr lang="en-US" b="1" dirty="0" smtClean="0"/>
              <a:t> Municipality Building</a:t>
            </a:r>
            <a:r>
              <a:rPr lang="en-US" sz="3200" b="1" dirty="0" smtClean="0"/>
              <a:t> </a:t>
            </a:r>
            <a:endParaRPr lang="ar-SA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000628" y="500042"/>
            <a:ext cx="3360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Monotype Corsiva" pitchFamily="66" charset="0"/>
                <a:ea typeface="Calibri" pitchFamily="34" charset="0"/>
                <a:cs typeface="Arial" pitchFamily="34" charset="0"/>
              </a:rPr>
              <a:t>3-Schedual  planning by  primavera 6.0</a:t>
            </a:r>
            <a:endParaRPr lang="ar-SA" u="sng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73804"/>
            <a:ext cx="8104215" cy="568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6307" y="428604"/>
            <a:ext cx="4780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Allar</a:t>
            </a:r>
            <a:r>
              <a:rPr lang="en-US" sz="3200" b="1" dirty="0" smtClean="0"/>
              <a:t> Municipality Building </a:t>
            </a:r>
            <a:endParaRPr lang="ar-SA" sz="3200" b="1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00034" y="2071678"/>
            <a:ext cx="63579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Total project cost = 2104555   NIS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Profit &amp; Overhead  20%  from total cost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cost of structural work is = 1311071  NIS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 cost of mechanical work is = 95835  NIS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cost of electrical work is = 82050  NIS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cost of finishing work is =615600  NIS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53" y="4286256"/>
            <a:ext cx="4875565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dirty="0" smtClean="0"/>
              <a:t>Project start  04-Jul-2010   and end  in 09-Jul-2011</a:t>
            </a:r>
          </a:p>
          <a:p>
            <a:pPr algn="l"/>
            <a:r>
              <a:rPr lang="en-US" dirty="0" smtClean="0"/>
              <a:t>Project duration 318 work day </a:t>
            </a:r>
          </a:p>
          <a:p>
            <a:pPr algn="l"/>
            <a:r>
              <a:rPr lang="en-US" dirty="0" smtClean="0"/>
              <a:t>Calendar  6day work in week </a:t>
            </a:r>
          </a:p>
          <a:p>
            <a:pPr algn="l"/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785786" y="1285860"/>
            <a:ext cx="1373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Results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90138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94913" cy="71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8294" y="285728"/>
            <a:ext cx="3057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Update project</a:t>
            </a:r>
            <a:endParaRPr lang="ar-SA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571472" y="1285860"/>
            <a:ext cx="4572000" cy="2118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After the work schedule and start the implementation, we need to update the project data into compare the project actually and the planned project and the impact on the schedule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Update date 10-4-2011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updat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214686"/>
            <a:ext cx="362902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1749" y="357166"/>
            <a:ext cx="2697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Earned Value</a:t>
            </a:r>
            <a:endParaRPr lang="ar-SA" sz="3600" b="1" dirty="0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3759476" y="4058301"/>
            <a:ext cx="1548848" cy="57906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3759476" y="3551620"/>
            <a:ext cx="1548848" cy="579064"/>
          </a:xfrm>
          <a:prstGeom prst="can">
            <a:avLst>
              <a:gd name="adj" fmla="val 25000"/>
            </a:avLst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gray">
          <a:xfrm>
            <a:off x="3759476" y="3044939"/>
            <a:ext cx="1548848" cy="57906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gray">
          <a:xfrm>
            <a:off x="4221490" y="3263596"/>
            <a:ext cx="569084" cy="36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</a:rPr>
              <a:t>CPI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gray">
          <a:xfrm>
            <a:off x="4143755" y="3770277"/>
            <a:ext cx="642420" cy="36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</a:rPr>
              <a:t>EVA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gray">
          <a:xfrm>
            <a:off x="4221490" y="4276958"/>
            <a:ext cx="555884" cy="36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</a:rPr>
              <a:t>SPI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gray">
          <a:xfrm>
            <a:off x="3125856" y="2827790"/>
            <a:ext cx="492815" cy="1954342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gray">
          <a:xfrm>
            <a:off x="5452062" y="2827790"/>
            <a:ext cx="489882" cy="1954342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1200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gray">
          <a:xfrm>
            <a:off x="3055454" y="1752600"/>
            <a:ext cx="2816087" cy="579064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gray">
          <a:xfrm>
            <a:off x="3728675" y="2465874"/>
            <a:ext cx="1619250" cy="506681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63529"/>
                  <a:invGamma/>
                  <a:alpha val="12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3715475" y="1929034"/>
            <a:ext cx="1685252" cy="36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b="1" dirty="0" smtClean="0">
                <a:solidFill>
                  <a:schemeClr val="bg1"/>
                </a:solidFill>
              </a:rPr>
              <a:t>Earned value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AutoShape 19"/>
          <p:cNvSpPr>
            <a:spLocks noChangeArrowheads="1"/>
          </p:cNvSpPr>
          <p:nvPr/>
        </p:nvSpPr>
        <p:spPr bwMode="gray">
          <a:xfrm>
            <a:off x="3125856" y="5288813"/>
            <a:ext cx="2816087" cy="579064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gray">
          <a:xfrm>
            <a:off x="3715475" y="5501438"/>
            <a:ext cx="1801122" cy="36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</a:rPr>
              <a:t>Update project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AutoShape 21"/>
          <p:cNvSpPr>
            <a:spLocks noChangeArrowheads="1"/>
          </p:cNvSpPr>
          <p:nvPr/>
        </p:nvSpPr>
        <p:spPr bwMode="gray">
          <a:xfrm>
            <a:off x="3708141" y="4709749"/>
            <a:ext cx="1622184" cy="499141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bg2">
                  <a:gamma/>
                  <a:tint val="63529"/>
                  <a:invGamma/>
                  <a:alpha val="12000"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428573" y="1929034"/>
            <a:ext cx="2556479" cy="371415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graphicFrame>
        <p:nvGraphicFramePr>
          <p:cNvPr id="38" name="Object 5"/>
          <p:cNvGraphicFramePr>
            <a:graphicFrameLocks noChangeAspect="1"/>
          </p:cNvGraphicFramePr>
          <p:nvPr/>
        </p:nvGraphicFramePr>
        <p:xfrm>
          <a:off x="642910" y="2643183"/>
          <a:ext cx="2214578" cy="285751"/>
        </p:xfrm>
        <a:graphic>
          <a:graphicData uri="http://schemas.openxmlformats.org/presentationml/2006/ole">
            <p:oleObj spid="_x0000_s29698" name="Equation" r:id="rId3" imgW="1396800" imgH="177480" progId="Equation.3">
              <p:embed/>
            </p:oleObj>
          </a:graphicData>
        </a:graphic>
      </p:graphicFrame>
      <p:pic>
        <p:nvPicPr>
          <p:cNvPr id="39" name="Object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143380"/>
            <a:ext cx="2036763" cy="642942"/>
          </a:xfrm>
          <a:prstGeom prst="rect">
            <a:avLst/>
          </a:prstGeom>
          <a:noFill/>
        </p:spPr>
      </p:pic>
      <p:graphicFrame>
        <p:nvGraphicFramePr>
          <p:cNvPr id="40" name="Object 8"/>
          <p:cNvGraphicFramePr>
            <a:graphicFrameLocks noChangeAspect="1"/>
          </p:cNvGraphicFramePr>
          <p:nvPr/>
        </p:nvGraphicFramePr>
        <p:xfrm>
          <a:off x="760413" y="3071812"/>
          <a:ext cx="1811323" cy="714377"/>
        </p:xfrm>
        <a:graphic>
          <a:graphicData uri="http://schemas.openxmlformats.org/presentationml/2006/ole">
            <p:oleObj spid="_x0000_s29699" name="Equation" r:id="rId5" imgW="914400" imgH="393480" progId="Equation.3">
              <p:embed/>
            </p:oleObj>
          </a:graphicData>
        </a:graphic>
      </p:graphicFrame>
      <p:sp>
        <p:nvSpPr>
          <p:cNvPr id="41" name="Rectangle 40"/>
          <p:cNvSpPr/>
          <p:nvPr/>
        </p:nvSpPr>
        <p:spPr>
          <a:xfrm>
            <a:off x="714348" y="200024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srgbClr val="000000"/>
                </a:solidFill>
              </a:rPr>
              <a:t>Earned value Reporting-Costs: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AutoShape 13"/>
          <p:cNvSpPr>
            <a:spLocks noChangeArrowheads="1"/>
          </p:cNvSpPr>
          <p:nvPr/>
        </p:nvSpPr>
        <p:spPr bwMode="auto">
          <a:xfrm>
            <a:off x="6082748" y="1856651"/>
            <a:ext cx="2490477" cy="37865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6215074" y="2643182"/>
          <a:ext cx="2214578" cy="1000132"/>
        </p:xfrm>
        <a:graphic>
          <a:graphicData uri="http://schemas.openxmlformats.org/presentationml/2006/ole">
            <p:oleObj spid="_x0000_s29700" name="Equation" r:id="rId6" imgW="1371600" imgH="609480" progId="Equation.3">
              <p:embed/>
            </p:oleObj>
          </a:graphicData>
        </a:graphic>
      </p:graphicFrame>
      <p:pic>
        <p:nvPicPr>
          <p:cNvPr id="44" name="Object 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000504"/>
            <a:ext cx="2038346" cy="609600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6286512" y="2000240"/>
            <a:ext cx="2107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srgbClr val="000000"/>
                </a:solidFill>
              </a:rPr>
              <a:t>Earned value Reporting-Schedule: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1749" y="357166"/>
            <a:ext cx="2697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Earned Value</a:t>
            </a:r>
            <a:endParaRPr lang="ar-SA" sz="3600" b="1" dirty="0"/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3581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23" name="AutoShape 3"/>
          <p:cNvCxnSpPr>
            <a:cxnSpLocks noChangeShapeType="1"/>
          </p:cNvCxnSpPr>
          <p:nvPr/>
        </p:nvCxnSpPr>
        <p:spPr bwMode="auto">
          <a:xfrm flipV="1">
            <a:off x="2214546" y="1643050"/>
            <a:ext cx="676275" cy="2428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57224" y="4143380"/>
            <a:ext cx="692948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From this table we calculate the following: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Schedule Performance Index (SPI) =0.89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SPI=BCWP/BCWS=1497145/1674697=0..89 &lt;1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2071670" y="5786454"/>
            <a:ext cx="504825" cy="122238"/>
          </a:xfrm>
          <a:prstGeom prst="rightArrow">
            <a:avLst>
              <a:gd name="adj1" fmla="val 50000"/>
              <a:gd name="adj2" fmla="val 10324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928662" y="5715016"/>
            <a:ext cx="5214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SPI&lt;1                                           behind Schedule (Project delayed)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794" y="428604"/>
            <a:ext cx="5251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/>
              <a:t>Allar</a:t>
            </a:r>
            <a:r>
              <a:rPr lang="en-US" sz="3600" b="1" dirty="0" smtClean="0"/>
              <a:t> Municipality building</a:t>
            </a:r>
            <a:endParaRPr lang="ar-SA" sz="3600" b="1" dirty="0"/>
          </a:p>
        </p:txBody>
      </p:sp>
      <p:pic>
        <p:nvPicPr>
          <p:cNvPr id="3" name="Picture 3" descr="Il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928802"/>
            <a:ext cx="3653868" cy="274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2000240"/>
            <a:ext cx="3857652" cy="30008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u="sng" dirty="0" smtClean="0">
                <a:cs typeface="+mj-cs"/>
              </a:rPr>
              <a:t>Graduating project consist two parts :</a:t>
            </a:r>
          </a:p>
          <a:p>
            <a:pPr algn="l"/>
            <a:endParaRPr lang="en-US" dirty="0" smtClean="0"/>
          </a:p>
          <a:p>
            <a:pPr algn="l"/>
            <a:r>
              <a:rPr lang="en-US" b="1" dirty="0" smtClean="0">
                <a:cs typeface="+mj-cs"/>
              </a:rPr>
              <a:t>*The first part include preparing a   theoretical research.</a:t>
            </a:r>
          </a:p>
          <a:p>
            <a:pPr algn="l"/>
            <a:endParaRPr lang="en-US" b="1" dirty="0" smtClean="0">
              <a:cs typeface="+mj-cs"/>
            </a:endParaRPr>
          </a:p>
          <a:p>
            <a:pPr algn="l">
              <a:lnSpc>
                <a:spcPct val="150000"/>
              </a:lnSpc>
            </a:pPr>
            <a:r>
              <a:rPr lang="en-US" b="1" dirty="0" smtClean="0">
                <a:cs typeface="+mj-cs"/>
              </a:rPr>
              <a:t>* The second part includes the application of the  principle  in construction project management</a:t>
            </a:r>
            <a:r>
              <a:rPr lang="en-US" b="1" dirty="0" smtClean="0"/>
              <a:t>.</a:t>
            </a:r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8666" y="500042"/>
            <a:ext cx="1649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S-Curve</a:t>
            </a:r>
            <a:endParaRPr lang="ar-SA" sz="3600" b="1" dirty="0"/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48847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772" name="AutoShape 4"/>
          <p:cNvCxnSpPr>
            <a:cxnSpLocks noChangeShapeType="1"/>
          </p:cNvCxnSpPr>
          <p:nvPr/>
        </p:nvCxnSpPr>
        <p:spPr bwMode="auto">
          <a:xfrm>
            <a:off x="5429256" y="2428868"/>
            <a:ext cx="1419225" cy="114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786182" y="2285992"/>
            <a:ext cx="1590675" cy="257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Update line    10-4-2011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774" name="AutoShape 6"/>
          <p:cNvCxnSpPr>
            <a:cxnSpLocks noChangeShapeType="1"/>
          </p:cNvCxnSpPr>
          <p:nvPr/>
        </p:nvCxnSpPr>
        <p:spPr bwMode="auto">
          <a:xfrm>
            <a:off x="6143636" y="4286256"/>
            <a:ext cx="457200" cy="523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286380" y="4143380"/>
            <a:ext cx="828675" cy="247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PCWS  (PV)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776" name="AutoShape 8"/>
          <p:cNvCxnSpPr>
            <a:cxnSpLocks noChangeShapeType="1"/>
          </p:cNvCxnSpPr>
          <p:nvPr/>
        </p:nvCxnSpPr>
        <p:spPr bwMode="auto">
          <a:xfrm flipH="1" flipV="1">
            <a:off x="7358082" y="4357694"/>
            <a:ext cx="33338" cy="276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7215206" y="4714884"/>
            <a:ext cx="466725" cy="247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EAC     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778" name="AutoShape 10"/>
          <p:cNvCxnSpPr>
            <a:cxnSpLocks noChangeShapeType="1"/>
          </p:cNvCxnSpPr>
          <p:nvPr/>
        </p:nvCxnSpPr>
        <p:spPr bwMode="auto">
          <a:xfrm flipH="1" flipV="1">
            <a:off x="5715008" y="4929198"/>
            <a:ext cx="357187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929322" y="5214950"/>
            <a:ext cx="828675" cy="247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PCWP (EV) 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-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500174"/>
            <a:ext cx="3420860" cy="3149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072074"/>
            <a:ext cx="45720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 err="1" smtClean="0">
                <a:solidFill>
                  <a:srgbClr val="002060"/>
                </a:solidFill>
                <a:latin typeface="Freestyle Script" pitchFamily="66" charset="0"/>
              </a:rPr>
              <a:t>Muath</a:t>
            </a:r>
            <a:r>
              <a:rPr lang="en-US" sz="3600" b="1" dirty="0" smtClean="0">
                <a:solidFill>
                  <a:srgbClr val="002060"/>
                </a:solidFill>
                <a:latin typeface="Freestyle Script" pitchFamily="66" charset="0"/>
              </a:rPr>
              <a:t> ,  </a:t>
            </a:r>
            <a:r>
              <a:rPr lang="en-US" sz="3600" b="1" dirty="0" err="1" smtClean="0">
                <a:solidFill>
                  <a:srgbClr val="002060"/>
                </a:solidFill>
                <a:latin typeface="Freestyle Script" pitchFamily="66" charset="0"/>
              </a:rPr>
              <a:t>Saadeh</a:t>
            </a:r>
            <a:r>
              <a:rPr lang="en-US" sz="3600" b="1" dirty="0" smtClean="0">
                <a:solidFill>
                  <a:srgbClr val="002060"/>
                </a:solidFill>
                <a:latin typeface="Freestyle Script" pitchFamily="66" charset="0"/>
              </a:rPr>
              <a:t>  , </a:t>
            </a:r>
            <a:r>
              <a:rPr lang="en-US" sz="3600" b="1" dirty="0" err="1" smtClean="0">
                <a:solidFill>
                  <a:srgbClr val="002060"/>
                </a:solidFill>
                <a:latin typeface="Freestyle Script" pitchFamily="66" charset="0"/>
              </a:rPr>
              <a:t>Kamel</a:t>
            </a:r>
            <a:r>
              <a:rPr lang="en-US" sz="3600" b="1" dirty="0" smtClean="0">
                <a:solidFill>
                  <a:srgbClr val="002060"/>
                </a:solidFill>
                <a:latin typeface="Freestyle Script" pitchFamily="66" charset="0"/>
              </a:rPr>
              <a:t> </a:t>
            </a:r>
            <a:endParaRPr lang="ar-SA" sz="3600" b="1" dirty="0">
              <a:solidFill>
                <a:srgbClr val="002060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00562" y="357166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Contents</a:t>
            </a:r>
            <a:endParaRPr lang="ar-SA" sz="3600" b="1" dirty="0"/>
          </a:p>
        </p:txBody>
      </p:sp>
      <p:sp>
        <p:nvSpPr>
          <p:cNvPr id="5" name="AutoShape 48"/>
          <p:cNvSpPr>
            <a:spLocks noChangeArrowheads="1"/>
          </p:cNvSpPr>
          <p:nvPr/>
        </p:nvSpPr>
        <p:spPr bwMode="gray">
          <a:xfrm>
            <a:off x="1822450" y="509905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11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1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4" name="Group 67"/>
          <p:cNvGrpSpPr>
            <a:grpSpLocks/>
          </p:cNvGrpSpPr>
          <p:nvPr/>
        </p:nvGrpSpPr>
        <p:grpSpPr bwMode="auto">
          <a:xfrm>
            <a:off x="2214546" y="3500438"/>
            <a:ext cx="381000" cy="381000"/>
            <a:chOff x="2078" y="1680"/>
            <a:chExt cx="1615" cy="1615"/>
          </a:xfrm>
        </p:grpSpPr>
        <p:sp>
          <p:nvSpPr>
            <p:cNvPr id="25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32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8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39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500298" y="2643182"/>
            <a:ext cx="2719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/>
              <a:t>Project Time Management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000232" y="5143512"/>
            <a:ext cx="2944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/>
              <a:t>Project Quality Management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119768" y="1857364"/>
            <a:ext cx="14284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Introduction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50" name="Rectangle 49"/>
          <p:cNvSpPr/>
          <p:nvPr/>
        </p:nvSpPr>
        <p:spPr>
          <a:xfrm>
            <a:off x="2571736" y="3500438"/>
            <a:ext cx="2813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/>
              <a:t>Project Scope Management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500298" y="4357694"/>
            <a:ext cx="271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/>
              <a:t>Project Cost 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42"/>
          <p:cNvSpPr>
            <a:spLocks noChangeArrowheads="1"/>
          </p:cNvSpPr>
          <p:nvPr/>
        </p:nvSpPr>
        <p:spPr bwMode="gray">
          <a:xfrm>
            <a:off x="2214546" y="2000240"/>
            <a:ext cx="43434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Project Communications Management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" name="AutoShape 43"/>
          <p:cNvSpPr>
            <a:spLocks noChangeArrowheads="1"/>
          </p:cNvSpPr>
          <p:nvPr/>
        </p:nvSpPr>
        <p:spPr bwMode="gray">
          <a:xfrm>
            <a:off x="1643042" y="1857364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  <a:softEdge rad="63500"/>
          </a:effec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562" y="357166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Contents</a:t>
            </a:r>
            <a:endParaRPr lang="ar-SA" sz="3600" b="1" dirty="0"/>
          </a:p>
        </p:txBody>
      </p:sp>
      <p:sp>
        <p:nvSpPr>
          <p:cNvPr id="28" name="AutoShape 47"/>
          <p:cNvSpPr>
            <a:spLocks noChangeArrowheads="1"/>
          </p:cNvSpPr>
          <p:nvPr/>
        </p:nvSpPr>
        <p:spPr bwMode="gray">
          <a:xfrm>
            <a:off x="2452670" y="2976559"/>
            <a:ext cx="43434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Project Human Resource Management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9" name="AutoShape 48"/>
          <p:cNvSpPr>
            <a:spLocks noChangeArrowheads="1"/>
          </p:cNvSpPr>
          <p:nvPr/>
        </p:nvSpPr>
        <p:spPr bwMode="gray">
          <a:xfrm>
            <a:off x="2071670" y="2857496"/>
            <a:ext cx="685800" cy="6858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gray">
          <a:xfrm>
            <a:off x="2225658" y="2955921"/>
            <a:ext cx="355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 dirty="0">
                <a:solidFill>
                  <a:schemeClr val="bg1"/>
                </a:solidFill>
              </a:rPr>
              <a:t>7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AutoShape 47"/>
          <p:cNvSpPr>
            <a:spLocks noChangeArrowheads="1"/>
          </p:cNvSpPr>
          <p:nvPr/>
        </p:nvSpPr>
        <p:spPr bwMode="gray">
          <a:xfrm>
            <a:off x="2643174" y="3786190"/>
            <a:ext cx="43434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Project Integration  Management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2" name="AutoShape 48"/>
          <p:cNvSpPr>
            <a:spLocks noChangeArrowheads="1"/>
          </p:cNvSpPr>
          <p:nvPr/>
        </p:nvSpPr>
        <p:spPr bwMode="gray">
          <a:xfrm>
            <a:off x="2071670" y="3714752"/>
            <a:ext cx="685800" cy="6858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gray">
          <a:xfrm>
            <a:off x="2214546" y="3857628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</a:rPr>
              <a:t>8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AutoShape 47"/>
          <p:cNvSpPr>
            <a:spLocks noChangeArrowheads="1"/>
          </p:cNvSpPr>
          <p:nvPr/>
        </p:nvSpPr>
        <p:spPr bwMode="gray">
          <a:xfrm>
            <a:off x="2571736" y="4643446"/>
            <a:ext cx="43434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Project Risk  Management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7" name="AutoShape 48"/>
          <p:cNvSpPr>
            <a:spLocks noChangeArrowheads="1"/>
          </p:cNvSpPr>
          <p:nvPr/>
        </p:nvSpPr>
        <p:spPr bwMode="gray">
          <a:xfrm>
            <a:off x="2000232" y="4572008"/>
            <a:ext cx="685800" cy="6858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gray">
          <a:xfrm>
            <a:off x="2143108" y="4714884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</a:rPr>
              <a:t>9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gray">
          <a:xfrm>
            <a:off x="2285984" y="5643578"/>
            <a:ext cx="43434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Project Procurement  </a:t>
            </a:r>
            <a:r>
              <a:rPr lang="en-US" b="1" dirty="0" smtClean="0">
                <a:solidFill>
                  <a:srgbClr val="FFFF00"/>
                </a:solidFill>
              </a:rPr>
              <a:t>Management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gray">
          <a:xfrm>
            <a:off x="1714480" y="5500702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  <a:softEdge rad="63500"/>
          </a:effec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050" y="428604"/>
            <a:ext cx="6343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Project?</a:t>
            </a:r>
            <a:r>
              <a:rPr lang="en-US" sz="3600" kern="0" dirty="0" smtClean="0"/>
              <a:t>                             </a:t>
            </a:r>
            <a:endParaRPr lang="en-US" sz="3600" kern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857224" y="1714488"/>
            <a:ext cx="4214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cs typeface="+mj-cs"/>
              </a:rPr>
              <a:t>* </a:t>
            </a:r>
            <a:r>
              <a:rPr lang="en-US" sz="2400" dirty="0" smtClean="0">
                <a:cs typeface="+mj-cs"/>
              </a:rPr>
              <a:t>Project is the collection of activities, that are related or connected, for developing a product or a service,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  <a:cs typeface="+mj-cs"/>
              </a:rPr>
              <a:t>* </a:t>
            </a:r>
            <a:r>
              <a:rPr lang="en-US" sz="2400" dirty="0" smtClean="0">
                <a:solidFill>
                  <a:srgbClr val="FF0000"/>
                </a:solidFill>
                <a:cs typeface="+mj-cs"/>
              </a:rPr>
              <a:t>Projects have always start and end times</a:t>
            </a:r>
            <a:r>
              <a:rPr lang="en-US" sz="2400" dirty="0" smtClean="0">
                <a:cs typeface="+mj-cs"/>
              </a:rPr>
              <a:t>. </a:t>
            </a:r>
          </a:p>
          <a:p>
            <a:pPr algn="l"/>
            <a:r>
              <a:rPr lang="en-US" sz="2400" dirty="0" smtClean="0">
                <a:cs typeface="+mj-cs"/>
              </a:rPr>
              <a:t>* </a:t>
            </a:r>
            <a:r>
              <a:rPr lang="en-US" sz="2400" dirty="0" smtClean="0">
                <a:solidFill>
                  <a:srgbClr val="002060"/>
                </a:solidFill>
                <a:cs typeface="+mj-cs"/>
              </a:rPr>
              <a:t>Projects have always a customer who uses the results. </a:t>
            </a:r>
            <a:endParaRPr lang="en-US" sz="2400" dirty="0" smtClean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4" name="Picture 3" descr="project_managemen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857364"/>
            <a:ext cx="328614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811" y="357166"/>
            <a:ext cx="4385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Cycle define project</a:t>
            </a:r>
            <a:endParaRPr lang="ar-SA" sz="4000" b="1" dirty="0"/>
          </a:p>
        </p:txBody>
      </p:sp>
      <p:sp>
        <p:nvSpPr>
          <p:cNvPr id="14" name="Freeform 4"/>
          <p:cNvSpPr>
            <a:spLocks noEditPoints="1"/>
          </p:cNvSpPr>
          <p:nvPr/>
        </p:nvSpPr>
        <p:spPr bwMode="gray">
          <a:xfrm rot="20241944">
            <a:off x="1544638" y="2954338"/>
            <a:ext cx="6094413" cy="2424113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1392238" y="2057400"/>
            <a:ext cx="6180138" cy="3371850"/>
            <a:chOff x="1357" y="1392"/>
            <a:chExt cx="3893" cy="2124"/>
          </a:xfrm>
        </p:grpSpPr>
        <p:sp>
          <p:nvSpPr>
            <p:cNvPr id="16" name="Freeform 4"/>
            <p:cNvSpPr>
              <a:spLocks noEditPoints="1"/>
            </p:cNvSpPr>
            <p:nvPr/>
          </p:nvSpPr>
          <p:spPr bwMode="gray">
            <a:xfrm rot="-1358056">
              <a:off x="1357" y="1861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gray">
            <a:xfrm>
              <a:off x="2887" y="1392"/>
              <a:ext cx="743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gray">
            <a:xfrm>
              <a:off x="1479" y="2222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gray">
            <a:xfrm>
              <a:off x="3495" y="2706"/>
              <a:ext cx="810" cy="81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gray">
            <a:xfrm>
              <a:off x="4552" y="1516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white">
            <a:xfrm>
              <a:off x="1515" y="2471"/>
              <a:ext cx="67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600" b="1" dirty="0" smtClean="0">
                  <a:solidFill>
                    <a:schemeClr val="bg1"/>
                  </a:solidFill>
                  <a:latin typeface="Verdana" pitchFamily="34" charset="0"/>
                </a:rPr>
                <a:t>unique</a:t>
              </a:r>
              <a:endParaRPr lang="en-US" sz="16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white">
            <a:xfrm>
              <a:off x="2865" y="1626"/>
              <a:ext cx="94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600" b="1" dirty="0" smtClean="0">
                  <a:solidFill>
                    <a:schemeClr val="bg1"/>
                  </a:solidFill>
                  <a:latin typeface="Verdana" pitchFamily="34" charset="0"/>
                </a:rPr>
                <a:t>timescale</a:t>
              </a:r>
              <a:endParaRPr lang="en-US" sz="16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white">
            <a:xfrm>
              <a:off x="4575" y="1761"/>
              <a:ext cx="6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sz="1600" b="1" dirty="0" smtClean="0">
                  <a:solidFill>
                    <a:schemeClr val="bg1"/>
                  </a:solidFill>
                  <a:latin typeface="Verdana" pitchFamily="34" charset="0"/>
                </a:rPr>
                <a:t>budget</a:t>
              </a:r>
              <a:endParaRPr lang="en-US" sz="16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white">
            <a:xfrm>
              <a:off x="3495" y="2931"/>
              <a:ext cx="81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500" b="1" dirty="0" smtClean="0">
                  <a:solidFill>
                    <a:schemeClr val="bg1"/>
                  </a:solidFill>
                  <a:latin typeface="Verdana" pitchFamily="34" charset="0"/>
                </a:rPr>
                <a:t>Limited resources</a:t>
              </a:r>
              <a:endParaRPr lang="en-US" sz="15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2640" y="2400"/>
              <a:ext cx="14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 dirty="0" smtClean="0"/>
                <a:t>Projects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8590" y="357166"/>
            <a:ext cx="1585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Define</a:t>
            </a:r>
            <a:endParaRPr lang="ar-SA" sz="4000" b="1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48000" y="1285860"/>
            <a:ext cx="2998788" cy="1601788"/>
            <a:chOff x="1997" y="1314"/>
            <a:chExt cx="1889" cy="1009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9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714744" y="1500174"/>
            <a:ext cx="175240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</a:rPr>
              <a:t>Project </a:t>
            </a:r>
          </a:p>
          <a:p>
            <a:pPr algn="ctr" eaLnBrk="0" hangingPunct="0"/>
            <a:r>
              <a:rPr lang="en-GB" sz="2000" b="1" dirty="0" smtClean="0">
                <a:solidFill>
                  <a:srgbClr val="000000"/>
                </a:solidFill>
              </a:rPr>
              <a:t>Management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>
            <a:off x="3500430" y="297339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9"/>
          <p:cNvSpPr>
            <a:spLocks/>
          </p:cNvSpPr>
          <p:nvPr/>
        </p:nvSpPr>
        <p:spPr bwMode="gray">
          <a:xfrm flipH="1">
            <a:off x="4572000" y="3000372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562600" y="2643182"/>
            <a:ext cx="3081366" cy="392909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85720" y="2643182"/>
            <a:ext cx="3143280" cy="392909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8596" y="2786058"/>
            <a:ext cx="3214710" cy="35004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 2"/>
              <a:buChar char="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is Project Management?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Project Management is the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skills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tools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management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required to undertake a project successfully.</a:t>
            </a:r>
          </a:p>
          <a:p>
            <a:pPr marL="274320" marR="0" lvl="0" indent="-27432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 is a set of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principles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practices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and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techniques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applied to lead project teams and control project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schedule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cost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and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performance risks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to result in delighted customers.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500694" y="2857496"/>
            <a:ext cx="3214710" cy="36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is the Project Management Body of Knowledge (PMBOK)?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The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Project Management Institute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has identified </a:t>
            </a:r>
            <a:r>
              <a:rPr kumimoji="0" lang="en-US" sz="1600" b="0" i="1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nine topic areas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define the scope of project management knowledge as follows: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scope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integration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time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cost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quality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human resources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communications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risk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and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procurement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build="p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285728"/>
            <a:ext cx="7150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Brief Description                            Part Two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42910" y="121442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The building located in </a:t>
            </a:r>
            <a:r>
              <a:rPr lang="en-US" dirty="0" err="1" smtClean="0"/>
              <a:t>Allar</a:t>
            </a:r>
            <a:r>
              <a:rPr lang="en-US" dirty="0" smtClean="0"/>
              <a:t> village near </a:t>
            </a:r>
            <a:r>
              <a:rPr lang="en-US" dirty="0" err="1" smtClean="0"/>
              <a:t>Tulkarem</a:t>
            </a:r>
            <a:r>
              <a:rPr lang="en-US" dirty="0" smtClean="0"/>
              <a:t> city in the western strip of village 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642910" y="200024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 smtClean="0">
                <a:cs typeface="+mj-cs"/>
              </a:rPr>
              <a:t>Allar</a:t>
            </a:r>
            <a:r>
              <a:rPr lang="en-US" dirty="0" smtClean="0">
                <a:cs typeface="+mj-cs"/>
              </a:rPr>
              <a:t> municipality building is a 3 floor building consist of basement floor and </a:t>
            </a:r>
            <a:r>
              <a:rPr lang="en-US" dirty="0" smtClean="0">
                <a:cs typeface="+mj-cs"/>
              </a:rPr>
              <a:t>        2 </a:t>
            </a:r>
            <a:r>
              <a:rPr lang="en-US" dirty="0" smtClean="0">
                <a:cs typeface="+mj-cs"/>
              </a:rPr>
              <a:t>floors above the ground surface the basement contain a sport Jim and storage hall the ground floor (first floor ) contain a twelve storage rooms the second floor contain the employees offices and meeting and lecture hall </a:t>
            </a:r>
            <a:endParaRPr lang="ar-SA" dirty="0"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429000"/>
            <a:ext cx="80724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area of the basement is 581.15m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the first floor area is 616.57m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same as the second floor and the area the stairs and elevator section is 43.20m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area of the land which the building is constructed in is 1290.00m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36" y="285728"/>
            <a:ext cx="3600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Drawings of Project: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770836" cy="549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554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Construction Project management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management</dc:title>
  <dc:creator>Muath</dc:creator>
  <cp:lastModifiedBy>Muath</cp:lastModifiedBy>
  <cp:revision>27</cp:revision>
  <dcterms:created xsi:type="dcterms:W3CDTF">2011-05-21T12:24:05Z</dcterms:created>
  <dcterms:modified xsi:type="dcterms:W3CDTF">2011-05-22T17:58:27Z</dcterms:modified>
</cp:coreProperties>
</file>