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8" r:id="rId21"/>
    <p:sldId id="279" r:id="rId22"/>
    <p:sldId id="275"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29BC9D0-0553-44D1-AA37-F5F3A668C3E4}" type="datetimeFigureOut">
              <a:rPr lang="en-US" smtClean="0"/>
              <a:t>23/12/2016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C59A7D7-4AFF-4797-826E-F605E9715E1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9BC9D0-0553-44D1-AA37-F5F3A668C3E4}" type="datetimeFigureOut">
              <a:rPr lang="en-US" smtClean="0"/>
              <a:t>23/12/2016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9A7D7-4AFF-4797-826E-F605E9715E1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9BC9D0-0553-44D1-AA37-F5F3A668C3E4}" type="datetimeFigureOut">
              <a:rPr lang="en-US" smtClean="0"/>
              <a:t>23/12/2016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59A7D7-4AFF-4797-826E-F605E9715E1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29BC9D0-0553-44D1-AA37-F5F3A668C3E4}" type="datetimeFigureOut">
              <a:rPr lang="en-US" smtClean="0"/>
              <a:t>23/12/2016</a:t>
            </a:fld>
            <a:endParaRPr lang="en-US"/>
          </a:p>
        </p:txBody>
      </p:sp>
      <p:sp>
        <p:nvSpPr>
          <p:cNvPr id="9" name="Slide Number Placeholder 8"/>
          <p:cNvSpPr>
            <a:spLocks noGrp="1"/>
          </p:cNvSpPr>
          <p:nvPr>
            <p:ph type="sldNum" sz="quarter" idx="15"/>
          </p:nvPr>
        </p:nvSpPr>
        <p:spPr/>
        <p:txBody>
          <a:bodyPr rtlCol="0"/>
          <a:lstStyle/>
          <a:p>
            <a:fld id="{6C59A7D7-4AFF-4797-826E-F605E9715E1A}"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29BC9D0-0553-44D1-AA37-F5F3A668C3E4}" type="datetimeFigureOut">
              <a:rPr lang="en-US" smtClean="0"/>
              <a:t>23/12/2016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C59A7D7-4AFF-4797-826E-F605E9715E1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29BC9D0-0553-44D1-AA37-F5F3A668C3E4}" type="datetimeFigureOut">
              <a:rPr lang="en-US" smtClean="0"/>
              <a:t>23/12/2016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59A7D7-4AFF-4797-826E-F605E9715E1A}"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29BC9D0-0553-44D1-AA37-F5F3A668C3E4}" type="datetimeFigureOut">
              <a:rPr lang="en-US" smtClean="0"/>
              <a:t>23/12/2016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59A7D7-4AFF-4797-826E-F605E9715E1A}"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29BC9D0-0553-44D1-AA37-F5F3A668C3E4}" type="datetimeFigureOut">
              <a:rPr lang="en-US" smtClean="0"/>
              <a:t>23/12/2016</a:t>
            </a:fld>
            <a:endParaRPr lang="en-US"/>
          </a:p>
        </p:txBody>
      </p:sp>
      <p:sp>
        <p:nvSpPr>
          <p:cNvPr id="7" name="Slide Number Placeholder 6"/>
          <p:cNvSpPr>
            <a:spLocks noGrp="1"/>
          </p:cNvSpPr>
          <p:nvPr>
            <p:ph type="sldNum" sz="quarter" idx="11"/>
          </p:nvPr>
        </p:nvSpPr>
        <p:spPr/>
        <p:txBody>
          <a:bodyPr rtlCol="0"/>
          <a:lstStyle/>
          <a:p>
            <a:fld id="{6C59A7D7-4AFF-4797-826E-F605E9715E1A}"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BC9D0-0553-44D1-AA37-F5F3A668C3E4}" type="datetimeFigureOut">
              <a:rPr lang="en-US" smtClean="0"/>
              <a:t>23/12/2016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59A7D7-4AFF-4797-826E-F605E9715E1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29BC9D0-0553-44D1-AA37-F5F3A668C3E4}" type="datetimeFigureOut">
              <a:rPr lang="en-US" smtClean="0"/>
              <a:t>23/12/2016</a:t>
            </a:fld>
            <a:endParaRPr lang="en-US"/>
          </a:p>
        </p:txBody>
      </p:sp>
      <p:sp>
        <p:nvSpPr>
          <p:cNvPr id="22" name="Slide Number Placeholder 21"/>
          <p:cNvSpPr>
            <a:spLocks noGrp="1"/>
          </p:cNvSpPr>
          <p:nvPr>
            <p:ph type="sldNum" sz="quarter" idx="15"/>
          </p:nvPr>
        </p:nvSpPr>
        <p:spPr/>
        <p:txBody>
          <a:bodyPr rtlCol="0"/>
          <a:lstStyle/>
          <a:p>
            <a:fld id="{6C59A7D7-4AFF-4797-826E-F605E9715E1A}"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29BC9D0-0553-44D1-AA37-F5F3A668C3E4}" type="datetimeFigureOut">
              <a:rPr lang="en-US" smtClean="0"/>
              <a:t>23/12/2016</a:t>
            </a:fld>
            <a:endParaRPr lang="en-US"/>
          </a:p>
        </p:txBody>
      </p:sp>
      <p:sp>
        <p:nvSpPr>
          <p:cNvPr id="18" name="Slide Number Placeholder 17"/>
          <p:cNvSpPr>
            <a:spLocks noGrp="1"/>
          </p:cNvSpPr>
          <p:nvPr>
            <p:ph type="sldNum" sz="quarter" idx="11"/>
          </p:nvPr>
        </p:nvSpPr>
        <p:spPr/>
        <p:txBody>
          <a:bodyPr rtlCol="0"/>
          <a:lstStyle/>
          <a:p>
            <a:fld id="{6C59A7D7-4AFF-4797-826E-F605E9715E1A}"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29BC9D0-0553-44D1-AA37-F5F3A668C3E4}" type="datetimeFigureOut">
              <a:rPr lang="en-US" smtClean="0"/>
              <a:t>23/12/2016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C59A7D7-4AFF-4797-826E-F605E9715E1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381000"/>
            <a:ext cx="6172200" cy="990600"/>
          </a:xfrm>
        </p:spPr>
        <p:txBody>
          <a:bodyPr/>
          <a:lstStyle/>
          <a:p>
            <a:r>
              <a:rPr lang="en-US" dirty="0" smtClean="0">
                <a:solidFill>
                  <a:schemeClr val="accent1">
                    <a:lumMod val="75000"/>
                  </a:schemeClr>
                </a:solidFill>
              </a:rPr>
              <a:t>Causes of Disputes </a:t>
            </a:r>
            <a:endParaRPr lang="en-US" dirty="0">
              <a:solidFill>
                <a:schemeClr val="accent1">
                  <a:lumMod val="75000"/>
                </a:schemeClr>
              </a:solidFill>
            </a:endParaRPr>
          </a:p>
        </p:txBody>
      </p:sp>
      <p:sp>
        <p:nvSpPr>
          <p:cNvPr id="3" name="Subtitle 2"/>
          <p:cNvSpPr>
            <a:spLocks noGrp="1"/>
          </p:cNvSpPr>
          <p:nvPr>
            <p:ph type="subTitle" idx="1"/>
          </p:nvPr>
        </p:nvSpPr>
        <p:spPr>
          <a:xfrm>
            <a:off x="2286000" y="3200400"/>
            <a:ext cx="6172200" cy="3174522"/>
          </a:xfrm>
        </p:spPr>
        <p:txBody>
          <a:bodyPr>
            <a:normAutofit/>
          </a:bodyPr>
          <a:lstStyle/>
          <a:p>
            <a:r>
              <a:rPr lang="en-US" sz="2000" b="0" dirty="0" smtClean="0">
                <a:solidFill>
                  <a:schemeClr val="accent1">
                    <a:lumMod val="75000"/>
                  </a:schemeClr>
                </a:solidFill>
              </a:rPr>
              <a:t>Prepared by : </a:t>
            </a:r>
          </a:p>
          <a:p>
            <a:pPr marL="342900" indent="-342900">
              <a:buFont typeface="Wingdings"/>
              <a:buAutoNum type="arabicParenR"/>
            </a:pPr>
            <a:r>
              <a:rPr lang="en-US" sz="2000" b="0" dirty="0" smtClean="0">
                <a:solidFill>
                  <a:schemeClr val="accent1">
                    <a:lumMod val="75000"/>
                  </a:schemeClr>
                </a:solidFill>
              </a:rPr>
              <a:t>Ali </a:t>
            </a:r>
            <a:r>
              <a:rPr lang="en-US" sz="2000" b="0" dirty="0" err="1" smtClean="0">
                <a:solidFill>
                  <a:schemeClr val="accent1">
                    <a:lumMod val="75000"/>
                  </a:schemeClr>
                </a:solidFill>
              </a:rPr>
              <a:t>Jamous</a:t>
            </a:r>
            <a:r>
              <a:rPr lang="en-US" sz="2000" b="0" dirty="0" smtClean="0">
                <a:solidFill>
                  <a:schemeClr val="accent1">
                    <a:lumMod val="75000"/>
                  </a:schemeClr>
                </a:solidFill>
              </a:rPr>
              <a:t> </a:t>
            </a:r>
          </a:p>
          <a:p>
            <a:pPr marL="342900" indent="-342900">
              <a:buFont typeface="Wingdings"/>
              <a:buAutoNum type="arabicParenR"/>
            </a:pPr>
            <a:r>
              <a:rPr lang="en-US" sz="2000" b="0" dirty="0" err="1" smtClean="0">
                <a:solidFill>
                  <a:schemeClr val="accent1">
                    <a:lumMod val="75000"/>
                  </a:schemeClr>
                </a:solidFill>
              </a:rPr>
              <a:t>Jasser</a:t>
            </a:r>
            <a:r>
              <a:rPr lang="en-US" sz="2000" b="0" dirty="0" smtClean="0">
                <a:solidFill>
                  <a:schemeClr val="accent1">
                    <a:lumMod val="75000"/>
                  </a:schemeClr>
                </a:solidFill>
              </a:rPr>
              <a:t> </a:t>
            </a:r>
            <a:r>
              <a:rPr lang="en-US" sz="2000" b="0" dirty="0" err="1" smtClean="0">
                <a:solidFill>
                  <a:schemeClr val="accent1">
                    <a:lumMod val="75000"/>
                  </a:schemeClr>
                </a:solidFill>
              </a:rPr>
              <a:t>Dwiekat</a:t>
            </a:r>
            <a:r>
              <a:rPr lang="en-US" sz="2000" b="0" dirty="0" smtClean="0">
                <a:solidFill>
                  <a:schemeClr val="accent1">
                    <a:lumMod val="75000"/>
                  </a:schemeClr>
                </a:solidFill>
              </a:rPr>
              <a:t> </a:t>
            </a:r>
          </a:p>
          <a:p>
            <a:pPr marL="342900" indent="-342900">
              <a:buAutoNum type="arabicParenR"/>
            </a:pPr>
            <a:r>
              <a:rPr lang="en-US" sz="2000" b="0" dirty="0" err="1" smtClean="0">
                <a:solidFill>
                  <a:schemeClr val="accent1">
                    <a:lumMod val="75000"/>
                  </a:schemeClr>
                </a:solidFill>
              </a:rPr>
              <a:t>Thaer</a:t>
            </a:r>
            <a:r>
              <a:rPr lang="en-US" sz="2000" b="0" dirty="0" smtClean="0">
                <a:solidFill>
                  <a:schemeClr val="accent1">
                    <a:lumMod val="75000"/>
                  </a:schemeClr>
                </a:solidFill>
              </a:rPr>
              <a:t> </a:t>
            </a:r>
            <a:r>
              <a:rPr lang="en-US" sz="2000" b="0" dirty="0" err="1" smtClean="0">
                <a:solidFill>
                  <a:schemeClr val="accent1">
                    <a:lumMod val="75000"/>
                  </a:schemeClr>
                </a:solidFill>
              </a:rPr>
              <a:t>Qashou</a:t>
            </a:r>
            <a:endParaRPr lang="en-US" sz="2000" b="0" dirty="0" smtClean="0">
              <a:solidFill>
                <a:schemeClr val="accent1">
                  <a:lumMod val="75000"/>
                </a:schemeClr>
              </a:solidFill>
            </a:endParaRPr>
          </a:p>
          <a:p>
            <a:pPr marL="342900" indent="-342900">
              <a:buFont typeface="Wingdings"/>
              <a:buAutoNum type="arabicParenR"/>
            </a:pPr>
            <a:r>
              <a:rPr lang="en-US" sz="2000" b="0" dirty="0" err="1" smtClean="0">
                <a:solidFill>
                  <a:schemeClr val="accent1">
                    <a:lumMod val="75000"/>
                  </a:schemeClr>
                </a:solidFill>
              </a:rPr>
              <a:t>Mutasem</a:t>
            </a:r>
            <a:r>
              <a:rPr lang="en-US" sz="2000" b="0" dirty="0" smtClean="0">
                <a:solidFill>
                  <a:schemeClr val="accent1">
                    <a:lumMod val="75000"/>
                  </a:schemeClr>
                </a:solidFill>
              </a:rPr>
              <a:t> </a:t>
            </a:r>
            <a:r>
              <a:rPr lang="en-US" sz="2000" b="0" dirty="0" err="1" smtClean="0">
                <a:solidFill>
                  <a:schemeClr val="accent1">
                    <a:lumMod val="75000"/>
                  </a:schemeClr>
                </a:solidFill>
              </a:rPr>
              <a:t>Salman</a:t>
            </a:r>
            <a:endParaRPr lang="en-US" sz="2000" b="0" dirty="0" smtClean="0">
              <a:solidFill>
                <a:schemeClr val="accent1">
                  <a:lumMod val="75000"/>
                </a:schemeClr>
              </a:solidFill>
            </a:endParaRPr>
          </a:p>
          <a:p>
            <a:pPr marL="342900" indent="-342900">
              <a:buFont typeface="Wingdings"/>
              <a:buAutoNum type="arabicParenR"/>
            </a:pPr>
            <a:endParaRPr lang="en-US" sz="2000" b="0" dirty="0" smtClean="0">
              <a:solidFill>
                <a:schemeClr val="accent1">
                  <a:lumMod val="75000"/>
                </a:schemeClr>
              </a:solidFill>
            </a:endParaRPr>
          </a:p>
          <a:p>
            <a:pPr marL="342900" indent="-342900"/>
            <a:r>
              <a:rPr lang="en-US" sz="2000" dirty="0" smtClean="0">
                <a:solidFill>
                  <a:schemeClr val="accent1">
                    <a:lumMod val="75000"/>
                  </a:schemeClr>
                </a:solidFill>
              </a:rPr>
              <a:t>Supervisor : Eng. </a:t>
            </a:r>
            <a:r>
              <a:rPr lang="en-US" sz="2000" dirty="0" err="1" smtClean="0">
                <a:solidFill>
                  <a:schemeClr val="accent1">
                    <a:lumMod val="75000"/>
                  </a:schemeClr>
                </a:solidFill>
              </a:rPr>
              <a:t>Hussin</a:t>
            </a:r>
            <a:r>
              <a:rPr lang="en-US" sz="2000" dirty="0" smtClean="0">
                <a:solidFill>
                  <a:schemeClr val="accent1">
                    <a:lumMod val="75000"/>
                  </a:schemeClr>
                </a:solidFill>
              </a:rPr>
              <a:t> Abu </a:t>
            </a:r>
            <a:r>
              <a:rPr lang="en-US" sz="2000" dirty="0" err="1" smtClean="0">
                <a:solidFill>
                  <a:schemeClr val="accent1">
                    <a:lumMod val="75000"/>
                  </a:schemeClr>
                </a:solidFill>
              </a:rPr>
              <a:t>Zant</a:t>
            </a:r>
            <a:r>
              <a:rPr lang="en-US" sz="2000" dirty="0" smtClean="0">
                <a:solidFill>
                  <a:schemeClr val="accent1">
                    <a:lumMod val="75000"/>
                  </a:schemeClr>
                </a:solidFill>
              </a:rPr>
              <a:t>  </a:t>
            </a:r>
            <a:endParaRPr lang="en-US" sz="2000"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Capture3.PNG"/>
          <p:cNvPicPr>
            <a:picLocks noGrp="1" noChangeAspect="1"/>
          </p:cNvPicPr>
          <p:nvPr>
            <p:ph sz="quarter" idx="1"/>
          </p:nvPr>
        </p:nvPicPr>
        <p:blipFill>
          <a:blip r:embed="rId2"/>
          <a:stretch>
            <a:fillRect/>
          </a:stretch>
        </p:blipFill>
        <p:spPr>
          <a:xfrm>
            <a:off x="2438400" y="228600"/>
            <a:ext cx="5534798" cy="1124107"/>
          </a:xfrm>
        </p:spPr>
      </p:pic>
      <p:pic>
        <p:nvPicPr>
          <p:cNvPr id="7" name="Picture 6" descr="Capture4.PNG"/>
          <p:cNvPicPr>
            <a:picLocks noChangeAspect="1"/>
          </p:cNvPicPr>
          <p:nvPr/>
        </p:nvPicPr>
        <p:blipFill>
          <a:blip r:embed="rId3"/>
          <a:stretch>
            <a:fillRect/>
          </a:stretch>
        </p:blipFill>
        <p:spPr>
          <a:xfrm>
            <a:off x="2362200" y="1524000"/>
            <a:ext cx="5677693" cy="5163271"/>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apture5.PNG"/>
          <p:cNvPicPr>
            <a:picLocks noGrp="1" noChangeAspect="1"/>
          </p:cNvPicPr>
          <p:nvPr>
            <p:ph sz="quarter" idx="1"/>
          </p:nvPr>
        </p:nvPicPr>
        <p:blipFill>
          <a:blip r:embed="rId2"/>
          <a:stretch>
            <a:fillRect/>
          </a:stretch>
        </p:blipFill>
        <p:spPr>
          <a:xfrm>
            <a:off x="3962400" y="2362200"/>
            <a:ext cx="4020111" cy="1962424"/>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pture6.PNG"/>
          <p:cNvPicPr>
            <a:picLocks noGrp="1" noChangeAspect="1"/>
          </p:cNvPicPr>
          <p:nvPr>
            <p:ph sz="quarter" idx="1"/>
          </p:nvPr>
        </p:nvPicPr>
        <p:blipFill>
          <a:blip r:embed="rId2"/>
          <a:stretch>
            <a:fillRect/>
          </a:stretch>
        </p:blipFill>
        <p:spPr>
          <a:xfrm>
            <a:off x="2590800" y="304800"/>
            <a:ext cx="5353798" cy="2248214"/>
          </a:xfrm>
        </p:spPr>
      </p:pic>
      <p:pic>
        <p:nvPicPr>
          <p:cNvPr id="6" name="Picture 5" descr="Capture7.PNG"/>
          <p:cNvPicPr>
            <a:picLocks noChangeAspect="1"/>
          </p:cNvPicPr>
          <p:nvPr/>
        </p:nvPicPr>
        <p:blipFill>
          <a:blip r:embed="rId3"/>
          <a:stretch>
            <a:fillRect/>
          </a:stretch>
        </p:blipFill>
        <p:spPr>
          <a:xfrm>
            <a:off x="1676400" y="2590800"/>
            <a:ext cx="6144483" cy="2495899"/>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pture8.PNG"/>
          <p:cNvPicPr>
            <a:picLocks noGrp="1" noChangeAspect="1"/>
          </p:cNvPicPr>
          <p:nvPr>
            <p:ph sz="quarter" idx="1"/>
          </p:nvPr>
        </p:nvPicPr>
        <p:blipFill>
          <a:blip r:embed="rId2"/>
          <a:stretch>
            <a:fillRect/>
          </a:stretch>
        </p:blipFill>
        <p:spPr>
          <a:xfrm>
            <a:off x="1905000" y="2133600"/>
            <a:ext cx="6087325" cy="2191056"/>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pture9.PNG"/>
          <p:cNvPicPr>
            <a:picLocks noGrp="1" noChangeAspect="1"/>
          </p:cNvPicPr>
          <p:nvPr>
            <p:ph sz="quarter" idx="1"/>
          </p:nvPr>
        </p:nvPicPr>
        <p:blipFill>
          <a:blip r:embed="rId2"/>
          <a:stretch>
            <a:fillRect/>
          </a:stretch>
        </p:blipFill>
        <p:spPr>
          <a:xfrm>
            <a:off x="2286000" y="381000"/>
            <a:ext cx="5669855" cy="4873625"/>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pture10.PNG"/>
          <p:cNvPicPr>
            <a:picLocks noGrp="1" noChangeAspect="1"/>
          </p:cNvPicPr>
          <p:nvPr>
            <p:ph sz="quarter" idx="1"/>
          </p:nvPr>
        </p:nvPicPr>
        <p:blipFill>
          <a:blip r:embed="rId2"/>
          <a:stretch>
            <a:fillRect/>
          </a:stretch>
        </p:blipFill>
        <p:spPr>
          <a:xfrm>
            <a:off x="1828800" y="304800"/>
            <a:ext cx="6068272" cy="4382112"/>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apture11.PNG"/>
          <p:cNvPicPr>
            <a:picLocks noGrp="1" noChangeAspect="1"/>
          </p:cNvPicPr>
          <p:nvPr>
            <p:ph sz="quarter" idx="1"/>
          </p:nvPr>
        </p:nvPicPr>
        <p:blipFill>
          <a:blip r:embed="rId2"/>
          <a:stretch>
            <a:fillRect/>
          </a:stretch>
        </p:blipFill>
        <p:spPr>
          <a:xfrm>
            <a:off x="1752600" y="381000"/>
            <a:ext cx="6168592" cy="4873625"/>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Analysis &amp; Results </a:t>
            </a:r>
            <a:endParaRPr lang="en-US" b="1" dirty="0"/>
          </a:p>
        </p:txBody>
      </p:sp>
      <p:sp>
        <p:nvSpPr>
          <p:cNvPr id="3" name="Content Placeholder 2"/>
          <p:cNvSpPr>
            <a:spLocks noGrp="1"/>
          </p:cNvSpPr>
          <p:nvPr>
            <p:ph sz="quarter" idx="1"/>
          </p:nvPr>
        </p:nvSpPr>
        <p:spPr/>
        <p:txBody>
          <a:bodyPr>
            <a:normAutofit lnSpcReduction="10000"/>
          </a:bodyPr>
          <a:lstStyle/>
          <a:p>
            <a:r>
              <a:rPr lang="en-US" dirty="0" smtClean="0">
                <a:solidFill>
                  <a:schemeClr val="accent1">
                    <a:lumMod val="75000"/>
                  </a:schemeClr>
                </a:solidFill>
              </a:rPr>
              <a:t>The </a:t>
            </a:r>
            <a:r>
              <a:rPr lang="en-US" dirty="0" smtClean="0">
                <a:solidFill>
                  <a:schemeClr val="accent1">
                    <a:lumMod val="75000"/>
                  </a:schemeClr>
                </a:solidFill>
              </a:rPr>
              <a:t>highest degree was affected the disputes was (reasons related to other conditions</a:t>
            </a:r>
            <a:r>
              <a:rPr lang="en-US" dirty="0" smtClean="0">
                <a:solidFill>
                  <a:schemeClr val="accent1">
                    <a:lumMod val="75000"/>
                  </a:schemeClr>
                </a:solidFill>
              </a:rPr>
              <a:t>) .</a:t>
            </a:r>
          </a:p>
          <a:p>
            <a:endParaRPr lang="en-US" dirty="0" smtClean="0">
              <a:solidFill>
                <a:schemeClr val="accent1">
                  <a:lumMod val="75000"/>
                </a:schemeClr>
              </a:solidFill>
            </a:endParaRPr>
          </a:p>
          <a:p>
            <a:r>
              <a:rPr lang="en-US" dirty="0" smtClean="0">
                <a:solidFill>
                  <a:schemeClr val="accent1">
                    <a:lumMod val="75000"/>
                  </a:schemeClr>
                </a:solidFill>
              </a:rPr>
              <a:t>The main issue caused by contractor as resulted from questionnaire is the lack of planning </a:t>
            </a:r>
            <a:r>
              <a:rPr lang="en-US" dirty="0" smtClean="0">
                <a:solidFill>
                  <a:schemeClr val="accent1">
                    <a:lumMod val="75000"/>
                  </a:schemeClr>
                </a:solidFill>
              </a:rPr>
              <a:t>.</a:t>
            </a:r>
          </a:p>
          <a:p>
            <a:endParaRPr lang="en-US" dirty="0" smtClean="0">
              <a:solidFill>
                <a:schemeClr val="accent1">
                  <a:lumMod val="75000"/>
                </a:schemeClr>
              </a:solidFill>
            </a:endParaRPr>
          </a:p>
          <a:p>
            <a:r>
              <a:rPr lang="en-US" dirty="0" smtClean="0">
                <a:solidFill>
                  <a:schemeClr val="accent1">
                    <a:lumMod val="75000"/>
                  </a:schemeClr>
                </a:solidFill>
              </a:rPr>
              <a:t>the main issue caused by owner that resulted the disputes between owner and contractor was the late answers for the contractor questions </a:t>
            </a:r>
            <a:r>
              <a:rPr lang="en-US" dirty="0" smtClean="0">
                <a:solidFill>
                  <a:schemeClr val="accent1">
                    <a:lumMod val="75000"/>
                  </a:schemeClr>
                </a:solidFill>
              </a:rPr>
              <a:t>.</a:t>
            </a:r>
          </a:p>
          <a:p>
            <a:endParaRPr lang="en-US" dirty="0" smtClean="0">
              <a:solidFill>
                <a:schemeClr val="accent1">
                  <a:lumMod val="75000"/>
                </a:schemeClr>
              </a:solidFill>
            </a:endParaRPr>
          </a:p>
          <a:p>
            <a:r>
              <a:rPr lang="en-US" dirty="0" smtClean="0">
                <a:solidFill>
                  <a:schemeClr val="accent1">
                    <a:lumMod val="75000"/>
                  </a:schemeClr>
                </a:solidFill>
              </a:rPr>
              <a:t>The main item that has the highest effect is the rising prices of </a:t>
            </a:r>
            <a:r>
              <a:rPr lang="en-US" dirty="0" smtClean="0">
                <a:solidFill>
                  <a:schemeClr val="accent1">
                    <a:lumMod val="75000"/>
                  </a:schemeClr>
                </a:solidFill>
              </a:rPr>
              <a:t>substances .</a:t>
            </a:r>
          </a:p>
          <a:p>
            <a:pPr>
              <a:buNone/>
            </a:pPr>
            <a:endParaRPr lang="en-US" dirty="0" smtClean="0">
              <a:solidFill>
                <a:schemeClr val="accent1">
                  <a:lumMod val="75000"/>
                </a:schemeClr>
              </a:solidFill>
            </a:endParaRPr>
          </a:p>
          <a:p>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5943600"/>
          </a:xfrm>
        </p:spPr>
        <p:txBody>
          <a:bodyPr>
            <a:normAutofit/>
          </a:bodyPr>
          <a:lstStyle/>
          <a:p>
            <a:r>
              <a:rPr lang="en-US" dirty="0" smtClean="0">
                <a:solidFill>
                  <a:schemeClr val="accent1">
                    <a:lumMod val="75000"/>
                  </a:schemeClr>
                </a:solidFill>
              </a:rPr>
              <a:t>shows that the highest causing of disputes are the companies of lower </a:t>
            </a:r>
            <a:r>
              <a:rPr lang="en-US" dirty="0" smtClean="0">
                <a:solidFill>
                  <a:schemeClr val="accent1">
                    <a:lumMod val="75000"/>
                  </a:schemeClr>
                </a:solidFill>
              </a:rPr>
              <a:t>capitals .</a:t>
            </a:r>
          </a:p>
          <a:p>
            <a:endParaRPr lang="en-US" dirty="0" smtClean="0">
              <a:solidFill>
                <a:schemeClr val="accent1">
                  <a:lumMod val="75000"/>
                </a:schemeClr>
              </a:solidFill>
            </a:endParaRPr>
          </a:p>
          <a:p>
            <a:r>
              <a:rPr lang="en-US" dirty="0" smtClean="0">
                <a:solidFill>
                  <a:schemeClr val="accent1">
                    <a:lumMod val="75000"/>
                  </a:schemeClr>
                </a:solidFill>
              </a:rPr>
              <a:t>the highest causing of disputes are the companies of lower age (1-4) </a:t>
            </a:r>
            <a:r>
              <a:rPr lang="en-US" dirty="0" smtClean="0">
                <a:solidFill>
                  <a:schemeClr val="accent1">
                    <a:lumMod val="75000"/>
                  </a:schemeClr>
                </a:solidFill>
              </a:rPr>
              <a:t>year .</a:t>
            </a:r>
          </a:p>
          <a:p>
            <a:endParaRPr lang="en-US" dirty="0" smtClean="0">
              <a:solidFill>
                <a:schemeClr val="accent1">
                  <a:lumMod val="75000"/>
                </a:schemeClr>
              </a:solidFill>
            </a:endParaRPr>
          </a:p>
          <a:p>
            <a:r>
              <a:rPr lang="en-US" dirty="0" smtClean="0">
                <a:solidFill>
                  <a:schemeClr val="accent1">
                    <a:lumMod val="75000"/>
                  </a:schemeClr>
                </a:solidFill>
              </a:rPr>
              <a:t>The main Company classification that has the </a:t>
            </a:r>
            <a:r>
              <a:rPr lang="en-US" dirty="0" smtClean="0">
                <a:solidFill>
                  <a:schemeClr val="accent1">
                    <a:lumMod val="75000"/>
                  </a:schemeClr>
                </a:solidFill>
              </a:rPr>
              <a:t>highest </a:t>
            </a:r>
            <a:r>
              <a:rPr lang="en-US" dirty="0" smtClean="0">
                <a:solidFill>
                  <a:schemeClr val="accent1">
                    <a:lumMod val="75000"/>
                  </a:schemeClr>
                </a:solidFill>
              </a:rPr>
              <a:t>effect is category No. 1 (</a:t>
            </a:r>
            <a:r>
              <a:rPr lang="en-US" dirty="0" smtClean="0">
                <a:solidFill>
                  <a:schemeClr val="accent1">
                    <a:lumMod val="75000"/>
                  </a:schemeClr>
                </a:solidFill>
              </a:rPr>
              <a:t>first class).</a:t>
            </a:r>
          </a:p>
          <a:p>
            <a:endParaRPr lang="en-US" dirty="0" smtClean="0">
              <a:solidFill>
                <a:schemeClr val="accent1">
                  <a:lumMod val="75000"/>
                </a:schemeClr>
              </a:solidFill>
            </a:endParaRPr>
          </a:p>
          <a:p>
            <a:r>
              <a:rPr lang="en-US" dirty="0" smtClean="0">
                <a:solidFill>
                  <a:schemeClr val="accent1">
                    <a:lumMod val="75000"/>
                  </a:schemeClr>
                </a:solidFill>
              </a:rPr>
              <a:t>shows that the highest category will caused disputes of companies that administrated by lower education</a:t>
            </a:r>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Software Program </a:t>
            </a:r>
            <a:endParaRPr lang="en-US" b="1" dirty="0"/>
          </a:p>
        </p:txBody>
      </p:sp>
      <p:sp>
        <p:nvSpPr>
          <p:cNvPr id="3" name="Content Placeholder 2"/>
          <p:cNvSpPr>
            <a:spLocks noGrp="1"/>
          </p:cNvSpPr>
          <p:nvPr>
            <p:ph sz="quarter" idx="1"/>
          </p:nvPr>
        </p:nvSpPr>
        <p:spPr>
          <a:xfrm>
            <a:off x="457200" y="1600200"/>
            <a:ext cx="7696200" cy="4873752"/>
          </a:xfrm>
        </p:spPr>
        <p:txBody>
          <a:bodyPr/>
          <a:lstStyle/>
          <a:p>
            <a:r>
              <a:rPr lang="en-US" dirty="0" smtClean="0">
                <a:solidFill>
                  <a:schemeClr val="accent1">
                    <a:lumMod val="75000"/>
                  </a:schemeClr>
                </a:solidFill>
              </a:rPr>
              <a:t>The main </a:t>
            </a:r>
            <a:r>
              <a:rPr lang="en-US" dirty="0" smtClean="0">
                <a:solidFill>
                  <a:schemeClr val="accent1">
                    <a:lumMod val="75000"/>
                  </a:schemeClr>
                </a:solidFill>
              </a:rPr>
              <a:t>advantages of the program are :</a:t>
            </a:r>
          </a:p>
          <a:p>
            <a:pPr>
              <a:buNone/>
            </a:pPr>
            <a:endParaRPr lang="en-US" dirty="0" smtClean="0">
              <a:solidFill>
                <a:schemeClr val="accent1">
                  <a:lumMod val="75000"/>
                </a:schemeClr>
              </a:solidFill>
            </a:endParaRPr>
          </a:p>
          <a:p>
            <a:pPr>
              <a:buFontTx/>
              <a:buChar char="-"/>
            </a:pPr>
            <a:r>
              <a:rPr lang="en-US" dirty="0" smtClean="0">
                <a:solidFill>
                  <a:schemeClr val="accent1">
                    <a:lumMod val="75000"/>
                  </a:schemeClr>
                </a:solidFill>
              </a:rPr>
              <a:t>E</a:t>
            </a:r>
            <a:r>
              <a:rPr lang="en-US" dirty="0" smtClean="0">
                <a:solidFill>
                  <a:schemeClr val="accent1">
                    <a:lumMod val="75000"/>
                  </a:schemeClr>
                </a:solidFill>
              </a:rPr>
              <a:t>asy </a:t>
            </a:r>
            <a:r>
              <a:rPr lang="en-US" dirty="0" smtClean="0">
                <a:solidFill>
                  <a:schemeClr val="accent1">
                    <a:lumMod val="75000"/>
                  </a:schemeClr>
                </a:solidFill>
              </a:rPr>
              <a:t>to </a:t>
            </a:r>
            <a:r>
              <a:rPr lang="en-US" dirty="0" smtClean="0">
                <a:solidFill>
                  <a:schemeClr val="accent1">
                    <a:lumMod val="75000"/>
                  </a:schemeClr>
                </a:solidFill>
              </a:rPr>
              <a:t>use</a:t>
            </a:r>
          </a:p>
          <a:p>
            <a:pPr>
              <a:buFontTx/>
              <a:buChar char="-"/>
            </a:pPr>
            <a:r>
              <a:rPr lang="en-US" dirty="0" smtClean="0">
                <a:solidFill>
                  <a:schemeClr val="accent1">
                    <a:lumMod val="75000"/>
                  </a:schemeClr>
                </a:solidFill>
              </a:rPr>
              <a:t>F</a:t>
            </a:r>
            <a:r>
              <a:rPr lang="en-US" dirty="0" smtClean="0">
                <a:solidFill>
                  <a:schemeClr val="accent1">
                    <a:lumMod val="75000"/>
                  </a:schemeClr>
                </a:solidFill>
              </a:rPr>
              <a:t>riendly use</a:t>
            </a:r>
          </a:p>
          <a:p>
            <a:pPr>
              <a:buFontTx/>
              <a:buChar char="-"/>
            </a:pPr>
            <a:r>
              <a:rPr lang="en-US" dirty="0" smtClean="0">
                <a:solidFill>
                  <a:schemeClr val="accent1">
                    <a:lumMod val="75000"/>
                  </a:schemeClr>
                </a:solidFill>
              </a:rPr>
              <a:t>Applicable</a:t>
            </a:r>
          </a:p>
          <a:p>
            <a:pPr>
              <a:buFontTx/>
              <a:buChar char="-"/>
            </a:pPr>
            <a:r>
              <a:rPr lang="en-US" dirty="0" smtClean="0">
                <a:solidFill>
                  <a:schemeClr val="accent1">
                    <a:lumMod val="75000"/>
                  </a:schemeClr>
                </a:solidFill>
              </a:rPr>
              <a:t>E</a:t>
            </a:r>
            <a:r>
              <a:rPr lang="en-US" dirty="0" smtClean="0">
                <a:solidFill>
                  <a:schemeClr val="accent1">
                    <a:lumMod val="75000"/>
                  </a:schemeClr>
                </a:solidFill>
              </a:rPr>
              <a:t>asy </a:t>
            </a:r>
            <a:r>
              <a:rPr lang="en-US" dirty="0" smtClean="0">
                <a:solidFill>
                  <a:schemeClr val="accent1">
                    <a:lumMod val="75000"/>
                  </a:schemeClr>
                </a:solidFill>
              </a:rPr>
              <a:t>to </a:t>
            </a:r>
            <a:r>
              <a:rPr lang="en-US" dirty="0" smtClean="0">
                <a:solidFill>
                  <a:schemeClr val="accent1">
                    <a:lumMod val="75000"/>
                  </a:schemeClr>
                </a:solidFill>
              </a:rPr>
              <a:t>track</a:t>
            </a:r>
          </a:p>
          <a:p>
            <a:pPr>
              <a:buFontTx/>
              <a:buChar char="-"/>
            </a:pPr>
            <a:r>
              <a:rPr lang="en-US" dirty="0" smtClean="0">
                <a:solidFill>
                  <a:schemeClr val="accent1">
                    <a:lumMod val="75000"/>
                  </a:schemeClr>
                </a:solidFill>
              </a:rPr>
              <a:t>N</a:t>
            </a:r>
            <a:r>
              <a:rPr lang="en-US" dirty="0" smtClean="0">
                <a:solidFill>
                  <a:schemeClr val="accent1">
                    <a:lumMod val="75000"/>
                  </a:schemeClr>
                </a:solidFill>
              </a:rPr>
              <a:t>ot </a:t>
            </a:r>
            <a:r>
              <a:rPr lang="en-US" dirty="0" smtClean="0">
                <a:solidFill>
                  <a:schemeClr val="accent1">
                    <a:lumMod val="75000"/>
                  </a:schemeClr>
                </a:solidFill>
              </a:rPr>
              <a:t>complicated ( no need for operating programs </a:t>
            </a:r>
            <a:r>
              <a:rPr lang="en-US" dirty="0" smtClean="0">
                <a:solidFill>
                  <a:schemeClr val="accent1">
                    <a:lumMod val="75000"/>
                  </a:schemeClr>
                </a:solidFill>
              </a:rPr>
              <a:t>)</a:t>
            </a:r>
          </a:p>
          <a:p>
            <a:pPr>
              <a:buFontTx/>
              <a:buChar char="-"/>
            </a:pPr>
            <a:r>
              <a:rPr lang="en-US" dirty="0" smtClean="0">
                <a:solidFill>
                  <a:schemeClr val="accent1">
                    <a:lumMod val="75000"/>
                  </a:schemeClr>
                </a:solidFill>
              </a:rPr>
              <a:t>free </a:t>
            </a:r>
            <a:r>
              <a:rPr lang="en-US" dirty="0" smtClean="0">
                <a:solidFill>
                  <a:schemeClr val="accent1">
                    <a:lumMod val="75000"/>
                  </a:schemeClr>
                </a:solidFill>
              </a:rPr>
              <a:t>to use 	</a:t>
            </a:r>
          </a:p>
          <a:p>
            <a:pPr>
              <a:buNone/>
            </a:pPr>
            <a:r>
              <a:rPr lang="en-US" dirty="0" smtClean="0">
                <a:solidFill>
                  <a:schemeClr val="accent1">
                    <a:lumMod val="75000"/>
                  </a:schemeClr>
                </a:solidFill>
              </a:rPr>
              <a:t> </a:t>
            </a:r>
          </a:p>
          <a:p>
            <a:pPr>
              <a:buNone/>
            </a:pPr>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Agenda</a:t>
            </a:r>
            <a:endParaRPr lang="en-US" b="1" dirty="0">
              <a:solidFill>
                <a:schemeClr val="accent1">
                  <a:lumMod val="75000"/>
                </a:schemeClr>
              </a:solidFill>
            </a:endParaRPr>
          </a:p>
        </p:txBody>
      </p:sp>
      <p:sp>
        <p:nvSpPr>
          <p:cNvPr id="3" name="Content Placeholder 2"/>
          <p:cNvSpPr>
            <a:spLocks noGrp="1"/>
          </p:cNvSpPr>
          <p:nvPr>
            <p:ph sz="quarter" idx="1"/>
          </p:nvPr>
        </p:nvSpPr>
        <p:spPr/>
        <p:txBody>
          <a:bodyPr/>
          <a:lstStyle/>
          <a:p>
            <a:r>
              <a:rPr lang="en-US" dirty="0" smtClean="0">
                <a:solidFill>
                  <a:schemeClr val="accent1">
                    <a:lumMod val="75000"/>
                  </a:schemeClr>
                </a:solidFill>
              </a:rPr>
              <a:t>Introduction of project.</a:t>
            </a:r>
          </a:p>
          <a:p>
            <a:r>
              <a:rPr lang="en-US" dirty="0" smtClean="0">
                <a:solidFill>
                  <a:schemeClr val="accent1">
                    <a:lumMod val="75000"/>
                  </a:schemeClr>
                </a:solidFill>
              </a:rPr>
              <a:t>Methodology.   </a:t>
            </a:r>
          </a:p>
          <a:p>
            <a:r>
              <a:rPr lang="en-US" dirty="0" smtClean="0">
                <a:solidFill>
                  <a:schemeClr val="accent1">
                    <a:lumMod val="75000"/>
                  </a:schemeClr>
                </a:solidFill>
              </a:rPr>
              <a:t>Causes Of Disputes. </a:t>
            </a:r>
          </a:p>
          <a:p>
            <a:r>
              <a:rPr lang="en-US" dirty="0" smtClean="0">
                <a:solidFill>
                  <a:schemeClr val="accent1">
                    <a:lumMod val="75000"/>
                  </a:schemeClr>
                </a:solidFill>
              </a:rPr>
              <a:t>Case Study.</a:t>
            </a:r>
          </a:p>
          <a:p>
            <a:r>
              <a:rPr lang="en-US" dirty="0" smtClean="0">
                <a:solidFill>
                  <a:schemeClr val="accent1">
                    <a:lumMod val="75000"/>
                  </a:schemeClr>
                </a:solidFill>
              </a:rPr>
              <a:t>Questionnaire .</a:t>
            </a:r>
          </a:p>
          <a:p>
            <a:r>
              <a:rPr lang="en-US" dirty="0" smtClean="0">
                <a:solidFill>
                  <a:schemeClr val="accent1">
                    <a:lumMod val="75000"/>
                  </a:schemeClr>
                </a:solidFill>
              </a:rPr>
              <a:t>Analysis &amp; Results . </a:t>
            </a:r>
          </a:p>
          <a:p>
            <a:r>
              <a:rPr lang="en-US" dirty="0" smtClean="0">
                <a:solidFill>
                  <a:schemeClr val="accent1">
                    <a:lumMod val="75000"/>
                  </a:schemeClr>
                </a:solidFill>
              </a:rPr>
              <a:t>Software Program </a:t>
            </a:r>
            <a:r>
              <a:rPr lang="en-US" dirty="0" smtClean="0">
                <a:solidFill>
                  <a:schemeClr val="accent1">
                    <a:lumMod val="75000"/>
                  </a:schemeClr>
                </a:solidFill>
              </a:rPr>
              <a:t>.</a:t>
            </a:r>
          </a:p>
          <a:p>
            <a:r>
              <a:rPr lang="en-US" dirty="0" smtClean="0">
                <a:solidFill>
                  <a:schemeClr val="accent1">
                    <a:lumMod val="75000"/>
                  </a:schemeClr>
                </a:solidFill>
              </a:rPr>
              <a:t>Conclusion </a:t>
            </a:r>
            <a:r>
              <a:rPr lang="en-US" dirty="0" smtClean="0">
                <a:solidFill>
                  <a:schemeClr val="accent1">
                    <a:lumMod val="75000"/>
                  </a:schemeClr>
                </a:solidFill>
              </a:rPr>
              <a:t> and Recommendation  . </a:t>
            </a:r>
          </a:p>
          <a:p>
            <a:endParaRPr lang="en-US" dirty="0" smtClean="0">
              <a:solidFill>
                <a:schemeClr val="accent1">
                  <a:lumMod val="75000"/>
                </a:schemeClr>
              </a:solidFill>
            </a:endParaRPr>
          </a:p>
          <a:p>
            <a:endParaRPr lang="en-US" dirty="0" smtClean="0">
              <a:solidFill>
                <a:schemeClr val="accent1">
                  <a:lumMod val="75000"/>
                </a:schemeClr>
              </a:solidFill>
            </a:endParaRPr>
          </a:p>
          <a:p>
            <a:endParaRPr lang="en-US" dirty="0" smtClean="0">
              <a:solidFill>
                <a:schemeClr val="accent1">
                  <a:lumMod val="75000"/>
                </a:schemeClr>
              </a:solidFill>
            </a:endParaRPr>
          </a:p>
          <a:p>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Conclusion  </a:t>
            </a:r>
            <a:endParaRPr lang="en-US" b="1" dirty="0">
              <a:solidFill>
                <a:schemeClr val="accent1">
                  <a:lumMod val="75000"/>
                </a:schemeClr>
              </a:solidFill>
            </a:endParaRPr>
          </a:p>
        </p:txBody>
      </p:sp>
      <p:sp>
        <p:nvSpPr>
          <p:cNvPr id="3" name="Content Placeholder 2"/>
          <p:cNvSpPr>
            <a:spLocks noGrp="1"/>
          </p:cNvSpPr>
          <p:nvPr>
            <p:ph sz="quarter" idx="1"/>
          </p:nvPr>
        </p:nvSpPr>
        <p:spPr/>
        <p:txBody>
          <a:bodyPr>
            <a:normAutofit lnSpcReduction="10000"/>
          </a:bodyPr>
          <a:lstStyle/>
          <a:p>
            <a:pPr lvl="0"/>
            <a:r>
              <a:rPr lang="en-US" dirty="0" smtClean="0">
                <a:solidFill>
                  <a:schemeClr val="accent1">
                    <a:lumMod val="75000"/>
                  </a:schemeClr>
                </a:solidFill>
              </a:rPr>
              <a:t>The main cause for disputes are those related to general conditions</a:t>
            </a:r>
            <a:r>
              <a:rPr lang="en-US" dirty="0" smtClean="0">
                <a:solidFill>
                  <a:schemeClr val="accent1">
                    <a:lumMod val="75000"/>
                  </a:schemeClr>
                </a:solidFill>
              </a:rPr>
              <a:t>.</a:t>
            </a:r>
          </a:p>
          <a:p>
            <a:pPr lvl="0">
              <a:buNone/>
            </a:pPr>
            <a:endParaRPr lang="en-US" dirty="0" smtClean="0">
              <a:solidFill>
                <a:schemeClr val="accent1">
                  <a:lumMod val="75000"/>
                </a:schemeClr>
              </a:solidFill>
            </a:endParaRPr>
          </a:p>
          <a:p>
            <a:pPr lvl="0"/>
            <a:r>
              <a:rPr lang="en-US" dirty="0" smtClean="0">
                <a:solidFill>
                  <a:schemeClr val="accent1">
                    <a:lumMod val="75000"/>
                  </a:schemeClr>
                </a:solidFill>
              </a:rPr>
              <a:t>The main cause of disputes relating to contractor is lack of planning programs</a:t>
            </a:r>
            <a:r>
              <a:rPr lang="en-US" dirty="0" smtClean="0">
                <a:solidFill>
                  <a:schemeClr val="accent1">
                    <a:lumMod val="75000"/>
                  </a:schemeClr>
                </a:solidFill>
              </a:rPr>
              <a:t>.</a:t>
            </a:r>
          </a:p>
          <a:p>
            <a:pPr lvl="0">
              <a:buNone/>
            </a:pPr>
            <a:endParaRPr lang="en-US" dirty="0" smtClean="0">
              <a:solidFill>
                <a:schemeClr val="accent1">
                  <a:lumMod val="75000"/>
                </a:schemeClr>
              </a:solidFill>
            </a:endParaRPr>
          </a:p>
          <a:p>
            <a:pPr lvl="0"/>
            <a:r>
              <a:rPr lang="en-US" dirty="0" smtClean="0">
                <a:solidFill>
                  <a:schemeClr val="accent1">
                    <a:lumMod val="75000"/>
                  </a:schemeClr>
                </a:solidFill>
              </a:rPr>
              <a:t>The main cause of disputes relating to owner is the late answers to the contractor’s questions and interpretations</a:t>
            </a:r>
            <a:r>
              <a:rPr lang="en-US" dirty="0" smtClean="0">
                <a:solidFill>
                  <a:schemeClr val="accent1">
                    <a:lumMod val="75000"/>
                  </a:schemeClr>
                </a:solidFill>
              </a:rPr>
              <a:t>.</a:t>
            </a:r>
          </a:p>
          <a:p>
            <a:pPr lvl="0">
              <a:buNone/>
            </a:pPr>
            <a:endParaRPr lang="en-US" dirty="0" smtClean="0">
              <a:solidFill>
                <a:schemeClr val="accent1">
                  <a:lumMod val="75000"/>
                </a:schemeClr>
              </a:solidFill>
            </a:endParaRPr>
          </a:p>
          <a:p>
            <a:pPr lvl="0"/>
            <a:r>
              <a:rPr lang="en-US" dirty="0" smtClean="0">
                <a:solidFill>
                  <a:schemeClr val="accent1">
                    <a:lumMod val="75000"/>
                  </a:schemeClr>
                </a:solidFill>
              </a:rPr>
              <a:t>The main cause of disputes relating to other conditions is a raising of the cost of substances.</a:t>
            </a:r>
          </a:p>
          <a:p>
            <a:pPr>
              <a:buNone/>
            </a:pPr>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7467600" cy="4873752"/>
          </a:xfrm>
        </p:spPr>
        <p:txBody>
          <a:bodyPr>
            <a:normAutofit fontScale="92500" lnSpcReduction="10000"/>
          </a:bodyPr>
          <a:lstStyle/>
          <a:p>
            <a:pPr lvl="0"/>
            <a:endParaRPr lang="en-US" dirty="0" smtClean="0">
              <a:solidFill>
                <a:schemeClr val="accent1">
                  <a:lumMod val="75000"/>
                </a:schemeClr>
              </a:solidFill>
            </a:endParaRPr>
          </a:p>
          <a:p>
            <a:pPr lvl="0"/>
            <a:r>
              <a:rPr lang="en-US" dirty="0" smtClean="0">
                <a:solidFill>
                  <a:schemeClr val="accent1">
                    <a:lumMod val="75000"/>
                  </a:schemeClr>
                </a:solidFill>
              </a:rPr>
              <a:t>T</a:t>
            </a:r>
            <a:r>
              <a:rPr lang="en-US" dirty="0" smtClean="0">
                <a:solidFill>
                  <a:schemeClr val="accent1">
                    <a:lumMod val="75000"/>
                  </a:schemeClr>
                </a:solidFill>
              </a:rPr>
              <a:t>he </a:t>
            </a:r>
            <a:r>
              <a:rPr lang="en-US" dirty="0" smtClean="0">
                <a:solidFill>
                  <a:schemeClr val="accent1">
                    <a:lumMod val="75000"/>
                  </a:schemeClr>
                </a:solidFill>
              </a:rPr>
              <a:t>highest causing of disputes are the companies of lower </a:t>
            </a:r>
            <a:r>
              <a:rPr lang="en-US" dirty="0" smtClean="0">
                <a:solidFill>
                  <a:schemeClr val="accent1">
                    <a:lumMod val="75000"/>
                  </a:schemeClr>
                </a:solidFill>
              </a:rPr>
              <a:t>capitals</a:t>
            </a:r>
          </a:p>
          <a:p>
            <a:pPr lvl="0">
              <a:buNone/>
            </a:pPr>
            <a:endParaRPr lang="en-US" dirty="0" smtClean="0">
              <a:solidFill>
                <a:schemeClr val="accent1">
                  <a:lumMod val="75000"/>
                </a:schemeClr>
              </a:solidFill>
            </a:endParaRPr>
          </a:p>
          <a:p>
            <a:pPr lvl="0"/>
            <a:r>
              <a:rPr lang="en-US" dirty="0" smtClean="0">
                <a:solidFill>
                  <a:schemeClr val="accent1">
                    <a:lumMod val="75000"/>
                  </a:schemeClr>
                </a:solidFill>
              </a:rPr>
              <a:t>The </a:t>
            </a:r>
            <a:r>
              <a:rPr lang="en-US" dirty="0" smtClean="0">
                <a:solidFill>
                  <a:schemeClr val="accent1">
                    <a:lumMod val="75000"/>
                  </a:schemeClr>
                </a:solidFill>
              </a:rPr>
              <a:t>highest causing of disputes are the companies of lower age (1-4) </a:t>
            </a:r>
            <a:r>
              <a:rPr lang="en-US" dirty="0" smtClean="0">
                <a:solidFill>
                  <a:schemeClr val="accent1">
                    <a:lumMod val="75000"/>
                  </a:schemeClr>
                </a:solidFill>
              </a:rPr>
              <a:t>year</a:t>
            </a:r>
          </a:p>
          <a:p>
            <a:pPr lvl="0">
              <a:buNone/>
            </a:pPr>
            <a:endParaRPr lang="en-US" dirty="0" smtClean="0">
              <a:solidFill>
                <a:schemeClr val="accent1">
                  <a:lumMod val="75000"/>
                </a:schemeClr>
              </a:solidFill>
            </a:endParaRPr>
          </a:p>
          <a:p>
            <a:pPr lvl="0"/>
            <a:r>
              <a:rPr lang="en-US" dirty="0" smtClean="0">
                <a:solidFill>
                  <a:schemeClr val="accent1">
                    <a:lumMod val="75000"/>
                  </a:schemeClr>
                </a:solidFill>
              </a:rPr>
              <a:t>The main Company classification that has the highest effect on causes of disputes is category No. 1 (first class</a:t>
            </a:r>
            <a:r>
              <a:rPr lang="en-US" dirty="0" smtClean="0">
                <a:solidFill>
                  <a:schemeClr val="accent1">
                    <a:lumMod val="75000"/>
                  </a:schemeClr>
                </a:solidFill>
              </a:rPr>
              <a:t>)</a:t>
            </a:r>
          </a:p>
          <a:p>
            <a:pPr lvl="0">
              <a:buNone/>
            </a:pPr>
            <a:endParaRPr lang="en-US" dirty="0" smtClean="0">
              <a:solidFill>
                <a:schemeClr val="accent1">
                  <a:lumMod val="75000"/>
                </a:schemeClr>
              </a:solidFill>
            </a:endParaRPr>
          </a:p>
          <a:p>
            <a:pPr lvl="0"/>
            <a:r>
              <a:rPr lang="en-US" dirty="0" smtClean="0">
                <a:solidFill>
                  <a:schemeClr val="accent1">
                    <a:lumMod val="75000"/>
                  </a:schemeClr>
                </a:solidFill>
              </a:rPr>
              <a:t>The </a:t>
            </a:r>
            <a:r>
              <a:rPr lang="en-US" dirty="0" smtClean="0">
                <a:solidFill>
                  <a:schemeClr val="accent1">
                    <a:lumMod val="75000"/>
                  </a:schemeClr>
                </a:solidFill>
              </a:rPr>
              <a:t>highest category will have caused disputes of companies that administrated by lower education </a:t>
            </a:r>
          </a:p>
          <a:p>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Recommendation</a:t>
            </a:r>
            <a:endParaRPr lang="en-US" b="1" dirty="0"/>
          </a:p>
        </p:txBody>
      </p:sp>
      <p:sp>
        <p:nvSpPr>
          <p:cNvPr id="3" name="Content Placeholder 2"/>
          <p:cNvSpPr>
            <a:spLocks noGrp="1"/>
          </p:cNvSpPr>
          <p:nvPr>
            <p:ph sz="quarter" idx="1"/>
          </p:nvPr>
        </p:nvSpPr>
        <p:spPr/>
        <p:txBody>
          <a:bodyPr>
            <a:normAutofit fontScale="92500" lnSpcReduction="10000"/>
          </a:bodyPr>
          <a:lstStyle/>
          <a:p>
            <a:endParaRPr lang="en-US" dirty="0" smtClean="0">
              <a:solidFill>
                <a:schemeClr val="accent1">
                  <a:lumMod val="75000"/>
                </a:schemeClr>
              </a:solidFill>
            </a:endParaRPr>
          </a:p>
          <a:p>
            <a:r>
              <a:rPr lang="en-US" dirty="0" smtClean="0">
                <a:solidFill>
                  <a:schemeClr val="accent1">
                    <a:lumMod val="75000"/>
                  </a:schemeClr>
                </a:solidFill>
              </a:rPr>
              <a:t>The </a:t>
            </a:r>
            <a:r>
              <a:rPr lang="en-US" dirty="0" smtClean="0">
                <a:solidFill>
                  <a:schemeClr val="accent1">
                    <a:lumMod val="75000"/>
                  </a:schemeClr>
                </a:solidFill>
              </a:rPr>
              <a:t>owner should pay for contractor all his deserved </a:t>
            </a:r>
            <a:r>
              <a:rPr lang="en-US" dirty="0" smtClean="0">
                <a:solidFill>
                  <a:schemeClr val="accent1">
                    <a:lumMod val="75000"/>
                  </a:schemeClr>
                </a:solidFill>
              </a:rPr>
              <a:t>payments </a:t>
            </a:r>
          </a:p>
          <a:p>
            <a:pPr>
              <a:buNone/>
            </a:pPr>
            <a:endParaRPr lang="en-US" dirty="0" smtClean="0">
              <a:solidFill>
                <a:schemeClr val="accent1">
                  <a:lumMod val="75000"/>
                </a:schemeClr>
              </a:solidFill>
            </a:endParaRPr>
          </a:p>
          <a:p>
            <a:pPr lvl="0"/>
            <a:r>
              <a:rPr lang="en-US" dirty="0" smtClean="0">
                <a:solidFill>
                  <a:schemeClr val="accent1">
                    <a:lumMod val="75000"/>
                  </a:schemeClr>
                </a:solidFill>
              </a:rPr>
              <a:t>The </a:t>
            </a:r>
            <a:r>
              <a:rPr lang="en-US" dirty="0" smtClean="0">
                <a:solidFill>
                  <a:schemeClr val="accent1">
                    <a:lumMod val="75000"/>
                  </a:schemeClr>
                </a:solidFill>
              </a:rPr>
              <a:t>contractor should take care and doing a high effort in planning stage of project.</a:t>
            </a:r>
          </a:p>
          <a:p>
            <a:endParaRPr lang="en-US" dirty="0" smtClean="0">
              <a:solidFill>
                <a:schemeClr val="accent1">
                  <a:lumMod val="75000"/>
                </a:schemeClr>
              </a:solidFill>
            </a:endParaRPr>
          </a:p>
          <a:p>
            <a:r>
              <a:rPr lang="en-US" dirty="0" smtClean="0">
                <a:solidFill>
                  <a:schemeClr val="accent1">
                    <a:lumMod val="75000"/>
                  </a:schemeClr>
                </a:solidFill>
              </a:rPr>
              <a:t>The </a:t>
            </a:r>
            <a:r>
              <a:rPr lang="en-US" dirty="0" smtClean="0">
                <a:solidFill>
                  <a:schemeClr val="accent1">
                    <a:lumMod val="75000"/>
                  </a:schemeClr>
                </a:solidFill>
              </a:rPr>
              <a:t>contractor should read all documents, and compare between bill of quantity and the drawings to avoid any </a:t>
            </a:r>
            <a:r>
              <a:rPr lang="en-US" dirty="0" smtClean="0">
                <a:solidFill>
                  <a:schemeClr val="accent1">
                    <a:lumMod val="75000"/>
                  </a:schemeClr>
                </a:solidFill>
              </a:rPr>
              <a:t>conflicts.</a:t>
            </a:r>
          </a:p>
          <a:p>
            <a:endParaRPr lang="en-US" dirty="0" smtClean="0">
              <a:solidFill>
                <a:schemeClr val="accent1">
                  <a:lumMod val="75000"/>
                </a:schemeClr>
              </a:solidFill>
            </a:endParaRPr>
          </a:p>
          <a:p>
            <a:pPr lvl="0"/>
            <a:r>
              <a:rPr lang="en-US" dirty="0" smtClean="0">
                <a:solidFill>
                  <a:schemeClr val="accent1">
                    <a:lumMod val="75000"/>
                  </a:schemeClr>
                </a:solidFill>
              </a:rPr>
              <a:t>The </a:t>
            </a:r>
            <a:r>
              <a:rPr lang="en-US" dirty="0" smtClean="0">
                <a:solidFill>
                  <a:schemeClr val="accent1">
                    <a:lumMod val="75000"/>
                  </a:schemeClr>
                </a:solidFill>
              </a:rPr>
              <a:t>owner should prepare very well for the bid documents it orders to remove any contradiction with the list of quantities</a:t>
            </a:r>
          </a:p>
          <a:p>
            <a:pPr>
              <a:buNone/>
            </a:pPr>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457200" y="304800"/>
            <a:ext cx="7467600" cy="6169025"/>
          </a:xfrm>
        </p:spPr>
        <p:txBody>
          <a:bodyPr/>
          <a:lstStyle/>
          <a:p>
            <a:pPr lvl="0"/>
            <a:r>
              <a:rPr lang="en-US" dirty="0" smtClean="0">
                <a:solidFill>
                  <a:schemeClr val="accent1">
                    <a:lumMod val="75000"/>
                  </a:schemeClr>
                </a:solidFill>
              </a:rPr>
              <a:t>The </a:t>
            </a:r>
            <a:r>
              <a:rPr lang="en-US" dirty="0" smtClean="0">
                <a:solidFill>
                  <a:schemeClr val="accent1">
                    <a:lumMod val="75000"/>
                  </a:schemeClr>
                </a:solidFill>
              </a:rPr>
              <a:t>owner should prepare very well for the bid documents it orders to remove any contradiction with the list of </a:t>
            </a:r>
            <a:r>
              <a:rPr lang="en-US" dirty="0" smtClean="0">
                <a:solidFill>
                  <a:schemeClr val="accent1">
                    <a:lumMod val="75000"/>
                  </a:schemeClr>
                </a:solidFill>
              </a:rPr>
              <a:t>quantities</a:t>
            </a:r>
          </a:p>
          <a:p>
            <a:pPr lvl="0">
              <a:buNone/>
            </a:pPr>
            <a:endParaRPr lang="en-US" dirty="0" smtClean="0">
              <a:solidFill>
                <a:schemeClr val="accent1">
                  <a:lumMod val="75000"/>
                </a:schemeClr>
              </a:solidFill>
            </a:endParaRPr>
          </a:p>
          <a:p>
            <a:pPr lvl="0"/>
            <a:r>
              <a:rPr lang="en-US" dirty="0" smtClean="0">
                <a:solidFill>
                  <a:schemeClr val="accent1">
                    <a:lumMod val="75000"/>
                  </a:schemeClr>
                </a:solidFill>
              </a:rPr>
              <a:t>The owner should give studied responses about the contractor's questions which cannot hinder the project items.</a:t>
            </a:r>
          </a:p>
          <a:p>
            <a:endParaRPr lang="en-US" dirty="0" smtClean="0">
              <a:solidFill>
                <a:schemeClr val="accent1">
                  <a:lumMod val="75000"/>
                </a:schemeClr>
              </a:solidFill>
            </a:endParaRPr>
          </a:p>
          <a:p>
            <a:pPr lvl="0"/>
            <a:r>
              <a:rPr lang="en-US" dirty="0" smtClean="0">
                <a:solidFill>
                  <a:schemeClr val="accent1">
                    <a:lumMod val="75000"/>
                  </a:schemeClr>
                </a:solidFill>
              </a:rPr>
              <a:t>Documentation Commitment of all contract parties in implementing the project items  </a:t>
            </a:r>
          </a:p>
          <a:p>
            <a:endParaRPr lang="en-US" dirty="0" smtClean="0">
              <a:solidFill>
                <a:schemeClr val="accent1">
                  <a:lumMod val="75000"/>
                </a:schemeClr>
              </a:solidFill>
            </a:endParaRPr>
          </a:p>
          <a:p>
            <a:pPr lvl="0"/>
            <a:r>
              <a:rPr lang="en-US" dirty="0" smtClean="0">
                <a:solidFill>
                  <a:schemeClr val="accent1">
                    <a:lumMod val="75000"/>
                  </a:schemeClr>
                </a:solidFill>
              </a:rPr>
              <a:t>Pre-preparing of samples required for the project to avoid any delay may occur , thus avoid of disputes. </a:t>
            </a:r>
          </a:p>
          <a:p>
            <a:pPr>
              <a:buNone/>
            </a:pPr>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Introduction </a:t>
            </a:r>
            <a:endParaRPr lang="en-US" b="1" dirty="0">
              <a:solidFill>
                <a:schemeClr val="accent1">
                  <a:lumMod val="75000"/>
                </a:schemeClr>
              </a:solidFill>
            </a:endParaRPr>
          </a:p>
        </p:txBody>
      </p:sp>
      <p:sp>
        <p:nvSpPr>
          <p:cNvPr id="3" name="Content Placeholder 2"/>
          <p:cNvSpPr>
            <a:spLocks noGrp="1"/>
          </p:cNvSpPr>
          <p:nvPr>
            <p:ph sz="quarter" idx="1"/>
          </p:nvPr>
        </p:nvSpPr>
        <p:spPr/>
        <p:txBody>
          <a:bodyPr/>
          <a:lstStyle/>
          <a:p>
            <a:r>
              <a:rPr lang="en-US" dirty="0" smtClean="0">
                <a:solidFill>
                  <a:schemeClr val="accent1">
                    <a:lumMod val="75000"/>
                  </a:schemeClr>
                </a:solidFill>
              </a:rPr>
              <a:t>Definitions Of Disputes :</a:t>
            </a:r>
          </a:p>
          <a:p>
            <a:pPr>
              <a:buNone/>
            </a:pPr>
            <a:r>
              <a:rPr lang="en-US" dirty="0" smtClean="0">
                <a:solidFill>
                  <a:schemeClr val="accent1">
                    <a:lumMod val="75000"/>
                  </a:schemeClr>
                </a:solidFill>
              </a:rPr>
              <a:t>Conflict between contractors and owners . </a:t>
            </a:r>
          </a:p>
          <a:p>
            <a:endParaRPr lang="en-US" dirty="0" smtClean="0">
              <a:solidFill>
                <a:schemeClr val="accent1">
                  <a:lumMod val="75000"/>
                </a:schemeClr>
              </a:solidFill>
            </a:endParaRPr>
          </a:p>
          <a:p>
            <a:r>
              <a:rPr lang="en-US" dirty="0" smtClean="0">
                <a:solidFill>
                  <a:schemeClr val="accent1">
                    <a:lumMod val="75000"/>
                  </a:schemeClr>
                </a:solidFill>
              </a:rPr>
              <a:t>Contract :</a:t>
            </a:r>
          </a:p>
          <a:p>
            <a:pPr>
              <a:buNone/>
            </a:pPr>
            <a:r>
              <a:rPr lang="en-US" dirty="0" smtClean="0">
                <a:solidFill>
                  <a:schemeClr val="accent1">
                    <a:lumMod val="75000"/>
                  </a:schemeClr>
                </a:solidFill>
              </a:rPr>
              <a:t>Legal documents between two parts .</a:t>
            </a:r>
          </a:p>
          <a:p>
            <a:pPr>
              <a:buNone/>
            </a:pPr>
            <a:endParaRPr lang="en-US" dirty="0" smtClean="0">
              <a:solidFill>
                <a:schemeClr val="accent1">
                  <a:lumMod val="75000"/>
                </a:schemeClr>
              </a:solidFill>
            </a:endParaRPr>
          </a:p>
          <a:p>
            <a:r>
              <a:rPr lang="en-US" dirty="0" smtClean="0">
                <a:solidFill>
                  <a:schemeClr val="accent1">
                    <a:lumMod val="75000"/>
                  </a:schemeClr>
                </a:solidFill>
              </a:rPr>
              <a:t>Objectives : </a:t>
            </a:r>
          </a:p>
          <a:p>
            <a:pPr>
              <a:buNone/>
            </a:pPr>
            <a:r>
              <a:rPr lang="en-US" dirty="0" smtClean="0">
                <a:solidFill>
                  <a:schemeClr val="accent1">
                    <a:lumMod val="75000"/>
                  </a:schemeClr>
                </a:solidFill>
              </a:rPr>
              <a:t> - Highlight the main causes of disputes .</a:t>
            </a:r>
          </a:p>
          <a:p>
            <a:pPr>
              <a:buNone/>
            </a:pPr>
            <a:r>
              <a:rPr lang="en-US" dirty="0" smtClean="0">
                <a:solidFill>
                  <a:schemeClr val="accent1">
                    <a:lumMod val="75000"/>
                  </a:schemeClr>
                </a:solidFill>
              </a:rPr>
              <a:t> </a:t>
            </a:r>
            <a:r>
              <a:rPr lang="en-US" dirty="0" smtClean="0">
                <a:solidFill>
                  <a:schemeClr val="accent1">
                    <a:lumMod val="75000"/>
                  </a:schemeClr>
                </a:solidFill>
              </a:rPr>
              <a:t>- Minimize the causes of disputes .</a:t>
            </a:r>
          </a:p>
          <a:p>
            <a:pPr>
              <a:buNone/>
            </a:pPr>
            <a:endParaRPr lang="en-US" dirty="0" smtClean="0">
              <a:solidFill>
                <a:schemeClr val="accent1">
                  <a:lumMod val="75000"/>
                </a:schemeClr>
              </a:solidFill>
            </a:endParaRPr>
          </a:p>
          <a:p>
            <a:pPr>
              <a:buNone/>
            </a:pPr>
            <a:endParaRPr lang="en-US" dirty="0" smtClean="0">
              <a:solidFill>
                <a:schemeClr val="accent1">
                  <a:lumMod val="75000"/>
                </a:schemeClr>
              </a:solidFill>
            </a:endParaRPr>
          </a:p>
          <a:p>
            <a:pPr>
              <a:buNone/>
            </a:pPr>
            <a:endParaRPr lang="en-US" dirty="0" smtClean="0">
              <a:solidFill>
                <a:schemeClr val="accent1">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Methodology  </a:t>
            </a:r>
            <a:endParaRPr lang="en-US" b="1" dirty="0">
              <a:solidFill>
                <a:schemeClr val="accent1">
                  <a:lumMod val="75000"/>
                </a:schemeClr>
              </a:solidFill>
            </a:endParaRPr>
          </a:p>
        </p:txBody>
      </p:sp>
      <p:sp>
        <p:nvSpPr>
          <p:cNvPr id="3" name="Content Placeholder 2"/>
          <p:cNvSpPr>
            <a:spLocks noGrp="1"/>
          </p:cNvSpPr>
          <p:nvPr>
            <p:ph sz="quarter" idx="1"/>
          </p:nvPr>
        </p:nvSpPr>
        <p:spPr/>
        <p:txBody>
          <a:bodyPr>
            <a:normAutofit lnSpcReduction="10000"/>
          </a:bodyPr>
          <a:lstStyle/>
          <a:p>
            <a:r>
              <a:rPr lang="en-US" dirty="0" smtClean="0">
                <a:solidFill>
                  <a:schemeClr val="accent1">
                    <a:lumMod val="75000"/>
                  </a:schemeClr>
                </a:solidFill>
              </a:rPr>
              <a:t>Gathering data . </a:t>
            </a:r>
          </a:p>
          <a:p>
            <a:endParaRPr lang="en-US" dirty="0" smtClean="0">
              <a:solidFill>
                <a:schemeClr val="accent1">
                  <a:lumMod val="75000"/>
                </a:schemeClr>
              </a:solidFill>
            </a:endParaRPr>
          </a:p>
          <a:p>
            <a:r>
              <a:rPr lang="en-US" dirty="0" smtClean="0">
                <a:solidFill>
                  <a:schemeClr val="accent1">
                    <a:lumMod val="75000"/>
                  </a:schemeClr>
                </a:solidFill>
              </a:rPr>
              <a:t>Design the layout of questionnaire . </a:t>
            </a:r>
          </a:p>
          <a:p>
            <a:endParaRPr lang="en-US" dirty="0" smtClean="0">
              <a:solidFill>
                <a:schemeClr val="accent1">
                  <a:lumMod val="75000"/>
                </a:schemeClr>
              </a:solidFill>
            </a:endParaRPr>
          </a:p>
          <a:p>
            <a:r>
              <a:rPr lang="en-US" dirty="0" smtClean="0">
                <a:solidFill>
                  <a:schemeClr val="accent1">
                    <a:lumMod val="75000"/>
                  </a:schemeClr>
                </a:solidFill>
              </a:rPr>
              <a:t>Arbitration of questionnaire . </a:t>
            </a:r>
          </a:p>
          <a:p>
            <a:endParaRPr lang="en-US" dirty="0" smtClean="0">
              <a:solidFill>
                <a:schemeClr val="accent1">
                  <a:lumMod val="75000"/>
                </a:schemeClr>
              </a:solidFill>
            </a:endParaRPr>
          </a:p>
          <a:p>
            <a:r>
              <a:rPr lang="en-US" dirty="0" smtClean="0">
                <a:solidFill>
                  <a:schemeClr val="accent1">
                    <a:lumMod val="75000"/>
                  </a:schemeClr>
                </a:solidFill>
              </a:rPr>
              <a:t>Analysis of questionnaire . </a:t>
            </a:r>
          </a:p>
          <a:p>
            <a:endParaRPr lang="en-US" dirty="0" smtClean="0">
              <a:solidFill>
                <a:schemeClr val="accent1">
                  <a:lumMod val="75000"/>
                </a:schemeClr>
              </a:solidFill>
            </a:endParaRPr>
          </a:p>
          <a:p>
            <a:r>
              <a:rPr lang="en-US" dirty="0" smtClean="0">
                <a:solidFill>
                  <a:schemeClr val="accent1">
                    <a:lumMod val="75000"/>
                  </a:schemeClr>
                </a:solidFill>
              </a:rPr>
              <a:t>Searching about the solutions .</a:t>
            </a:r>
          </a:p>
          <a:p>
            <a:endParaRPr lang="en-US" dirty="0" smtClean="0">
              <a:solidFill>
                <a:schemeClr val="accent1">
                  <a:lumMod val="75000"/>
                </a:schemeClr>
              </a:solidFill>
            </a:endParaRPr>
          </a:p>
          <a:p>
            <a:r>
              <a:rPr lang="en-US" dirty="0" smtClean="0">
                <a:solidFill>
                  <a:schemeClr val="accent1">
                    <a:lumMod val="75000"/>
                  </a:schemeClr>
                </a:solidFill>
              </a:rPr>
              <a:t>Making computerize software .</a:t>
            </a:r>
          </a:p>
          <a:p>
            <a:pPr>
              <a:buNone/>
            </a:pPr>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Causes of disputes </a:t>
            </a:r>
            <a:endParaRPr lang="en-US" b="1" dirty="0">
              <a:solidFill>
                <a:schemeClr val="accent1">
                  <a:lumMod val="75000"/>
                </a:schemeClr>
              </a:solidFill>
            </a:endParaRPr>
          </a:p>
        </p:txBody>
      </p:sp>
      <p:sp>
        <p:nvSpPr>
          <p:cNvPr id="3" name="Content Placeholder 2"/>
          <p:cNvSpPr>
            <a:spLocks noGrp="1"/>
          </p:cNvSpPr>
          <p:nvPr>
            <p:ph sz="quarter" idx="1"/>
          </p:nvPr>
        </p:nvSpPr>
        <p:spPr>
          <a:xfrm>
            <a:off x="457200" y="2133600"/>
            <a:ext cx="7467600" cy="4340352"/>
          </a:xfrm>
        </p:spPr>
        <p:txBody>
          <a:bodyPr/>
          <a:lstStyle/>
          <a:p>
            <a:r>
              <a:rPr lang="en-US" dirty="0" smtClean="0">
                <a:solidFill>
                  <a:schemeClr val="accent1">
                    <a:lumMod val="75000"/>
                  </a:schemeClr>
                </a:solidFill>
              </a:rPr>
              <a:t>Disputes caused by owner .</a:t>
            </a:r>
          </a:p>
          <a:p>
            <a:endParaRPr lang="en-US" dirty="0" smtClean="0">
              <a:solidFill>
                <a:schemeClr val="accent1">
                  <a:lumMod val="75000"/>
                </a:schemeClr>
              </a:solidFill>
            </a:endParaRPr>
          </a:p>
          <a:p>
            <a:r>
              <a:rPr lang="en-US" dirty="0" smtClean="0">
                <a:solidFill>
                  <a:schemeClr val="accent1">
                    <a:lumMod val="75000"/>
                  </a:schemeClr>
                </a:solidFill>
              </a:rPr>
              <a:t>Disputes caused by contractors .</a:t>
            </a:r>
          </a:p>
          <a:p>
            <a:endParaRPr lang="en-US" dirty="0" smtClean="0">
              <a:solidFill>
                <a:schemeClr val="accent1">
                  <a:lumMod val="75000"/>
                </a:schemeClr>
              </a:solidFill>
            </a:endParaRPr>
          </a:p>
          <a:p>
            <a:r>
              <a:rPr lang="en-US" dirty="0" smtClean="0">
                <a:solidFill>
                  <a:schemeClr val="accent1">
                    <a:lumMod val="75000"/>
                  </a:schemeClr>
                </a:solidFill>
              </a:rPr>
              <a:t>Disputes caused by general conditions .</a:t>
            </a:r>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Case study </a:t>
            </a:r>
            <a:endParaRPr lang="en-US" b="1" dirty="0">
              <a:solidFill>
                <a:schemeClr val="accent1">
                  <a:lumMod val="75000"/>
                </a:schemeClr>
              </a:solidFill>
            </a:endParaRPr>
          </a:p>
        </p:txBody>
      </p:sp>
      <p:sp>
        <p:nvSpPr>
          <p:cNvPr id="3" name="Content Placeholder 2"/>
          <p:cNvSpPr>
            <a:spLocks noGrp="1"/>
          </p:cNvSpPr>
          <p:nvPr>
            <p:ph sz="quarter" idx="1"/>
          </p:nvPr>
        </p:nvSpPr>
        <p:spPr/>
        <p:txBody>
          <a:bodyPr/>
          <a:lstStyle/>
          <a:p>
            <a:r>
              <a:rPr lang="en-US" dirty="0" smtClean="0">
                <a:solidFill>
                  <a:schemeClr val="accent1">
                    <a:lumMod val="75000"/>
                  </a:schemeClr>
                </a:solidFill>
              </a:rPr>
              <a:t>An agreement was signed between two parties, the owner and the contractor, on the construction of a building consisting of two big </a:t>
            </a:r>
            <a:r>
              <a:rPr lang="en-US" dirty="0" smtClean="0">
                <a:solidFill>
                  <a:schemeClr val="accent1">
                    <a:lumMod val="75000"/>
                  </a:schemeClr>
                </a:solidFill>
              </a:rPr>
              <a:t>floors . </a:t>
            </a:r>
          </a:p>
          <a:p>
            <a:endParaRPr lang="en-US" dirty="0" smtClean="0">
              <a:solidFill>
                <a:schemeClr val="accent1">
                  <a:lumMod val="75000"/>
                </a:schemeClr>
              </a:solidFill>
            </a:endParaRPr>
          </a:p>
          <a:p>
            <a:r>
              <a:rPr lang="en-US" dirty="0" smtClean="0">
                <a:solidFill>
                  <a:schemeClr val="accent1">
                    <a:lumMod val="75000"/>
                  </a:schemeClr>
                </a:solidFill>
              </a:rPr>
              <a:t>Both </a:t>
            </a:r>
            <a:r>
              <a:rPr lang="en-US" dirty="0" smtClean="0">
                <a:solidFill>
                  <a:schemeClr val="accent1">
                    <a:lumMod val="75000"/>
                  </a:schemeClr>
                </a:solidFill>
              </a:rPr>
              <a:t>parties agreed for another side to arbitrate the dispute. After the agreement on the third party had been the established, there was an agreement over the rules of the third parties judging, wherein the two parties explained their disputes, they agreed on arbitration without any dispute.</a:t>
            </a:r>
            <a:endParaRPr lang="en-US" dirty="0" smtClean="0">
              <a:solidFill>
                <a:schemeClr val="accent1">
                  <a:lumMod val="75000"/>
                </a:schemeClr>
              </a:solidFill>
            </a:endParaRPr>
          </a:p>
          <a:p>
            <a:endParaRPr lang="en-US" dirty="0" smtClean="0">
              <a:solidFill>
                <a:schemeClr val="accent1">
                  <a:lumMod val="75000"/>
                </a:schemeClr>
              </a:solidFill>
            </a:endParaRPr>
          </a:p>
          <a:p>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
          </p:nvPr>
        </p:nvSpPr>
        <p:spPr>
          <a:xfrm>
            <a:off x="533400" y="457200"/>
            <a:ext cx="8077200" cy="5943600"/>
          </a:xfrm>
        </p:spPr>
        <p:txBody>
          <a:bodyPr>
            <a:normAutofit fontScale="70000" lnSpcReduction="20000"/>
          </a:bodyPr>
          <a:lstStyle/>
          <a:p>
            <a:pPr>
              <a:buNone/>
            </a:pPr>
            <a:r>
              <a:rPr lang="en-US" b="1" dirty="0" smtClean="0">
                <a:solidFill>
                  <a:schemeClr val="accent1">
                    <a:lumMod val="75000"/>
                  </a:schemeClr>
                </a:solidFill>
              </a:rPr>
              <a:t/>
            </a:r>
            <a:br>
              <a:rPr lang="en-US" b="1" dirty="0" smtClean="0">
                <a:solidFill>
                  <a:schemeClr val="accent1">
                    <a:lumMod val="75000"/>
                  </a:schemeClr>
                </a:solidFill>
              </a:rPr>
            </a:br>
            <a:r>
              <a:rPr lang="en-US" b="1" dirty="0" smtClean="0">
                <a:solidFill>
                  <a:schemeClr val="accent1">
                    <a:lumMod val="75000"/>
                  </a:schemeClr>
                </a:solidFill>
              </a:rPr>
              <a:t>Summary judgment:</a:t>
            </a: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rPr>
              <a:t> Communication was done between the parties and the agreement to resolve all shortcomings, the contractor must pay the following amounts according to these details.( since the contractor will not complete it)</a:t>
            </a:r>
            <a:br>
              <a:rPr lang="en-US" dirty="0" smtClean="0">
                <a:solidFill>
                  <a:schemeClr val="accent1">
                    <a:lumMod val="75000"/>
                  </a:schemeClr>
                </a:solidFill>
              </a:rPr>
            </a:br>
            <a:r>
              <a:rPr lang="en-US" dirty="0" smtClean="0">
                <a:solidFill>
                  <a:schemeClr val="accent1">
                    <a:lumMod val="75000"/>
                  </a:schemeClr>
                </a:solidFill>
              </a:rPr>
              <a:t/>
            </a:r>
            <a:br>
              <a:rPr lang="en-US" dirty="0" smtClean="0">
                <a:solidFill>
                  <a:schemeClr val="accent1">
                    <a:lumMod val="75000"/>
                  </a:schemeClr>
                </a:solidFill>
              </a:rPr>
            </a:br>
            <a:r>
              <a:rPr lang="en-US" b="1" dirty="0" smtClean="0">
                <a:solidFill>
                  <a:schemeClr val="accent1">
                    <a:lumMod val="75000"/>
                  </a:schemeClr>
                </a:solidFill>
              </a:rPr>
              <a:t>Item</a:t>
            </a:r>
            <a:r>
              <a:rPr lang="en-US" dirty="0" smtClean="0">
                <a:solidFill>
                  <a:schemeClr val="accent1">
                    <a:lumMod val="75000"/>
                  </a:schemeClr>
                </a:solidFill>
              </a:rPr>
              <a:t>                               </a:t>
            </a:r>
            <a:r>
              <a:rPr lang="en-US" dirty="0" smtClean="0">
                <a:solidFill>
                  <a:schemeClr val="accent1">
                    <a:lumMod val="75000"/>
                  </a:schemeClr>
                </a:solidFill>
              </a:rPr>
              <a:t>                                                           </a:t>
            </a:r>
            <a:r>
              <a:rPr lang="en-US" b="1" dirty="0" smtClean="0">
                <a:solidFill>
                  <a:schemeClr val="accent1">
                    <a:lumMod val="75000"/>
                  </a:schemeClr>
                </a:solidFill>
              </a:rPr>
              <a:t>Amount (NIS)</a:t>
            </a: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rPr>
              <a:t>1- Pouring concrete  for the last </a:t>
            </a:r>
            <a:r>
              <a:rPr lang="en-US" u="sng" dirty="0" err="1" smtClean="0">
                <a:solidFill>
                  <a:schemeClr val="accent1">
                    <a:lumMod val="75000"/>
                  </a:schemeClr>
                </a:solidFill>
              </a:rPr>
              <a:t>Midmak</a:t>
            </a:r>
            <a:r>
              <a:rPr lang="en-US" dirty="0" smtClean="0">
                <a:solidFill>
                  <a:schemeClr val="accent1">
                    <a:lumMod val="75000"/>
                  </a:schemeClr>
                </a:solidFill>
              </a:rPr>
              <a:t> .                                </a:t>
            </a:r>
            <a:r>
              <a:rPr lang="en-US" dirty="0" smtClean="0">
                <a:solidFill>
                  <a:schemeClr val="accent1">
                    <a:lumMod val="75000"/>
                  </a:schemeClr>
                </a:solidFill>
              </a:rPr>
              <a:t>      </a:t>
            </a:r>
            <a:r>
              <a:rPr lang="en-US" dirty="0" smtClean="0">
                <a:solidFill>
                  <a:schemeClr val="accent1">
                    <a:lumMod val="75000"/>
                  </a:schemeClr>
                </a:solidFill>
              </a:rPr>
              <a:t>330                   2-Clean the roof slab from any residue of concrete    </a:t>
            </a:r>
            <a:r>
              <a:rPr lang="en-US" dirty="0" smtClean="0">
                <a:solidFill>
                  <a:schemeClr val="accent1">
                    <a:lumMod val="75000"/>
                  </a:schemeClr>
                </a:solidFill>
              </a:rPr>
              <a:t>                     </a:t>
            </a:r>
            <a:r>
              <a:rPr lang="en-US" dirty="0" smtClean="0">
                <a:solidFill>
                  <a:schemeClr val="accent1">
                    <a:lumMod val="75000"/>
                  </a:schemeClr>
                </a:solidFill>
              </a:rPr>
              <a:t>200               </a:t>
            </a:r>
            <a:br>
              <a:rPr lang="en-US" dirty="0" smtClean="0">
                <a:solidFill>
                  <a:schemeClr val="accent1">
                    <a:lumMod val="75000"/>
                  </a:schemeClr>
                </a:solidFill>
              </a:rPr>
            </a:br>
            <a:r>
              <a:rPr lang="en-US" dirty="0" smtClean="0">
                <a:solidFill>
                  <a:schemeClr val="accent1">
                    <a:lumMod val="75000"/>
                  </a:schemeClr>
                </a:solidFill>
              </a:rPr>
              <a:t>3-clean all rubbish around the  building                 </a:t>
            </a:r>
            <a:r>
              <a:rPr lang="en-US" dirty="0" smtClean="0">
                <a:solidFill>
                  <a:schemeClr val="accent1">
                    <a:lumMod val="75000"/>
                  </a:schemeClr>
                </a:solidFill>
              </a:rPr>
              <a:t>                        </a:t>
            </a:r>
            <a:r>
              <a:rPr lang="en-US" dirty="0" smtClean="0">
                <a:solidFill>
                  <a:schemeClr val="accent1">
                    <a:lumMod val="75000"/>
                  </a:schemeClr>
                </a:solidFill>
              </a:rPr>
              <a:t>500           </a:t>
            </a:r>
            <a:br>
              <a:rPr lang="en-US" dirty="0" smtClean="0">
                <a:solidFill>
                  <a:schemeClr val="accent1">
                    <a:lumMod val="75000"/>
                  </a:schemeClr>
                </a:solidFill>
              </a:rPr>
            </a:br>
            <a:r>
              <a:rPr lang="en-US" dirty="0" smtClean="0">
                <a:solidFill>
                  <a:schemeClr val="accent1">
                    <a:lumMod val="75000"/>
                  </a:schemeClr>
                </a:solidFill>
              </a:rPr>
              <a:t>4-completion of the block partitions (repair)            </a:t>
            </a:r>
            <a:r>
              <a:rPr lang="en-US" dirty="0" smtClean="0">
                <a:solidFill>
                  <a:schemeClr val="accent1">
                    <a:lumMod val="75000"/>
                  </a:schemeClr>
                </a:solidFill>
              </a:rPr>
              <a:t>                       </a:t>
            </a:r>
            <a:r>
              <a:rPr lang="en-US" dirty="0" smtClean="0">
                <a:solidFill>
                  <a:schemeClr val="accent1">
                    <a:lumMod val="75000"/>
                  </a:schemeClr>
                </a:solidFill>
              </a:rPr>
              <a:t>450                </a:t>
            </a:r>
            <a:br>
              <a:rPr lang="en-US" dirty="0" smtClean="0">
                <a:solidFill>
                  <a:schemeClr val="accent1">
                    <a:lumMod val="75000"/>
                  </a:schemeClr>
                </a:solidFill>
              </a:rPr>
            </a:br>
            <a:r>
              <a:rPr lang="en-US" dirty="0" smtClean="0">
                <a:solidFill>
                  <a:schemeClr val="accent1">
                    <a:lumMod val="75000"/>
                  </a:schemeClr>
                </a:solidFill>
              </a:rPr>
              <a:t>5-  Repairing granite staircase at the entrance      </a:t>
            </a:r>
            <a:r>
              <a:rPr lang="en-US" dirty="0" smtClean="0">
                <a:solidFill>
                  <a:schemeClr val="accent1">
                    <a:lumMod val="75000"/>
                  </a:schemeClr>
                </a:solidFill>
              </a:rPr>
              <a:t>                        </a:t>
            </a:r>
            <a:r>
              <a:rPr lang="en-US" dirty="0" smtClean="0">
                <a:solidFill>
                  <a:schemeClr val="accent1">
                    <a:lumMod val="75000"/>
                  </a:schemeClr>
                </a:solidFill>
              </a:rPr>
              <a:t>400                 6- Repairing and cleaning of the Man-hall at the entrance of  the building   </a:t>
            </a:r>
            <a:r>
              <a:rPr lang="en-US" dirty="0" smtClean="0">
                <a:solidFill>
                  <a:schemeClr val="accent1">
                    <a:lumMod val="75000"/>
                  </a:schemeClr>
                </a:solidFill>
              </a:rPr>
              <a:t>                                                                                            </a:t>
            </a:r>
            <a:r>
              <a:rPr lang="ar-SA" dirty="0" smtClean="0">
                <a:solidFill>
                  <a:schemeClr val="accent1">
                    <a:lumMod val="75000"/>
                  </a:schemeClr>
                </a:solidFill>
              </a:rPr>
              <a:t/>
            </a:r>
            <a:br>
              <a:rPr lang="ar-SA" dirty="0" smtClean="0">
                <a:solidFill>
                  <a:schemeClr val="accent1">
                    <a:lumMod val="75000"/>
                  </a:schemeClr>
                </a:solidFill>
              </a:rPr>
            </a:br>
            <a:r>
              <a:rPr lang="en-US" dirty="0" smtClean="0">
                <a:solidFill>
                  <a:schemeClr val="accent1">
                    <a:lumMod val="75000"/>
                  </a:schemeClr>
                </a:solidFill>
              </a:rPr>
              <a:t>7-  Shortened limbs bricks at the </a:t>
            </a:r>
            <a:r>
              <a:rPr lang="en-US" dirty="0" smtClean="0">
                <a:solidFill>
                  <a:schemeClr val="accent1">
                    <a:lumMod val="75000"/>
                  </a:schemeClr>
                </a:solidFill>
              </a:rPr>
              <a:t>Windows                                     200</a:t>
            </a: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rPr>
              <a:t> of slots in the kitchen (8 sides) </a:t>
            </a:r>
            <a:r>
              <a:rPr lang="en-US" dirty="0" smtClean="0">
                <a:solidFill>
                  <a:schemeClr val="accent1">
                    <a:lumMod val="75000"/>
                  </a:schemeClr>
                </a:solidFill>
              </a:rPr>
              <a:t>                                                       100</a:t>
            </a: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rPr>
              <a:t>8-Internal </a:t>
            </a:r>
            <a:r>
              <a:rPr lang="en-US" dirty="0" err="1" smtClean="0">
                <a:solidFill>
                  <a:schemeClr val="accent1">
                    <a:lumMod val="75000"/>
                  </a:schemeClr>
                </a:solidFill>
              </a:rPr>
              <a:t>Burtash</a:t>
            </a:r>
            <a:r>
              <a:rPr lang="en-US" dirty="0" smtClean="0">
                <a:solidFill>
                  <a:schemeClr val="accent1">
                    <a:lumMod val="75000"/>
                  </a:schemeClr>
                </a:solidFill>
              </a:rPr>
              <a:t>  </a:t>
            </a:r>
            <a:r>
              <a:rPr lang="en-US" dirty="0" smtClean="0">
                <a:solidFill>
                  <a:schemeClr val="accent1">
                    <a:lumMod val="75000"/>
                  </a:schemeClr>
                </a:solidFill>
              </a:rPr>
              <a:t>                                                                          200</a:t>
            </a:r>
            <a:endParaRPr lang="en-US" dirty="0" smtClean="0">
              <a:solidFill>
                <a:schemeClr val="accent1">
                  <a:lumMod val="75000"/>
                </a:schemeClr>
              </a:solidFill>
            </a:endParaRPr>
          </a:p>
          <a:p>
            <a:pPr>
              <a:buNone/>
            </a:pPr>
            <a:r>
              <a:rPr lang="en-US" b="1" dirty="0" smtClean="0">
                <a:solidFill>
                  <a:schemeClr val="accent1">
                    <a:lumMod val="75000"/>
                  </a:schemeClr>
                </a:solidFill>
              </a:rPr>
              <a:t/>
            </a:r>
            <a:br>
              <a:rPr lang="en-US" b="1" dirty="0" smtClean="0">
                <a:solidFill>
                  <a:schemeClr val="accent1">
                    <a:lumMod val="75000"/>
                  </a:schemeClr>
                </a:solidFill>
              </a:rPr>
            </a:br>
            <a:r>
              <a:rPr lang="en-US" b="1" dirty="0" smtClean="0">
                <a:solidFill>
                  <a:schemeClr val="accent1">
                    <a:lumMod val="75000"/>
                  </a:schemeClr>
                </a:solidFill>
              </a:rPr>
              <a:t> TOTAL                                                        </a:t>
            </a:r>
            <a:r>
              <a:rPr lang="en-US" b="1" dirty="0" smtClean="0">
                <a:solidFill>
                  <a:schemeClr val="accent1">
                    <a:lumMod val="75000"/>
                  </a:schemeClr>
                </a:solidFill>
              </a:rPr>
              <a:t>                           </a:t>
            </a:r>
          </a:p>
          <a:p>
            <a:pPr>
              <a:buNone/>
            </a:pPr>
            <a:r>
              <a:rPr lang="en-US" dirty="0" smtClean="0">
                <a:solidFill>
                  <a:schemeClr val="accent1">
                    <a:lumMod val="75000"/>
                  </a:schemeClr>
                </a:solidFill>
              </a:rPr>
              <a:t>           2400NIS </a:t>
            </a:r>
            <a:r>
              <a:rPr lang="en-US" dirty="0" smtClean="0">
                <a:solidFill>
                  <a:schemeClr val="accent1">
                    <a:lumMod val="75000"/>
                  </a:schemeClr>
                </a:solidFill>
              </a:rPr>
              <a:t>= 438 JD                   </a:t>
            </a:r>
            <a:r>
              <a:rPr lang="en-US" dirty="0" smtClean="0">
                <a:solidFill>
                  <a:schemeClr val="accent1">
                    <a:lumMod val="75000"/>
                  </a:schemeClr>
                </a:solidFill>
              </a:rPr>
              <a:t> </a:t>
            </a: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rPr>
              <a:t>The amount due for the second group(contractor) is 3075. Discount on second team shortcomings  438. Installing </a:t>
            </a:r>
            <a:r>
              <a:rPr lang="en-US" dirty="0" err="1" smtClean="0">
                <a:solidFill>
                  <a:schemeClr val="accent1">
                    <a:lumMod val="75000"/>
                  </a:schemeClr>
                </a:solidFill>
              </a:rPr>
              <a:t>Burtash</a:t>
            </a:r>
            <a:r>
              <a:rPr lang="en-US" dirty="0" smtClean="0">
                <a:solidFill>
                  <a:schemeClr val="accent1">
                    <a:lumMod val="75000"/>
                  </a:schemeClr>
                </a:solidFill>
              </a:rPr>
              <a:t>= 182 JD. </a:t>
            </a:r>
            <a:r>
              <a:rPr lang="en-US" dirty="0" err="1" smtClean="0">
                <a:solidFill>
                  <a:schemeClr val="accent1">
                    <a:lumMod val="75000"/>
                  </a:schemeClr>
                </a:solidFill>
              </a:rPr>
              <a:t>Thenet</a:t>
            </a:r>
            <a:r>
              <a:rPr lang="en-US" dirty="0" smtClean="0">
                <a:solidFill>
                  <a:schemeClr val="accent1">
                    <a:lumMod val="75000"/>
                  </a:schemeClr>
                </a:solidFill>
              </a:rPr>
              <a:t> amount to the second party is 2450 JD.</a:t>
            </a:r>
            <a:endParaRPr lang="en-US"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7467600" cy="5635752"/>
          </a:xfrm>
        </p:spPr>
        <p:txBody>
          <a:bodyPr/>
          <a:lstStyle/>
          <a:p>
            <a:endParaRPr lang="en-US" dirty="0" smtClean="0">
              <a:solidFill>
                <a:schemeClr val="accent1">
                  <a:lumMod val="75000"/>
                </a:schemeClr>
              </a:solidFill>
            </a:endParaRPr>
          </a:p>
          <a:p>
            <a:r>
              <a:rPr lang="en-US" dirty="0" smtClean="0">
                <a:solidFill>
                  <a:schemeClr val="accent1">
                    <a:lumMod val="75000"/>
                  </a:schemeClr>
                </a:solidFill>
              </a:rPr>
              <a:t>The </a:t>
            </a:r>
            <a:r>
              <a:rPr lang="en-US" dirty="0" smtClean="0">
                <a:solidFill>
                  <a:schemeClr val="accent1">
                    <a:lumMod val="75000"/>
                  </a:schemeClr>
                </a:solidFill>
              </a:rPr>
              <a:t>method the arbitrator used for the </a:t>
            </a:r>
            <a:r>
              <a:rPr lang="en-US" dirty="0" smtClean="0">
                <a:solidFill>
                  <a:schemeClr val="accent1">
                    <a:lumMod val="75000"/>
                  </a:schemeClr>
                </a:solidFill>
              </a:rPr>
              <a:t>conflict :</a:t>
            </a:r>
          </a:p>
          <a:p>
            <a:endParaRPr lang="en-US" dirty="0" smtClean="0">
              <a:solidFill>
                <a:schemeClr val="accent1">
                  <a:lumMod val="75000"/>
                </a:schemeClr>
              </a:solidFill>
            </a:endParaRPr>
          </a:p>
          <a:p>
            <a:pPr>
              <a:buNone/>
            </a:pPr>
            <a:r>
              <a:rPr lang="en-US" dirty="0" smtClean="0">
                <a:solidFill>
                  <a:schemeClr val="accent1">
                    <a:lumMod val="75000"/>
                  </a:schemeClr>
                </a:solidFill>
              </a:rPr>
              <a:t/>
            </a:r>
            <a:br>
              <a:rPr lang="en-US" dirty="0" smtClean="0">
                <a:solidFill>
                  <a:schemeClr val="accent1">
                    <a:lumMod val="75000"/>
                  </a:schemeClr>
                </a:solidFill>
              </a:rPr>
            </a:br>
            <a:r>
              <a:rPr lang="en-US" dirty="0" smtClean="0">
                <a:solidFill>
                  <a:schemeClr val="accent1">
                    <a:lumMod val="75000"/>
                  </a:schemeClr>
                </a:solidFill>
              </a:rPr>
              <a:t>The arbitrator made sense of the conflict by changing all forms of the conflict into quantities so that they be calculated and then converted into a sum, in dinar, and then totaling that sum and then subtracting all of the missing work, then reconciliation will be done.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75000"/>
                  </a:schemeClr>
                </a:solidFill>
              </a:rPr>
              <a:t>Questionnaire</a:t>
            </a:r>
            <a:endParaRPr lang="en-US" b="1" dirty="0"/>
          </a:p>
        </p:txBody>
      </p:sp>
      <p:pic>
        <p:nvPicPr>
          <p:cNvPr id="4" name="Content Placeholder 3" descr="Capture1.PNG"/>
          <p:cNvPicPr>
            <a:picLocks noGrp="1" noChangeAspect="1"/>
          </p:cNvPicPr>
          <p:nvPr>
            <p:ph sz="quarter" idx="1"/>
          </p:nvPr>
        </p:nvPicPr>
        <p:blipFill>
          <a:blip r:embed="rId2"/>
          <a:stretch>
            <a:fillRect/>
          </a:stretch>
        </p:blipFill>
        <p:spPr>
          <a:xfrm>
            <a:off x="1446287" y="1600200"/>
            <a:ext cx="5487913" cy="4872282"/>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357</TotalTime>
  <Words>652</Words>
  <Application>Microsoft Office PowerPoint</Application>
  <PresentationFormat>On-screen Show (4:3)</PresentationFormat>
  <Paragraphs>117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Oriel</vt:lpstr>
      <vt:lpstr>Causes of Disputes </vt:lpstr>
      <vt:lpstr>Agenda</vt:lpstr>
      <vt:lpstr>Introduction </vt:lpstr>
      <vt:lpstr>Methodology  </vt:lpstr>
      <vt:lpstr>Causes of disputes </vt:lpstr>
      <vt:lpstr>Case study </vt:lpstr>
      <vt:lpstr>Slide 7</vt:lpstr>
      <vt:lpstr>Slide 8</vt:lpstr>
      <vt:lpstr>Questionnaire</vt:lpstr>
      <vt:lpstr>Slide 10</vt:lpstr>
      <vt:lpstr>Slide 11</vt:lpstr>
      <vt:lpstr>Slide 12</vt:lpstr>
      <vt:lpstr>Slide 13</vt:lpstr>
      <vt:lpstr>Slide 14</vt:lpstr>
      <vt:lpstr>Slide 15</vt:lpstr>
      <vt:lpstr>Slide 16</vt:lpstr>
      <vt:lpstr>Analysis &amp; Results </vt:lpstr>
      <vt:lpstr>Slide 18</vt:lpstr>
      <vt:lpstr>Software Program </vt:lpstr>
      <vt:lpstr>Conclusion  </vt:lpstr>
      <vt:lpstr>Slide 21</vt:lpstr>
      <vt:lpstr>Recommendation</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Causes of Disputes</dc:title>
  <dc:creator>User</dc:creator>
  <cp:lastModifiedBy>User</cp:lastModifiedBy>
  <cp:revision>27</cp:revision>
  <dcterms:created xsi:type="dcterms:W3CDTF">2016-12-23T11:24:33Z</dcterms:created>
  <dcterms:modified xsi:type="dcterms:W3CDTF">2016-12-23T17:22:26Z</dcterms:modified>
</cp:coreProperties>
</file>