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89" r:id="rId2"/>
    <p:sldId id="256" r:id="rId3"/>
    <p:sldId id="277" r:id="rId4"/>
    <p:sldId id="257" r:id="rId5"/>
    <p:sldId id="258" r:id="rId6"/>
    <p:sldId id="259" r:id="rId7"/>
    <p:sldId id="260" r:id="rId8"/>
    <p:sldId id="261" r:id="rId9"/>
    <p:sldId id="262" r:id="rId10"/>
    <p:sldId id="263" r:id="rId11"/>
    <p:sldId id="264" r:id="rId12"/>
    <p:sldId id="265" r:id="rId13"/>
    <p:sldId id="266" r:id="rId14"/>
    <p:sldId id="268" r:id="rId15"/>
    <p:sldId id="269" r:id="rId16"/>
    <p:sldId id="290" r:id="rId17"/>
    <p:sldId id="291" r:id="rId18"/>
    <p:sldId id="292" r:id="rId19"/>
    <p:sldId id="294" r:id="rId20"/>
    <p:sldId id="295" r:id="rId21"/>
    <p:sldId id="296" r:id="rId22"/>
    <p:sldId id="298" r:id="rId23"/>
    <p:sldId id="300" r:id="rId24"/>
    <p:sldId id="302" r:id="rId25"/>
    <p:sldId id="303" r:id="rId26"/>
    <p:sldId id="304" r:id="rId27"/>
    <p:sldId id="305" r:id="rId28"/>
    <p:sldId id="306" r:id="rId29"/>
    <p:sldId id="307" r:id="rId30"/>
    <p:sldId id="308" r:id="rId31"/>
    <p:sldId id="309" r:id="rId32"/>
    <p:sldId id="310" r:id="rId33"/>
    <p:sldId id="311" r:id="rId34"/>
    <p:sldId id="312" r:id="rId35"/>
    <p:sldId id="273" r:id="rId36"/>
    <p:sldId id="274" r:id="rId37"/>
    <p:sldId id="275" r:id="rId38"/>
    <p:sldId id="276" r:id="rId39"/>
    <p:sldId id="270" r:id="rId40"/>
    <p:sldId id="2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5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843F2B-AA22-4CED-B86B-AC134519539A}" type="datetimeFigureOut">
              <a:rPr lang="en-US" smtClean="0"/>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A5710-0488-4798-AAC7-455D6418198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a:p>
        </p:txBody>
      </p:sp>
      <p:sp>
        <p:nvSpPr>
          <p:cNvPr id="4" name="Slide Number Placeholder 3"/>
          <p:cNvSpPr>
            <a:spLocks noGrp="1"/>
          </p:cNvSpPr>
          <p:nvPr>
            <p:ph type="sldNum" sz="quarter" idx="10"/>
          </p:nvPr>
        </p:nvSpPr>
        <p:spPr/>
        <p:txBody>
          <a:bodyPr/>
          <a:lstStyle/>
          <a:p>
            <a:fld id="{2ECD2C14-6544-4468-8C96-3C78D30AF158}" type="slidenum">
              <a:rPr lang="ar-JO" smtClean="0"/>
              <a:pPr/>
              <a:t>22</a:t>
            </a:fld>
            <a:endParaRPr lang="ar-JO"/>
          </a:p>
        </p:txBody>
      </p:sp>
    </p:spTree>
    <p:extLst>
      <p:ext uri="{BB962C8B-B14F-4D97-AF65-F5344CB8AC3E}">
        <p14:creationId xmlns:p14="http://schemas.microsoft.com/office/powerpoint/2010/main" xmlns="" val="39928531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p:spPr>
        <p:txBody>
          <a:bodyPr>
            <a:normAutofit fontScale="92500" lnSpcReduction="10000"/>
          </a:bodyPr>
          <a:lstStyle/>
          <a:p>
            <a:pPr algn="ctr">
              <a:buNone/>
            </a:pPr>
            <a:r>
              <a:rPr lang="en-US" dirty="0" smtClean="0"/>
              <a:t>An-</a:t>
            </a:r>
            <a:r>
              <a:rPr lang="en-US" dirty="0" err="1" smtClean="0"/>
              <a:t>Najah</a:t>
            </a:r>
            <a:r>
              <a:rPr lang="en-US" dirty="0" smtClean="0"/>
              <a:t> National University</a:t>
            </a:r>
          </a:p>
          <a:p>
            <a:pPr algn="ctr">
              <a:buNone/>
            </a:pPr>
            <a:r>
              <a:rPr lang="en-US" dirty="0" smtClean="0"/>
              <a:t>Faculty of Engineering</a:t>
            </a:r>
          </a:p>
          <a:p>
            <a:pPr algn="ctr">
              <a:buNone/>
            </a:pPr>
            <a:r>
              <a:rPr lang="en-US" dirty="0" smtClean="0"/>
              <a:t>Mechanical Engineering Department</a:t>
            </a:r>
          </a:p>
          <a:p>
            <a:pPr algn="ctr">
              <a:buNone/>
            </a:pPr>
            <a:endParaRPr lang="en-US" dirty="0" smtClean="0"/>
          </a:p>
          <a:p>
            <a:pPr algn="ctr">
              <a:buNone/>
            </a:pPr>
            <a:r>
              <a:rPr lang="en-US" dirty="0" smtClean="0"/>
              <a:t>Using Geothermal Energy in Mechanical Buildings System.</a:t>
            </a:r>
          </a:p>
          <a:p>
            <a:pPr algn="ctr">
              <a:buNone/>
            </a:pPr>
            <a:endParaRPr lang="en-US" dirty="0" smtClean="0"/>
          </a:p>
          <a:p>
            <a:pPr algn="ctr">
              <a:buNone/>
            </a:pPr>
            <a:r>
              <a:rPr lang="en-US" sz="2400" dirty="0" smtClean="0"/>
              <a:t>Supervisor : Dr. </a:t>
            </a:r>
            <a:r>
              <a:rPr lang="en-US" sz="2400" dirty="0" err="1" smtClean="0"/>
              <a:t>Iyad</a:t>
            </a:r>
            <a:r>
              <a:rPr lang="en-US" sz="2400" dirty="0" smtClean="0"/>
              <a:t> </a:t>
            </a:r>
            <a:r>
              <a:rPr lang="en-US" sz="2400" dirty="0" err="1" smtClean="0"/>
              <a:t>Assaf</a:t>
            </a:r>
            <a:endParaRPr lang="en-US" sz="2400" dirty="0" smtClean="0"/>
          </a:p>
          <a:p>
            <a:pPr algn="ctr">
              <a:buNone/>
            </a:pPr>
            <a:endParaRPr lang="en-US" sz="2400" dirty="0" smtClean="0"/>
          </a:p>
          <a:p>
            <a:pPr algn="ctr">
              <a:buNone/>
            </a:pPr>
            <a:r>
              <a:rPr lang="en-US" sz="2400" dirty="0" err="1" smtClean="0"/>
              <a:t>Osaid</a:t>
            </a:r>
            <a:r>
              <a:rPr lang="en-US" sz="2400" dirty="0" smtClean="0"/>
              <a:t> </a:t>
            </a:r>
            <a:r>
              <a:rPr lang="en-US" sz="2400" dirty="0" err="1" smtClean="0"/>
              <a:t>Assaf</a:t>
            </a:r>
            <a:endParaRPr lang="en-US" sz="2400" dirty="0" smtClean="0"/>
          </a:p>
          <a:p>
            <a:pPr algn="ctr">
              <a:buNone/>
            </a:pPr>
            <a:r>
              <a:rPr lang="en-US" sz="2400" dirty="0" smtClean="0"/>
              <a:t>Omar </a:t>
            </a:r>
            <a:r>
              <a:rPr lang="en-US" sz="2400" dirty="0" err="1" smtClean="0"/>
              <a:t>Rizqallah</a:t>
            </a:r>
            <a:endParaRPr lang="en-US" sz="2400" dirty="0" smtClean="0"/>
          </a:p>
          <a:p>
            <a:pPr algn="ctr">
              <a:buNone/>
            </a:pPr>
            <a:r>
              <a:rPr lang="en-US" sz="2400" dirty="0" smtClean="0"/>
              <a:t>Mohammed </a:t>
            </a:r>
            <a:r>
              <a:rPr lang="en-US" sz="2400" dirty="0" err="1" smtClean="0"/>
              <a:t>Tumazi</a:t>
            </a:r>
            <a:endParaRPr lang="en-US" sz="2400" dirty="0" smtClean="0"/>
          </a:p>
          <a:p>
            <a:pPr algn="ctr">
              <a:buNone/>
            </a:pPr>
            <a:r>
              <a:rPr lang="en-US" sz="2400" dirty="0" err="1" smtClean="0"/>
              <a:t>Rafat</a:t>
            </a:r>
            <a:r>
              <a:rPr lang="en-US" sz="2400" dirty="0" smtClean="0"/>
              <a:t> </a:t>
            </a:r>
            <a:r>
              <a:rPr lang="en-US" sz="2400" dirty="0" err="1" smtClean="0"/>
              <a:t>Basheer</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10400" cy="381000"/>
          </a:xfrm>
        </p:spPr>
        <p:txBody>
          <a:bodyPr>
            <a:normAutofit fontScale="90000"/>
          </a:bodyPr>
          <a:lstStyle/>
          <a:p>
            <a:endParaRPr lang="en-US"/>
          </a:p>
        </p:txBody>
      </p:sp>
      <p:sp>
        <p:nvSpPr>
          <p:cNvPr id="3" name="Content Placeholder 2"/>
          <p:cNvSpPr>
            <a:spLocks noGrp="1"/>
          </p:cNvSpPr>
          <p:nvPr>
            <p:ph idx="1"/>
          </p:nvPr>
        </p:nvSpPr>
        <p:spPr>
          <a:xfrm>
            <a:off x="0" y="0"/>
            <a:ext cx="9144000" cy="6858000"/>
          </a:xfrm>
        </p:spPr>
        <p:txBody>
          <a:bodyPr/>
          <a:lstStyle/>
          <a:p>
            <a:pPr marL="0" indent="0">
              <a:buNone/>
            </a:pPr>
            <a:r>
              <a:rPr lang="en-US" b="1" dirty="0" smtClean="0">
                <a:latin typeface="Times New Roman" pitchFamily="18" charset="0"/>
                <a:cs typeface="Times New Roman" pitchFamily="18" charset="0"/>
              </a:rPr>
              <a:t> </a:t>
            </a:r>
          </a:p>
          <a:p>
            <a:pPr>
              <a:buFont typeface="Wingdings" pitchFamily="2" charset="2"/>
              <a:buChar char="q"/>
            </a:pPr>
            <a:r>
              <a:rPr lang="en-US" b="1" dirty="0" smtClean="0">
                <a:latin typeface="Times New Roman" pitchFamily="18" charset="0"/>
                <a:cs typeface="Times New Roman" pitchFamily="18" charset="0"/>
              </a:rPr>
              <a:t> Domestic </a:t>
            </a:r>
            <a:r>
              <a:rPr lang="en-US" b="1" dirty="0">
                <a:latin typeface="Times New Roman" pitchFamily="18" charset="0"/>
                <a:cs typeface="Times New Roman" pitchFamily="18" charset="0"/>
              </a:rPr>
              <a:t>water heating</a:t>
            </a:r>
            <a:r>
              <a:rPr lang="en-US" b="1" dirty="0" smtClean="0">
                <a:latin typeface="Times New Roman" pitchFamily="18" charset="0"/>
                <a:cs typeface="Times New Roman" pitchFamily="18" charset="0"/>
              </a:rPr>
              <a:t>.</a:t>
            </a:r>
          </a:p>
          <a:p>
            <a:pPr marL="0" indent="0">
              <a:buNone/>
            </a:pPr>
            <a:r>
              <a:rPr lang="en-US" dirty="0">
                <a:latin typeface="Times New Roman" pitchFamily="18" charset="0"/>
                <a:cs typeface="Times New Roman" pitchFamily="18" charset="0"/>
              </a:rPr>
              <a:t>The solar thermal collector is a heat exchanger that converts radiant solar energy into heat. </a:t>
            </a:r>
            <a:endParaRPr lang="en-US" dirty="0" smtClean="0">
              <a:latin typeface="Times New Roman" pitchFamily="18" charset="0"/>
              <a:cs typeface="Times New Roman" pitchFamily="18" charset="0"/>
            </a:endParaRPr>
          </a:p>
          <a:p>
            <a:pPr>
              <a:buFont typeface="Wingdings" pitchFamily="2" charset="2"/>
              <a:buChar char="§"/>
            </a:pPr>
            <a:r>
              <a:rPr lang="en-US" dirty="0" smtClean="0">
                <a:latin typeface="Times New Roman" pitchFamily="18" charset="0"/>
                <a:cs typeface="Times New Roman" pitchFamily="18" charset="0"/>
              </a:rPr>
              <a:t>  Types of  solar thermal collectors : </a:t>
            </a:r>
          </a:p>
          <a:p>
            <a:pPr marL="0" indent="0">
              <a:buNone/>
            </a:pPr>
            <a:r>
              <a:rPr lang="en-US" b="1" dirty="0">
                <a:latin typeface="Times New Roman" pitchFamily="18" charset="0"/>
                <a:cs typeface="Times New Roman" pitchFamily="18" charset="0"/>
              </a:rPr>
              <a:t>I- </a:t>
            </a:r>
            <a:r>
              <a:rPr lang="en-US" b="1" dirty="0" err="1">
                <a:latin typeface="Times New Roman" pitchFamily="18" charset="0"/>
                <a:cs typeface="Times New Roman" pitchFamily="18" charset="0"/>
              </a:rPr>
              <a:t>Flate</a:t>
            </a:r>
            <a:r>
              <a:rPr lang="en-US" b="1" dirty="0">
                <a:latin typeface="Times New Roman" pitchFamily="18" charset="0"/>
                <a:cs typeface="Times New Roman" pitchFamily="18" charset="0"/>
              </a:rPr>
              <a:t> plate collector. </a:t>
            </a:r>
            <a:endParaRPr lang="en-US" b="1"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This type of collector is affected by weather and its efficiency decreases if large temperature rises are demanded. </a:t>
            </a:r>
            <a:endParaRPr lang="en-US" b="1" dirty="0" smtClean="0">
              <a:latin typeface="Times New Roman" pitchFamily="18" charset="0"/>
              <a:cs typeface="Times New Roman" pitchFamily="18" charset="0"/>
            </a:endParaRPr>
          </a:p>
          <a:p>
            <a:pPr marL="0" indent="0">
              <a:buNone/>
            </a:pPr>
            <a:endParaRPr lang="en-US" b="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913344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667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59098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33401"/>
            <a:ext cx="6324600" cy="214745"/>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0" indent="0">
              <a:buNone/>
            </a:pPr>
            <a:r>
              <a:rPr lang="en-US" b="1" dirty="0" smtClean="0">
                <a:latin typeface="Times New Roman" pitchFamily="18" charset="0"/>
                <a:cs typeface="Times New Roman" pitchFamily="18" charset="0"/>
              </a:rPr>
              <a:t>II- </a:t>
            </a:r>
            <a:r>
              <a:rPr lang="en-US" b="1" dirty="0">
                <a:latin typeface="Times New Roman" pitchFamily="18" charset="0"/>
                <a:cs typeface="Times New Roman" pitchFamily="18" charset="0"/>
              </a:rPr>
              <a:t>Evacuated Tubular Collectors. </a:t>
            </a:r>
            <a:endParaRPr lang="en-US" b="1" dirty="0" smtClean="0">
              <a:latin typeface="Times New Roman" pitchFamily="18" charset="0"/>
              <a:cs typeface="Times New Roman" pitchFamily="18" charset="0"/>
            </a:endParaRPr>
          </a:p>
          <a:p>
            <a:pPr marL="0" indent="0">
              <a:buNone/>
            </a:pP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62000"/>
            <a:ext cx="9144000" cy="59495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9568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7086600" cy="5334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0" indent="0">
              <a:buNone/>
            </a:pPr>
            <a:r>
              <a:rPr lang="en-US" b="1" dirty="0" smtClean="0"/>
              <a:t>III- </a:t>
            </a:r>
            <a:r>
              <a:rPr lang="en-US" b="1" dirty="0"/>
              <a:t>Concentrators </a:t>
            </a:r>
            <a:endParaRPr lang="en-US" b="1" dirty="0" smtClean="0"/>
          </a:p>
          <a:p>
            <a:pPr marL="0" indent="0">
              <a:buNone/>
            </a:pPr>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656" y="914400"/>
            <a:ext cx="9137343"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87903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6705600" cy="6096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marL="0" indent="0">
              <a:buNone/>
            </a:pPr>
            <a:r>
              <a:rPr lang="en-US" b="1" dirty="0"/>
              <a:t>IV- Batch collectors </a:t>
            </a:r>
            <a:endParaRPr lang="en-US" b="1" dirty="0" smtClean="0"/>
          </a:p>
          <a:p>
            <a:pPr marL="0" indent="0">
              <a:buNone/>
            </a:pPr>
            <a:r>
              <a:rPr lang="en-US" dirty="0" smtClean="0"/>
              <a:t> </a:t>
            </a:r>
          </a:p>
          <a:p>
            <a:pPr marL="0" indent="0">
              <a:buNone/>
            </a:pPr>
            <a:r>
              <a:rPr lang="en-US" dirty="0"/>
              <a:t> </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85800"/>
            <a:ext cx="9144000" cy="6172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09194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marL="0" indent="0">
              <a:buNone/>
            </a:pPr>
            <a:endParaRPr lang="en-US" b="1" dirty="0" smtClean="0"/>
          </a:p>
          <a:p>
            <a:pPr>
              <a:buFont typeface="Wingdings" pitchFamily="2" charset="2"/>
              <a:buChar char="q"/>
            </a:pPr>
            <a:r>
              <a:rPr lang="en-US" b="1" dirty="0" smtClean="0"/>
              <a:t>Solar </a:t>
            </a:r>
            <a:r>
              <a:rPr lang="en-US" b="1" dirty="0"/>
              <a:t>cooling. </a:t>
            </a:r>
            <a:endParaRPr lang="en-US" b="1" dirty="0" smtClean="0"/>
          </a:p>
          <a:p>
            <a:pPr marL="0" indent="0">
              <a:buNone/>
            </a:pPr>
            <a:r>
              <a:rPr lang="en-US" dirty="0"/>
              <a:t>Solar assisted air conditioning systems may be classified into closed </a:t>
            </a:r>
            <a:r>
              <a:rPr lang="en-US" dirty="0" smtClean="0"/>
              <a:t>or </a:t>
            </a:r>
            <a:r>
              <a:rPr lang="en-US" dirty="0"/>
              <a:t>open </a:t>
            </a:r>
            <a:r>
              <a:rPr lang="en-US" dirty="0" smtClean="0"/>
              <a:t>systems.</a:t>
            </a:r>
          </a:p>
          <a:p>
            <a:pPr marL="0" indent="0">
              <a:buNone/>
            </a:pPr>
            <a:r>
              <a:rPr lang="en-US" b="1" dirty="0"/>
              <a:t>1- Closed systems</a:t>
            </a:r>
            <a:r>
              <a:rPr lang="en-US" dirty="0"/>
              <a:t>: the systems are driven by chillers(which provide chilled water) that is most used in air handling units to supply conditioned air . </a:t>
            </a:r>
            <a:endParaRPr lang="en-US" dirty="0" smtClean="0"/>
          </a:p>
          <a:p>
            <a:pPr marL="0" indent="0">
              <a:buNone/>
            </a:pPr>
            <a:r>
              <a:rPr lang="en-US" b="1" dirty="0"/>
              <a:t>2- Open systems </a:t>
            </a:r>
            <a:r>
              <a:rPr lang="en-US" dirty="0"/>
              <a:t>Desiccant cooling systems are basically open cycle systems, using water as a refrigerant with direct contact with air. </a:t>
            </a:r>
            <a:r>
              <a:rPr lang="en-US" dirty="0" smtClean="0"/>
              <a:t> </a:t>
            </a:r>
            <a:endParaRPr lang="en-US" dirty="0"/>
          </a:p>
        </p:txBody>
      </p:sp>
    </p:spTree>
    <p:extLst>
      <p:ext uri="{BB962C8B-B14F-4D97-AF65-F5344CB8AC3E}">
        <p14:creationId xmlns:p14="http://schemas.microsoft.com/office/powerpoint/2010/main" xmlns="" val="2281654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772400" cy="914400"/>
          </a:xfrm>
        </p:spPr>
        <p:txBody>
          <a:bodyPr>
            <a:normAutofit fontScale="90000"/>
          </a:bodyPr>
          <a:lstStyle/>
          <a:p>
            <a:r>
              <a:rPr lang="en-US" dirty="0"/>
              <a:t>Inside and Outside Design condition</a:t>
            </a:r>
            <a:endParaRPr lang="ar-JO" dirty="0"/>
          </a:p>
        </p:txBody>
      </p:sp>
      <p:graphicFrame>
        <p:nvGraphicFramePr>
          <p:cNvPr id="6" name="Table 5"/>
          <p:cNvGraphicFramePr>
            <a:graphicFrameLocks noGrp="1"/>
          </p:cNvGraphicFramePr>
          <p:nvPr>
            <p:extLst>
              <p:ext uri="{D42A27DB-BD31-4B8C-83A1-F6EECF244321}">
                <p14:modId xmlns:p14="http://schemas.microsoft.com/office/powerpoint/2010/main" xmlns="" val="410121748"/>
              </p:ext>
            </p:extLst>
          </p:nvPr>
        </p:nvGraphicFramePr>
        <p:xfrm>
          <a:off x="1371597" y="3124200"/>
          <a:ext cx="6629402" cy="1828800"/>
        </p:xfrm>
        <a:graphic>
          <a:graphicData uri="http://schemas.openxmlformats.org/drawingml/2006/table">
            <a:tbl>
              <a:tblPr firstRow="1" firstCol="1" bandRow="1">
                <a:tableStyleId>{5C22544A-7EE6-4342-B048-85BDC9FD1C3A}</a:tableStyleId>
              </a:tblPr>
              <a:tblGrid>
                <a:gridCol w="1399854"/>
                <a:gridCol w="494066"/>
                <a:gridCol w="465500"/>
                <a:gridCol w="706348"/>
                <a:gridCol w="707904"/>
                <a:gridCol w="695457"/>
                <a:gridCol w="713350"/>
                <a:gridCol w="708681"/>
                <a:gridCol w="738242"/>
              </a:tblGrid>
              <a:tr h="696686">
                <a:tc>
                  <a:txBody>
                    <a:bodyPr/>
                    <a:lstStyle/>
                    <a:p>
                      <a:pPr algn="l" rtl="0">
                        <a:lnSpc>
                          <a:spcPct val="115000"/>
                        </a:lnSpc>
                        <a:spcAft>
                          <a:spcPts val="0"/>
                        </a:spcAft>
                      </a:pPr>
                      <a:r>
                        <a:rPr lang="en-US" sz="1800" dirty="0">
                          <a:effectLst/>
                        </a:rPr>
                        <a:t>Parameters</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T</a:t>
                      </a:r>
                      <a:r>
                        <a:rPr lang="en-US" sz="1800" baseline="-25000">
                          <a:effectLst/>
                        </a:rPr>
                        <a:t>in</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T</a:t>
                      </a:r>
                      <a:r>
                        <a:rPr lang="en-US" sz="1800" baseline="-25000">
                          <a:effectLst/>
                        </a:rPr>
                        <a:t>o</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T</a:t>
                      </a:r>
                      <a:r>
                        <a:rPr lang="en-US" sz="1800" baseline="-25000">
                          <a:effectLst/>
                        </a:rPr>
                        <a:t>un</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err="1">
                          <a:effectLst/>
                        </a:rPr>
                        <a:t>T</a:t>
                      </a:r>
                      <a:r>
                        <a:rPr lang="en-US" sz="1800" baseline="-25000" dirty="0" err="1">
                          <a:effectLst/>
                        </a:rPr>
                        <a:t>g</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Φ</a:t>
                      </a:r>
                      <a:r>
                        <a:rPr lang="en-US" sz="1800" baseline="-25000">
                          <a:effectLst/>
                        </a:rPr>
                        <a:t>in</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Φ</a:t>
                      </a:r>
                      <a:r>
                        <a:rPr lang="en-US" sz="1800" baseline="-25000">
                          <a:effectLst/>
                        </a:rPr>
                        <a:t>out</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W</a:t>
                      </a:r>
                      <a:r>
                        <a:rPr lang="en-US" sz="1800" baseline="-25000">
                          <a:effectLst/>
                        </a:rPr>
                        <a:t>in</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err="1">
                          <a:effectLst/>
                        </a:rPr>
                        <a:t>W</a:t>
                      </a:r>
                      <a:r>
                        <a:rPr lang="en-US" sz="1800" baseline="-25000" dirty="0" err="1">
                          <a:effectLst/>
                        </a:rPr>
                        <a:t>out</a:t>
                      </a:r>
                      <a:endParaRPr lang="en-US" sz="1800" dirty="0">
                        <a:effectLst/>
                        <a:latin typeface="Calibri"/>
                        <a:ea typeface="Calibri"/>
                        <a:cs typeface="Arial"/>
                      </a:endParaRPr>
                    </a:p>
                  </a:txBody>
                  <a:tcPr marL="68580" marR="68580" marT="0" marB="0"/>
                </a:tc>
              </a:tr>
              <a:tr h="566057">
                <a:tc>
                  <a:txBody>
                    <a:bodyPr/>
                    <a:lstStyle/>
                    <a:p>
                      <a:pPr algn="l" rtl="0">
                        <a:lnSpc>
                          <a:spcPct val="115000"/>
                        </a:lnSpc>
                        <a:spcAft>
                          <a:spcPts val="0"/>
                        </a:spcAft>
                      </a:pPr>
                      <a:r>
                        <a:rPr lang="en-US" sz="1800">
                          <a:effectLst/>
                        </a:rPr>
                        <a:t>Winter</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23</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4.7</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13.85</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10.7</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50</a:t>
                      </a:r>
                      <a:r>
                        <a:rPr lang="en-US" sz="1800" dirty="0">
                          <a:effectLst/>
                        </a:rPr>
                        <a:t>%</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68%</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9</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3.8</a:t>
                      </a:r>
                      <a:endParaRPr lang="en-US" sz="1800" dirty="0">
                        <a:effectLst/>
                        <a:latin typeface="Calibri"/>
                        <a:ea typeface="Calibri"/>
                        <a:cs typeface="Arial"/>
                      </a:endParaRPr>
                    </a:p>
                  </a:txBody>
                  <a:tcPr marL="68580" marR="68580" marT="0" marB="0"/>
                </a:tc>
              </a:tr>
              <a:tr h="566057">
                <a:tc>
                  <a:txBody>
                    <a:bodyPr/>
                    <a:lstStyle/>
                    <a:p>
                      <a:pPr algn="l" rtl="0">
                        <a:lnSpc>
                          <a:spcPct val="115000"/>
                        </a:lnSpc>
                        <a:spcAft>
                          <a:spcPts val="0"/>
                        </a:spcAft>
                      </a:pPr>
                      <a:r>
                        <a:rPr lang="en-US" sz="1800">
                          <a:effectLst/>
                        </a:rPr>
                        <a:t>Summer</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25</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a:effectLst/>
                        </a:rPr>
                        <a:t>30</a:t>
                      </a:r>
                      <a:endParaRPr lang="en-US" sz="180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28.33</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35</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50</a:t>
                      </a:r>
                      <a:r>
                        <a:rPr lang="en-US" sz="1800" dirty="0">
                          <a:effectLst/>
                        </a:rPr>
                        <a:t>%</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60%</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10</a:t>
                      </a:r>
                      <a:endParaRPr lang="en-US" sz="18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800" dirty="0" smtClean="0">
                          <a:effectLst/>
                        </a:rPr>
                        <a:t>13</a:t>
                      </a:r>
                      <a:endParaRPr lang="en-US" sz="1800" dirty="0">
                        <a:effectLst/>
                        <a:latin typeface="Calibri"/>
                        <a:ea typeface="Calibri"/>
                        <a:cs typeface="Arial"/>
                      </a:endParaRPr>
                    </a:p>
                  </a:txBody>
                  <a:tcPr marL="68580" marR="68580" marT="0" marB="0"/>
                </a:tc>
              </a:tr>
            </a:tbl>
          </a:graphicData>
        </a:graphic>
      </p:graphicFrame>
      <p:sp>
        <p:nvSpPr>
          <p:cNvPr id="7" name="Slide Number Placeholder 6"/>
          <p:cNvSpPr>
            <a:spLocks noGrp="1"/>
          </p:cNvSpPr>
          <p:nvPr>
            <p:ph type="sldNum" sz="quarter" idx="12"/>
          </p:nvPr>
        </p:nvSpPr>
        <p:spPr/>
        <p:txBody>
          <a:bodyPr/>
          <a:lstStyle/>
          <a:p>
            <a:fld id="{52E97A4E-A724-4F1D-B0A4-8DB99E3E0256}" type="slidenum">
              <a:rPr lang="en-US" smtClean="0"/>
              <a:pPr/>
              <a:t>16</a:t>
            </a:fld>
            <a:endParaRPr lang="en-US"/>
          </a:p>
        </p:txBody>
      </p:sp>
    </p:spTree>
    <p:extLst>
      <p:ext uri="{BB962C8B-B14F-4D97-AF65-F5344CB8AC3E}">
        <p14:creationId xmlns:p14="http://schemas.microsoft.com/office/powerpoint/2010/main" xmlns="" val="1431454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72400" cy="914400"/>
          </a:xfrm>
        </p:spPr>
        <p:txBody>
          <a:bodyPr>
            <a:normAutofit fontScale="90000"/>
          </a:bodyPr>
          <a:lstStyle/>
          <a:p>
            <a:pPr algn="ctr"/>
            <a:r>
              <a:rPr lang="en-US" dirty="0"/>
              <a:t>Overall heat transfer coefficient, </a:t>
            </a:r>
            <a:r>
              <a:rPr lang="en-US" dirty="0" err="1"/>
              <a:t>U</a:t>
            </a:r>
            <a:r>
              <a:rPr lang="en-US" baseline="-25000" dirty="0" err="1"/>
              <a:t>overall</a:t>
            </a:r>
            <a:endParaRPr lang="ar-JO" dirty="0"/>
          </a:p>
        </p:txBody>
      </p:sp>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914400" y="2514600"/>
                <a:ext cx="7772400" cy="3840960"/>
              </a:xfrm>
            </p:spPr>
            <p:txBody>
              <a:bodyPr>
                <a:normAutofit/>
              </a:bodyPr>
              <a:lstStyle/>
              <a:p>
                <a:pPr marL="68580" indent="0">
                  <a:buNone/>
                </a:pPr>
                <a:r>
                  <a:rPr lang="en-US" dirty="0" err="1" smtClean="0"/>
                  <a:t>U</a:t>
                </a:r>
                <a:r>
                  <a:rPr lang="en-US" baseline="-25000" dirty="0" err="1" smtClean="0"/>
                  <a:t>overal</a:t>
                </a:r>
                <a:r>
                  <a:rPr lang="en-US" baseline="-25000" dirty="0" smtClean="0"/>
                  <a:t> </a:t>
                </a:r>
                <a:r>
                  <a:rPr lang="en-US" dirty="0" smtClean="0"/>
                  <a:t>depends on </a:t>
                </a:r>
                <a:r>
                  <a:rPr lang="en-US" dirty="0"/>
                  <a:t>the construction of the </a:t>
                </a:r>
                <a:r>
                  <a:rPr lang="en-US" dirty="0" smtClean="0"/>
                  <a:t> unit</a:t>
                </a:r>
                <a:endParaRPr lang="en-US" dirty="0"/>
              </a:p>
              <a:p>
                <a:pPr marL="68580" indent="0">
                  <a:buNone/>
                </a:pPr>
                <a:r>
                  <a:rPr lang="en-US" dirty="0" err="1" smtClean="0"/>
                  <a:t>U</a:t>
                </a:r>
                <a:r>
                  <a:rPr lang="en-US" baseline="-25000" dirty="0" err="1" smtClean="0"/>
                  <a:t>overall</a:t>
                </a:r>
                <a:r>
                  <a:rPr lang="en-US" baseline="-25000" dirty="0" smtClean="0"/>
                  <a:t> </a:t>
                </a:r>
                <a:r>
                  <a:rPr lang="en-US" dirty="0" smtClean="0"/>
                  <a:t>is </a:t>
                </a:r>
                <a:r>
                  <a:rPr lang="en-US" dirty="0"/>
                  <a:t>given by </a:t>
                </a:r>
                <a:r>
                  <a:rPr lang="en-US" dirty="0" smtClean="0"/>
                  <a:t>:-</a:t>
                </a:r>
              </a:p>
              <a:p>
                <a:pPr marL="68580" indent="0">
                  <a:buNone/>
                </a:pPr>
                <a:endParaRPr lang="en-US" dirty="0"/>
              </a:p>
              <a:p>
                <a:pPr lvl="0"/>
                <a:r>
                  <a:rPr lang="en-US" dirty="0"/>
                  <a:t>   U= </a:t>
                </a:r>
                <a14:m>
                  <m:oMath xmlns:m="http://schemas.openxmlformats.org/officeDocument/2006/math">
                    <m:f>
                      <m:fPr>
                        <m:ctrlPr>
                          <a:rPr lang="en-US" i="1">
                            <a:latin typeface="Cambria Math"/>
                          </a:rPr>
                        </m:ctrlPr>
                      </m:fPr>
                      <m:num>
                        <m:r>
                          <a:rPr lang="en-US" i="1">
                            <a:latin typeface="Cambria Math"/>
                          </a:rPr>
                          <m:t>1</m:t>
                        </m:r>
                      </m:num>
                      <m:den>
                        <m:r>
                          <a:rPr lang="en-US" i="1">
                            <a:latin typeface="Cambria Math"/>
                          </a:rPr>
                          <m:t>𝑅𝑡𝑜𝑡</m:t>
                        </m:r>
                      </m:den>
                    </m:f>
                  </m:oMath>
                </a14:m>
                <a:endParaRPr lang="en-US" dirty="0"/>
              </a:p>
              <a:p>
                <a:pPr lvl="0"/>
                <a:r>
                  <a:rPr lang="en-US" dirty="0"/>
                  <a:t>   R </a:t>
                </a:r>
                <a:r>
                  <a:rPr lang="en-US" baseline="-25000" dirty="0"/>
                  <a:t>total</a:t>
                </a:r>
                <a:r>
                  <a:rPr lang="en-US" dirty="0"/>
                  <a:t> = </a:t>
                </a:r>
                <a:r>
                  <a:rPr lang="en-US" dirty="0" err="1"/>
                  <a:t>R</a:t>
                </a:r>
                <a:r>
                  <a:rPr lang="en-US" baseline="-25000" dirty="0" err="1"/>
                  <a:t>i</a:t>
                </a:r>
                <a:r>
                  <a:rPr lang="en-US" dirty="0"/>
                  <a:t>+ R+ R</a:t>
                </a:r>
                <a:r>
                  <a:rPr lang="en-US" baseline="-25000" dirty="0"/>
                  <a:t>o</a:t>
                </a:r>
                <a:endParaRPr lang="en-US" dirty="0"/>
              </a:p>
              <a:p>
                <a:pPr lvl="0"/>
                <a:r>
                  <a:rPr lang="en-US" dirty="0"/>
                  <a:t>   R= ∑ </a:t>
                </a:r>
                <a14:m>
                  <m:oMath xmlns:m="http://schemas.openxmlformats.org/officeDocument/2006/math">
                    <m:f>
                      <m:fPr>
                        <m:ctrlPr>
                          <a:rPr lang="en-US" i="1">
                            <a:latin typeface="Cambria Math"/>
                          </a:rPr>
                        </m:ctrlPr>
                      </m:fPr>
                      <m:num>
                        <m:r>
                          <a:rPr lang="en-US" i="1">
                            <a:latin typeface="Cambria Math"/>
                          </a:rPr>
                          <m:t>𝑥</m:t>
                        </m:r>
                      </m:num>
                      <m:den>
                        <m:r>
                          <a:rPr lang="en-US" i="1">
                            <a:latin typeface="Cambria Math"/>
                          </a:rPr>
                          <m:t>𝑘</m:t>
                        </m:r>
                      </m:den>
                    </m:f>
                  </m:oMath>
                </a14:m>
                <a:endParaRPr lang="en-US" dirty="0"/>
              </a:p>
              <a:p>
                <a:endParaRPr lang="ar-JO"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14400" y="2514600"/>
                <a:ext cx="7772400" cy="3840960"/>
              </a:xfrm>
              <a:blipFill rotWithShape="1">
                <a:blip r:embed="rId2" cstate="print"/>
                <a:stretch>
                  <a:fillRect l="-941" t="-1905" b="-13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2E97A4E-A724-4F1D-B0A4-8DB99E3E0256}" type="slidenum">
              <a:rPr lang="en-US" smtClean="0"/>
              <a:pPr/>
              <a:t>17</a:t>
            </a:fld>
            <a:endParaRPr lang="en-US"/>
          </a:p>
        </p:txBody>
      </p:sp>
    </p:spTree>
    <p:extLst>
      <p:ext uri="{BB962C8B-B14F-4D97-AF65-F5344CB8AC3E}">
        <p14:creationId xmlns:p14="http://schemas.microsoft.com/office/powerpoint/2010/main" xmlns="" val="2569587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walls construction</a:t>
            </a:r>
            <a:endParaRPr lang="ar-JO" dirty="0"/>
          </a:p>
        </p:txBody>
      </p:sp>
      <p:pic>
        <p:nvPicPr>
          <p:cNvPr id="4" name="Picture 3"/>
          <p:cNvPicPr/>
          <p:nvPr/>
        </p:nvPicPr>
        <p:blipFill>
          <a:blip r:embed="rId2" cstate="print"/>
          <a:srcRect/>
          <a:stretch>
            <a:fillRect/>
          </a:stretch>
        </p:blipFill>
        <p:spPr bwMode="auto">
          <a:xfrm>
            <a:off x="6039134" y="1447800"/>
            <a:ext cx="1752600" cy="1943100"/>
          </a:xfrm>
          <a:prstGeom prst="rect">
            <a:avLst/>
          </a:prstGeom>
          <a:noFill/>
          <a:ln w="9525">
            <a:noFill/>
            <a:miter lim="800000"/>
            <a:headEnd/>
            <a:tailEnd/>
          </a:ln>
        </p:spPr>
      </p:pic>
      <mc:AlternateContent xmlns:mc="http://schemas.openxmlformats.org/markup-compatibility/2006">
        <mc:Choice xmlns:a14="http://schemas.microsoft.com/office/drawing/2010/main" xmlns="" Requires="a14">
          <p:graphicFrame>
            <p:nvGraphicFramePr>
              <p:cNvPr id="6" name="Table 5"/>
              <p:cNvGraphicFramePr>
                <a:graphicFrameLocks noGrp="1"/>
              </p:cNvGraphicFramePr>
              <p:nvPr>
                <p:extLst>
                  <p:ext uri="{D42A27DB-BD31-4B8C-83A1-F6EECF244321}">
                    <p14:modId xmlns:p14="http://schemas.microsoft.com/office/powerpoint/2010/main" val="2681903740"/>
                  </p:ext>
                </p:extLst>
              </p:nvPr>
            </p:nvGraphicFramePr>
            <p:xfrm>
              <a:off x="1447800" y="1447800"/>
              <a:ext cx="2512863" cy="1904999"/>
            </p:xfrm>
            <a:graphic>
              <a:graphicData uri="http://schemas.openxmlformats.org/drawingml/2006/table">
                <a:tbl>
                  <a:tblPr firstRow="1" firstCol="1" bandRow="1">
                    <a:tableStyleId>{5C22544A-7EE6-4342-B048-85BDC9FD1C3A}</a:tableStyleId>
                  </a:tblPr>
                  <a:tblGrid>
                    <a:gridCol w="495236"/>
                    <a:gridCol w="1144545"/>
                    <a:gridCol w="873082"/>
                  </a:tblGrid>
                  <a:tr h="556274">
                    <a:tc>
                      <a:txBody>
                        <a:bodyPr/>
                        <a:lstStyle/>
                        <a:p>
                          <a:pPr algn="l" rtl="0">
                            <a:lnSpc>
                              <a:spcPct val="115000"/>
                            </a:lnSpc>
                            <a:spcAft>
                              <a:spcPts val="1000"/>
                            </a:spcAft>
                          </a:pPr>
                          <a:r>
                            <a:rPr lang="en-US" sz="1200" dirty="0">
                              <a:effectLst/>
                            </a:rPr>
                            <a:t> </a:t>
                          </a:r>
                          <a:endParaRPr lang="en-US" sz="1100" dirty="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dirty="0">
                              <a:effectLst/>
                            </a:rPr>
                            <a:t>construction</a:t>
                          </a:r>
                          <a:endParaRPr lang="en-US" sz="11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latin typeface="+mn-lt"/>
                              <a:ea typeface="+mn-ea"/>
                              <a:cs typeface="+mn-cs"/>
                            </a:rPr>
                            <a:t>Resistance</a:t>
                          </a:r>
                          <a:r>
                            <a:rPr lang="en-US" sz="1200" baseline="0" dirty="0" smtClean="0">
                              <a:effectLst/>
                              <a:latin typeface="+mn-lt"/>
                              <a:ea typeface="+mn-ea"/>
                              <a:cs typeface="+mn-cs"/>
                            </a:rPr>
                            <a:t> [</a:t>
                          </a:r>
                          <a14:m>
                            <m:oMath xmlns:m="http://schemas.openxmlformats.org/officeDocument/2006/math">
                              <m:sSup>
                                <m:sSupPr>
                                  <m:ctrlPr>
                                    <a:rPr lang="en-US" sz="1200" i="1" baseline="0" smtClean="0">
                                      <a:effectLst/>
                                      <a:latin typeface="Cambria Math"/>
                                      <a:ea typeface="+mn-ea"/>
                                      <a:cs typeface="+mn-cs"/>
                                    </a:rPr>
                                  </m:ctrlPr>
                                </m:sSupPr>
                                <m:e>
                                  <m:r>
                                    <a:rPr lang="en-US" sz="1200" b="1" i="1" baseline="0" smtClean="0">
                                      <a:effectLst/>
                                      <a:latin typeface="Cambria Math"/>
                                      <a:ea typeface="+mn-ea"/>
                                      <a:cs typeface="+mn-cs"/>
                                    </a:rPr>
                                    <m:t>𝒎</m:t>
                                  </m:r>
                                </m:e>
                                <m:sup>
                                  <m:r>
                                    <a:rPr lang="en-US" sz="1200" b="1" i="1" baseline="0" smtClean="0">
                                      <a:effectLst/>
                                      <a:latin typeface="Cambria Math"/>
                                      <a:ea typeface="+mn-ea"/>
                                      <a:cs typeface="+mn-cs"/>
                                    </a:rPr>
                                    <m:t>𝟐</m:t>
                                  </m:r>
                                </m:sup>
                              </m:sSup>
                            </m:oMath>
                          </a14:m>
                          <a:r>
                            <a:rPr lang="en-US" sz="1100" dirty="0" smtClean="0">
                              <a:effectLst/>
                              <a:latin typeface="Calibri"/>
                              <a:ea typeface="Calibri"/>
                              <a:cs typeface="Arial"/>
                            </a:rPr>
                            <a:t>.k/w]</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1</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Plaster</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0.025</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2</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Cement brick</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0.078</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3</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insulation</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0.75</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4</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Concrete</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0.114</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5</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Stone</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0.041</a:t>
                          </a:r>
                          <a:endParaRPr lang="en-US" sz="1100" dirty="0">
                            <a:effectLst/>
                            <a:latin typeface="Calibri"/>
                            <a:ea typeface="Calibri"/>
                            <a:cs typeface="Arial"/>
                          </a:endParaRPr>
                        </a:p>
                      </a:txBody>
                      <a:tcPr marL="68580" marR="68580" marT="0" marB="0" anchor="ctr"/>
                    </a:tc>
                  </a:tr>
                </a:tbl>
              </a:graphicData>
            </a:graphic>
          </p:graphicFrame>
        </mc:Choice>
        <mc:Fallback>
          <p:graphicFrame>
            <p:nvGraphicFramePr>
              <p:cNvPr id="6" name="Table 5"/>
              <p:cNvGraphicFramePr>
                <a:graphicFrameLocks noGrp="1"/>
              </p:cNvGraphicFramePr>
              <p:nvPr>
                <p:extLst>
                  <p:ext uri="{D42A27DB-BD31-4B8C-83A1-F6EECF244321}">
                    <p14:modId xmlns:p14="http://schemas.microsoft.com/office/powerpoint/2010/main" xmlns="" val="2681903740"/>
                  </p:ext>
                </p:extLst>
              </p:nvPr>
            </p:nvGraphicFramePr>
            <p:xfrm>
              <a:off x="1447800" y="1447800"/>
              <a:ext cx="2512863" cy="1904999"/>
            </p:xfrm>
            <a:graphic>
              <a:graphicData uri="http://schemas.openxmlformats.org/drawingml/2006/table">
                <a:tbl>
                  <a:tblPr firstRow="1" firstCol="1" bandRow="1">
                    <a:tableStyleId>{5C22544A-7EE6-4342-B048-85BDC9FD1C3A}</a:tableStyleId>
                  </a:tblPr>
                  <a:tblGrid>
                    <a:gridCol w="495236"/>
                    <a:gridCol w="1144545"/>
                    <a:gridCol w="873082"/>
                  </a:tblGrid>
                  <a:tr h="556274">
                    <a:tc>
                      <a:txBody>
                        <a:bodyPr/>
                        <a:lstStyle/>
                        <a:p>
                          <a:pPr algn="l" rtl="0">
                            <a:lnSpc>
                              <a:spcPct val="115000"/>
                            </a:lnSpc>
                            <a:spcAft>
                              <a:spcPts val="1000"/>
                            </a:spcAft>
                          </a:pPr>
                          <a:r>
                            <a:rPr lang="en-US" sz="1200" dirty="0">
                              <a:effectLst/>
                            </a:rPr>
                            <a:t> </a:t>
                          </a:r>
                          <a:endParaRPr lang="en-US" sz="1100" dirty="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dirty="0">
                              <a:effectLst/>
                            </a:rPr>
                            <a:t>construction</a:t>
                          </a:r>
                          <a:endParaRPr lang="en-US" sz="1100" dirty="0">
                            <a:effectLst/>
                            <a:latin typeface="Calibri"/>
                            <a:ea typeface="Calibri"/>
                            <a:cs typeface="Arial"/>
                          </a:endParaRPr>
                        </a:p>
                      </a:txBody>
                      <a:tcPr marL="68580" marR="68580" marT="0" marB="0" anchor="ctr"/>
                    </a:tc>
                    <a:tc>
                      <a:txBody>
                        <a:bodyPr/>
                        <a:lstStyle/>
                        <a:p>
                          <a:endParaRPr lang="en-US"/>
                        </a:p>
                      </a:txBody>
                      <a:tcPr marL="68580" marR="68580" marT="0" marB="0" anchor="ctr">
                        <a:blipFill rotWithShape="1">
                          <a:blip r:embed="rId3"/>
                          <a:stretch>
                            <a:fillRect l="-188811" t="-5495" b="-253846"/>
                          </a:stretch>
                        </a:blipFill>
                      </a:tcPr>
                    </a:tc>
                  </a:tr>
                  <a:tr h="269745">
                    <a:tc>
                      <a:txBody>
                        <a:bodyPr/>
                        <a:lstStyle/>
                        <a:p>
                          <a:pPr algn="l" rtl="0">
                            <a:lnSpc>
                              <a:spcPct val="115000"/>
                            </a:lnSpc>
                            <a:spcAft>
                              <a:spcPts val="1000"/>
                            </a:spcAft>
                          </a:pPr>
                          <a:r>
                            <a:rPr lang="en-US" sz="1200">
                              <a:effectLst/>
                            </a:rPr>
                            <a:t>1</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Plaster</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0.025</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2</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Cement brick</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0.078</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3</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insulation</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0.75</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4</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Concrete</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0.114</a:t>
                          </a:r>
                          <a:endParaRPr lang="en-US" sz="1100" dirty="0">
                            <a:effectLst/>
                            <a:latin typeface="Calibri"/>
                            <a:ea typeface="Calibri"/>
                            <a:cs typeface="Arial"/>
                          </a:endParaRPr>
                        </a:p>
                      </a:txBody>
                      <a:tcPr marL="68580" marR="68580" marT="0" marB="0" anchor="ctr"/>
                    </a:tc>
                  </a:tr>
                  <a:tr h="269745">
                    <a:tc>
                      <a:txBody>
                        <a:bodyPr/>
                        <a:lstStyle/>
                        <a:p>
                          <a:pPr algn="l" rtl="0">
                            <a:lnSpc>
                              <a:spcPct val="115000"/>
                            </a:lnSpc>
                            <a:spcAft>
                              <a:spcPts val="1000"/>
                            </a:spcAft>
                          </a:pPr>
                          <a:r>
                            <a:rPr lang="en-US" sz="1200">
                              <a:effectLst/>
                            </a:rPr>
                            <a:t>5</a:t>
                          </a:r>
                          <a:endParaRPr lang="en-US" sz="1100">
                            <a:effectLst/>
                            <a:latin typeface="Calibri"/>
                            <a:ea typeface="Calibri"/>
                            <a:cs typeface="Arial"/>
                          </a:endParaRPr>
                        </a:p>
                      </a:txBody>
                      <a:tcPr marL="68580" marR="68580" marT="0" marB="0"/>
                    </a:tc>
                    <a:tc>
                      <a:txBody>
                        <a:bodyPr/>
                        <a:lstStyle/>
                        <a:p>
                          <a:pPr algn="l" rtl="0">
                            <a:lnSpc>
                              <a:spcPct val="115000"/>
                            </a:lnSpc>
                            <a:spcAft>
                              <a:spcPts val="1000"/>
                            </a:spcAft>
                          </a:pPr>
                          <a:r>
                            <a:rPr lang="en-US" sz="1200">
                              <a:effectLst/>
                            </a:rPr>
                            <a:t>Stone</a:t>
                          </a:r>
                          <a:endParaRPr lang="en-US" sz="110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200" dirty="0" smtClean="0">
                              <a:effectLst/>
                            </a:rPr>
                            <a:t>0.041</a:t>
                          </a:r>
                          <a:endParaRPr lang="en-US" sz="1100" dirty="0">
                            <a:effectLst/>
                            <a:latin typeface="Calibri"/>
                            <a:ea typeface="Calibri"/>
                            <a:cs typeface="Arial"/>
                          </a:endParaRPr>
                        </a:p>
                      </a:txBody>
                      <a:tcPr marL="68580" marR="68580" marT="0" marB="0" anchor="ctr"/>
                    </a:tc>
                  </a:tr>
                </a:tbl>
              </a:graphicData>
            </a:graphic>
          </p:graphicFrame>
        </mc:Fallback>
      </mc:AlternateContent>
      <p:sp>
        <p:nvSpPr>
          <p:cNvPr id="8" name="Slide Number Placeholder 7"/>
          <p:cNvSpPr>
            <a:spLocks noGrp="1"/>
          </p:cNvSpPr>
          <p:nvPr>
            <p:ph type="sldNum" sz="quarter" idx="12"/>
          </p:nvPr>
        </p:nvSpPr>
        <p:spPr/>
        <p:txBody>
          <a:bodyPr/>
          <a:lstStyle/>
          <a:p>
            <a:fld id="{52E97A4E-A724-4F1D-B0A4-8DB99E3E0256}" type="slidenum">
              <a:rPr lang="en-US" smtClean="0"/>
              <a:pPr/>
              <a:t>18</a:t>
            </a:fld>
            <a:endParaRPr lang="en-US"/>
          </a:p>
        </p:txBody>
      </p:sp>
      <p:sp>
        <p:nvSpPr>
          <p:cNvPr id="9" name="TextBox 8"/>
          <p:cNvSpPr txBox="1"/>
          <p:nvPr/>
        </p:nvSpPr>
        <p:spPr>
          <a:xfrm>
            <a:off x="1600200" y="4114800"/>
            <a:ext cx="6039134" cy="1384995"/>
          </a:xfrm>
          <a:prstGeom prst="rect">
            <a:avLst/>
          </a:prstGeom>
          <a:noFill/>
        </p:spPr>
        <p:txBody>
          <a:bodyPr wrap="square" rtlCol="0">
            <a:spAutoFit/>
          </a:bodyPr>
          <a:lstStyle/>
          <a:p>
            <a:r>
              <a:rPr lang="en-US" sz="2800" i="1" dirty="0" err="1">
                <a:cs typeface="Times New Roman" pitchFamily="18" charset="0"/>
              </a:rPr>
              <a:t>R</a:t>
            </a:r>
            <a:r>
              <a:rPr lang="en-US" sz="2800" baseline="-25000" dirty="0" err="1">
                <a:cs typeface="Times New Roman" pitchFamily="18" charset="0"/>
              </a:rPr>
              <a:t>i</a:t>
            </a:r>
            <a:r>
              <a:rPr lang="en-US" sz="2800" dirty="0">
                <a:cs typeface="Times New Roman" pitchFamily="18" charset="0"/>
              </a:rPr>
              <a:t>= 0.12 m­</a:t>
            </a:r>
            <a:r>
              <a:rPr lang="en-US" sz="2800" baseline="30000" dirty="0">
                <a:cs typeface="Times New Roman" pitchFamily="18" charset="0"/>
              </a:rPr>
              <a:t>2</a:t>
            </a:r>
            <a:r>
              <a:rPr lang="en-US" sz="2800" dirty="0">
                <a:cs typeface="Times New Roman" pitchFamily="18" charset="0"/>
              </a:rPr>
              <a:t>.C</a:t>
            </a:r>
            <a:r>
              <a:rPr lang="en-US" sz="2800" baseline="30000" dirty="0">
                <a:cs typeface="Times New Roman" pitchFamily="18" charset="0"/>
              </a:rPr>
              <a:t>o</a:t>
            </a:r>
            <a:r>
              <a:rPr lang="en-US" sz="2800" dirty="0">
                <a:cs typeface="Times New Roman" pitchFamily="18" charset="0"/>
              </a:rPr>
              <a:t>/W  , </a:t>
            </a:r>
            <a:r>
              <a:rPr lang="en-US" sz="2800" i="1" dirty="0">
                <a:cs typeface="Times New Roman" pitchFamily="18" charset="0"/>
              </a:rPr>
              <a:t>R</a:t>
            </a:r>
            <a:r>
              <a:rPr lang="en-US" sz="2800" i="1" baseline="-25000" dirty="0">
                <a:cs typeface="Times New Roman" pitchFamily="18" charset="0"/>
              </a:rPr>
              <a:t>o</a:t>
            </a:r>
            <a:r>
              <a:rPr lang="en-US" sz="2800" dirty="0">
                <a:cs typeface="Times New Roman" pitchFamily="18" charset="0"/>
              </a:rPr>
              <a:t>= 0.03 m</a:t>
            </a:r>
            <a:r>
              <a:rPr lang="en-US" sz="2800" baseline="30000" dirty="0">
                <a:cs typeface="Times New Roman" pitchFamily="18" charset="0"/>
              </a:rPr>
              <a:t>2</a:t>
            </a:r>
            <a:r>
              <a:rPr lang="en-US" sz="2800" dirty="0">
                <a:cs typeface="Times New Roman" pitchFamily="18" charset="0"/>
              </a:rPr>
              <a:t>. C</a:t>
            </a:r>
            <a:r>
              <a:rPr lang="en-US" sz="2800" baseline="30000" dirty="0">
                <a:cs typeface="Times New Roman" pitchFamily="18" charset="0"/>
              </a:rPr>
              <a:t>o</a:t>
            </a:r>
            <a:r>
              <a:rPr lang="en-US" sz="2800" dirty="0">
                <a:cs typeface="Times New Roman" pitchFamily="18" charset="0"/>
              </a:rPr>
              <a:t>/W </a:t>
            </a:r>
          </a:p>
          <a:p>
            <a:r>
              <a:rPr lang="en-US" sz="2800" i="1" dirty="0" err="1">
                <a:cs typeface="Times New Roman" pitchFamily="18" charset="0"/>
              </a:rPr>
              <a:t>R</a:t>
            </a:r>
            <a:r>
              <a:rPr lang="en-US" sz="2800" i="1" baseline="-25000" dirty="0" err="1">
                <a:cs typeface="Times New Roman" pitchFamily="18" charset="0"/>
              </a:rPr>
              <a:t>tot</a:t>
            </a:r>
            <a:r>
              <a:rPr lang="en-US" sz="2800" dirty="0">
                <a:cs typeface="Times New Roman" pitchFamily="18" charset="0"/>
              </a:rPr>
              <a:t>= 1.1505</a:t>
            </a:r>
          </a:p>
          <a:p>
            <a:r>
              <a:rPr lang="en-US" sz="2800" i="1" dirty="0">
                <a:cs typeface="Times New Roman" pitchFamily="18" charset="0"/>
              </a:rPr>
              <a:t>U</a:t>
            </a:r>
            <a:r>
              <a:rPr lang="en-US" sz="2800" dirty="0">
                <a:cs typeface="Times New Roman" pitchFamily="18" charset="0"/>
              </a:rPr>
              <a:t>=1/</a:t>
            </a:r>
            <a:r>
              <a:rPr lang="en-US" sz="2800" dirty="0" err="1">
                <a:cs typeface="Times New Roman" pitchFamily="18" charset="0"/>
              </a:rPr>
              <a:t>Rtot</a:t>
            </a:r>
            <a:r>
              <a:rPr lang="en-US" sz="2800" dirty="0">
                <a:cs typeface="Times New Roman" pitchFamily="18" charset="0"/>
              </a:rPr>
              <a:t> = .</a:t>
            </a:r>
            <a:r>
              <a:rPr lang="en-US" sz="2800" dirty="0" smtClean="0">
                <a:cs typeface="Times New Roman" pitchFamily="18" charset="0"/>
              </a:rPr>
              <a:t>8692</a:t>
            </a:r>
            <a:endParaRPr lang="en-US" sz="2800" dirty="0">
              <a:cs typeface="Times New Roman" pitchFamily="18" charset="0"/>
            </a:endParaRPr>
          </a:p>
        </p:txBody>
      </p:sp>
    </p:spTree>
    <p:extLst>
      <p:ext uri="{BB962C8B-B14F-4D97-AF65-F5344CB8AC3E}">
        <p14:creationId xmlns:p14="http://schemas.microsoft.com/office/powerpoint/2010/main" xmlns="" val="4026638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Internal </a:t>
            </a:r>
            <a:r>
              <a:rPr lang="en-US" b="1" dirty="0"/>
              <a:t>walls construction</a:t>
            </a:r>
            <a:br>
              <a:rPr lang="en-US" b="1" dirty="0"/>
            </a:br>
            <a:endParaRPr lang="ar-JO" dirty="0"/>
          </a:p>
        </p:txBody>
      </p:sp>
      <p:pic>
        <p:nvPicPr>
          <p:cNvPr id="4" name="Picture 3"/>
          <p:cNvPicPr/>
          <p:nvPr/>
        </p:nvPicPr>
        <p:blipFill>
          <a:blip r:embed="rId2" cstate="print">
            <a:duotone>
              <a:schemeClr val="accent1">
                <a:shade val="45000"/>
                <a:satMod val="135000"/>
              </a:schemeClr>
              <a:prstClr val="white"/>
            </a:duotone>
          </a:blip>
          <a:srcRect b="24054"/>
          <a:stretch>
            <a:fillRect/>
          </a:stretch>
        </p:blipFill>
        <p:spPr bwMode="auto">
          <a:xfrm>
            <a:off x="6172200" y="1407809"/>
            <a:ext cx="1371600" cy="1676400"/>
          </a:xfrm>
          <a:prstGeom prst="rect">
            <a:avLst/>
          </a:prstGeom>
          <a:noFill/>
          <a:ln w="9525">
            <a:noFill/>
            <a:miter lim="800000"/>
            <a:headEnd/>
            <a:tailEnd/>
          </a:ln>
        </p:spPr>
      </p:pic>
      <mc:AlternateContent xmlns:mc="http://schemas.openxmlformats.org/markup-compatibility/2006">
        <mc:Choice xmlns:a14="http://schemas.microsoft.com/office/drawing/2010/main" xmlns="" Requires="a14">
          <p:graphicFrame>
            <p:nvGraphicFramePr>
              <p:cNvPr id="5" name="Table 4"/>
              <p:cNvGraphicFramePr>
                <a:graphicFrameLocks noGrp="1"/>
              </p:cNvGraphicFramePr>
              <p:nvPr>
                <p:extLst>
                  <p:ext uri="{D42A27DB-BD31-4B8C-83A1-F6EECF244321}">
                    <p14:modId xmlns:p14="http://schemas.microsoft.com/office/powerpoint/2010/main" val="3596138946"/>
                  </p:ext>
                </p:extLst>
              </p:nvPr>
            </p:nvGraphicFramePr>
            <p:xfrm>
              <a:off x="1752600" y="1423824"/>
              <a:ext cx="2971799" cy="1801876"/>
            </p:xfrm>
            <a:graphic>
              <a:graphicData uri="http://schemas.openxmlformats.org/drawingml/2006/table">
                <a:tbl>
                  <a:tblPr firstRow="1" firstCol="1" bandRow="1">
                    <a:tableStyleId>{5C22544A-7EE6-4342-B048-85BDC9FD1C3A}</a:tableStyleId>
                  </a:tblPr>
                  <a:tblGrid>
                    <a:gridCol w="457199"/>
                    <a:gridCol w="1371600"/>
                    <a:gridCol w="1143000"/>
                  </a:tblGrid>
                  <a:tr h="977138">
                    <a:tc>
                      <a:txBody>
                        <a:bodyPr/>
                        <a:lstStyle/>
                        <a:p>
                          <a:pPr algn="l" rtl="0">
                            <a:lnSpc>
                              <a:spcPct val="115000"/>
                            </a:lnSpc>
                            <a:spcAft>
                              <a:spcPts val="0"/>
                            </a:spcAft>
                          </a:pPr>
                          <a:r>
                            <a:rPr lang="en-US" sz="1600" dirty="0">
                              <a:effectLst/>
                            </a:rPr>
                            <a:t> </a:t>
                          </a: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dirty="0">
                              <a:effectLst/>
                            </a:rPr>
                            <a:t>Construction</a:t>
                          </a:r>
                          <a:endParaRPr lang="en-US" sz="1600" dirty="0">
                            <a:effectLst/>
                            <a:latin typeface="Calibri"/>
                            <a:ea typeface="Calibri"/>
                            <a:cs typeface="Arial"/>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600" dirty="0" smtClean="0">
                              <a:effectLst/>
                              <a:latin typeface="+mn-lt"/>
                              <a:ea typeface="+mn-ea"/>
                              <a:cs typeface="+mn-cs"/>
                            </a:rPr>
                            <a:t>Resistance</a:t>
                          </a:r>
                          <a:r>
                            <a:rPr lang="en-US" sz="1600" baseline="0" dirty="0" smtClean="0">
                              <a:effectLst/>
                              <a:latin typeface="+mn-lt"/>
                              <a:ea typeface="+mn-ea"/>
                              <a:cs typeface="+mn-cs"/>
                            </a:rPr>
                            <a:t> [</a:t>
                          </a:r>
                          <a14:m>
                            <m:oMath xmlns:m="http://schemas.openxmlformats.org/officeDocument/2006/math">
                              <m:sSup>
                                <m:sSupPr>
                                  <m:ctrlPr>
                                    <a:rPr lang="en-US" sz="1600" i="1" baseline="0" smtClean="0">
                                      <a:effectLst/>
                                      <a:latin typeface="Cambria Math"/>
                                      <a:ea typeface="+mn-ea"/>
                                      <a:cs typeface="+mn-cs"/>
                                    </a:rPr>
                                  </m:ctrlPr>
                                </m:sSupPr>
                                <m:e>
                                  <m:r>
                                    <a:rPr lang="en-US" sz="1600" b="1" i="1" baseline="0" smtClean="0">
                                      <a:effectLst/>
                                      <a:latin typeface="Cambria Math"/>
                                      <a:ea typeface="+mn-ea"/>
                                      <a:cs typeface="+mn-cs"/>
                                    </a:rPr>
                                    <m:t>𝒎</m:t>
                                  </m:r>
                                </m:e>
                                <m:sup>
                                  <m:r>
                                    <a:rPr lang="en-US" sz="1600" b="1" i="1" baseline="0" smtClean="0">
                                      <a:effectLst/>
                                      <a:latin typeface="Cambria Math"/>
                                      <a:ea typeface="+mn-ea"/>
                                      <a:cs typeface="+mn-cs"/>
                                    </a:rPr>
                                    <m:t>𝟐</m:t>
                                  </m:r>
                                </m:sup>
                              </m:sSup>
                            </m:oMath>
                          </a14:m>
                          <a:r>
                            <a:rPr lang="en-US" sz="1400" dirty="0" smtClean="0">
                              <a:effectLst/>
                              <a:latin typeface="Calibri"/>
                              <a:ea typeface="Calibri"/>
                              <a:cs typeface="Arial"/>
                            </a:rPr>
                            <a:t>.k/w]</a:t>
                          </a:r>
                          <a:endParaRPr lang="en-US" sz="1400" dirty="0">
                            <a:effectLst/>
                            <a:latin typeface="Calibri"/>
                            <a:ea typeface="Calibri"/>
                            <a:cs typeface="Arial"/>
                          </a:endParaRPr>
                        </a:p>
                        <a:p>
                          <a:pPr algn="l" rtl="0">
                            <a:lnSpc>
                              <a:spcPct val="115000"/>
                            </a:lnSpc>
                            <a:spcAft>
                              <a:spcPts val="0"/>
                            </a:spcAft>
                          </a:pPr>
                          <a:endParaRPr lang="en-US" sz="1600" dirty="0">
                            <a:effectLst/>
                            <a:latin typeface="Calibri"/>
                            <a:ea typeface="Calibri"/>
                            <a:cs typeface="Arial"/>
                          </a:endParaRPr>
                        </a:p>
                      </a:txBody>
                      <a:tcPr marL="68580" marR="68580" marT="0" marB="0" anchor="ctr"/>
                    </a:tc>
                  </a:tr>
                  <a:tr h="0">
                    <a:tc>
                      <a:txBody>
                        <a:bodyPr/>
                        <a:lstStyle/>
                        <a:p>
                          <a:pPr algn="l" rtl="0">
                            <a:lnSpc>
                              <a:spcPct val="115000"/>
                            </a:lnSpc>
                            <a:spcAft>
                              <a:spcPts val="0"/>
                            </a:spcAft>
                          </a:pPr>
                          <a:r>
                            <a:rPr lang="en-US" sz="1600">
                              <a:effectLst/>
                            </a:rPr>
                            <a:t>1</a:t>
                          </a:r>
                          <a:endParaRPr lang="en-US" sz="1600">
                            <a:effectLst/>
                            <a:latin typeface="Calibri"/>
                            <a:ea typeface="Calibri"/>
                            <a:cs typeface="Arial"/>
                          </a:endParaRPr>
                        </a:p>
                      </a:txBody>
                      <a:tcPr marL="68580" marR="68580" marT="0" marB="0"/>
                    </a:tc>
                    <a:tc>
                      <a:txBody>
                        <a:bodyPr/>
                        <a:lstStyle/>
                        <a:p>
                          <a:pPr algn="l" rtl="0">
                            <a:lnSpc>
                              <a:spcPct val="115000"/>
                            </a:lnSpc>
                            <a:spcAft>
                              <a:spcPts val="0"/>
                            </a:spcAft>
                          </a:pPr>
                          <a:r>
                            <a:rPr lang="en-US" sz="1600">
                              <a:effectLst/>
                            </a:rPr>
                            <a:t>Plaster</a:t>
                          </a:r>
                          <a:endParaRPr lang="en-US" sz="160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rPr>
                            <a:t>1.2</a:t>
                          </a:r>
                          <a:endParaRPr lang="en-US" sz="1600" dirty="0">
                            <a:effectLst/>
                            <a:latin typeface="Calibri"/>
                            <a:ea typeface="Calibri"/>
                            <a:cs typeface="Arial"/>
                          </a:endParaRPr>
                        </a:p>
                      </a:txBody>
                      <a:tcPr marL="68580" marR="68580" marT="0" marB="0" anchor="ctr"/>
                    </a:tc>
                  </a:tr>
                  <a:tr h="0">
                    <a:tc>
                      <a:txBody>
                        <a:bodyPr/>
                        <a:lstStyle/>
                        <a:p>
                          <a:pPr algn="l" rtl="0">
                            <a:lnSpc>
                              <a:spcPct val="115000"/>
                            </a:lnSpc>
                            <a:spcAft>
                              <a:spcPts val="0"/>
                            </a:spcAft>
                          </a:pPr>
                          <a:r>
                            <a:rPr lang="en-US" sz="1600" dirty="0">
                              <a:effectLst/>
                            </a:rPr>
                            <a:t>2</a:t>
                          </a: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a:effectLst/>
                            </a:rPr>
                            <a:t>Cement brick</a:t>
                          </a:r>
                          <a:endParaRPr lang="en-US" sz="160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rPr>
                            <a:t>0.95</a:t>
                          </a:r>
                          <a:endParaRPr lang="en-US" sz="1600" dirty="0">
                            <a:effectLst/>
                            <a:latin typeface="Calibri"/>
                            <a:ea typeface="Calibri"/>
                            <a:cs typeface="Arial"/>
                          </a:endParaRPr>
                        </a:p>
                      </a:txBody>
                      <a:tcPr marL="68580" marR="68580" marT="0" marB="0" anchor="ctr"/>
                    </a:tc>
                  </a:tr>
                  <a:tr h="0">
                    <a:tc>
                      <a:txBody>
                        <a:bodyPr/>
                        <a:lstStyle/>
                        <a:p>
                          <a:pPr algn="l" rtl="0">
                            <a:lnSpc>
                              <a:spcPct val="115000"/>
                            </a:lnSpc>
                            <a:spcAft>
                              <a:spcPts val="0"/>
                            </a:spcAft>
                          </a:pP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dirty="0" smtClean="0">
                              <a:effectLst/>
                              <a:latin typeface="Calibri"/>
                              <a:ea typeface="Calibri"/>
                              <a:cs typeface="Arial"/>
                            </a:rPr>
                            <a:t>Insulation</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latin typeface="Calibri"/>
                              <a:ea typeface="Calibri"/>
                              <a:cs typeface="Arial"/>
                            </a:rPr>
                            <a:t>0.04</a:t>
                          </a:r>
                          <a:endParaRPr lang="en-US" sz="1600" dirty="0">
                            <a:effectLst/>
                            <a:latin typeface="Calibri"/>
                            <a:ea typeface="Calibri"/>
                            <a:cs typeface="Arial"/>
                          </a:endParaRPr>
                        </a:p>
                      </a:txBody>
                      <a:tcPr marL="68580" marR="68580" marT="0" marB="0" anchor="ct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xmlns="" val="3596138946"/>
                  </p:ext>
                </p:extLst>
              </p:nvPr>
            </p:nvGraphicFramePr>
            <p:xfrm>
              <a:off x="1752600" y="1423824"/>
              <a:ext cx="2971799" cy="1818386"/>
            </p:xfrm>
            <a:graphic>
              <a:graphicData uri="http://schemas.openxmlformats.org/drawingml/2006/table">
                <a:tbl>
                  <a:tblPr firstRow="1" firstCol="1" bandRow="1">
                    <a:tableStyleId>{5C22544A-7EE6-4342-B048-85BDC9FD1C3A}</a:tableStyleId>
                  </a:tblPr>
                  <a:tblGrid>
                    <a:gridCol w="457199"/>
                    <a:gridCol w="1371600"/>
                    <a:gridCol w="1143000"/>
                  </a:tblGrid>
                  <a:tr h="977138">
                    <a:tc>
                      <a:txBody>
                        <a:bodyPr/>
                        <a:lstStyle/>
                        <a:p>
                          <a:pPr algn="l" rtl="0">
                            <a:lnSpc>
                              <a:spcPct val="115000"/>
                            </a:lnSpc>
                            <a:spcAft>
                              <a:spcPts val="0"/>
                            </a:spcAft>
                          </a:pPr>
                          <a:r>
                            <a:rPr lang="en-US" sz="1600" dirty="0">
                              <a:effectLst/>
                            </a:rPr>
                            <a:t> </a:t>
                          </a: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dirty="0">
                              <a:effectLst/>
                            </a:rPr>
                            <a:t>Construction</a:t>
                          </a:r>
                          <a:endParaRPr lang="en-US" sz="1600" dirty="0">
                            <a:effectLst/>
                            <a:latin typeface="Calibri"/>
                            <a:ea typeface="Calibri"/>
                            <a:cs typeface="Arial"/>
                          </a:endParaRPr>
                        </a:p>
                      </a:txBody>
                      <a:tcPr marL="68580" marR="68580" marT="0" marB="0" anchor="ctr"/>
                    </a:tc>
                    <a:tc>
                      <a:txBody>
                        <a:bodyPr/>
                        <a:lstStyle/>
                        <a:p>
                          <a:endParaRPr lang="en-US"/>
                        </a:p>
                      </a:txBody>
                      <a:tcPr marL="68580" marR="68580" marT="0" marB="0" anchor="ctr">
                        <a:blipFill rotWithShape="1">
                          <a:blip r:embed="rId3"/>
                          <a:stretch>
                            <a:fillRect l="-160963" t="-4375" b="-97500"/>
                          </a:stretch>
                        </a:blipFill>
                      </a:tcPr>
                    </a:tc>
                  </a:tr>
                  <a:tr h="280416">
                    <a:tc>
                      <a:txBody>
                        <a:bodyPr/>
                        <a:lstStyle/>
                        <a:p>
                          <a:pPr algn="l" rtl="0">
                            <a:lnSpc>
                              <a:spcPct val="115000"/>
                            </a:lnSpc>
                            <a:spcAft>
                              <a:spcPts val="0"/>
                            </a:spcAft>
                          </a:pPr>
                          <a:r>
                            <a:rPr lang="en-US" sz="1600">
                              <a:effectLst/>
                            </a:rPr>
                            <a:t>1</a:t>
                          </a:r>
                          <a:endParaRPr lang="en-US" sz="1600">
                            <a:effectLst/>
                            <a:latin typeface="Calibri"/>
                            <a:ea typeface="Calibri"/>
                            <a:cs typeface="Arial"/>
                          </a:endParaRPr>
                        </a:p>
                      </a:txBody>
                      <a:tcPr marL="68580" marR="68580" marT="0" marB="0"/>
                    </a:tc>
                    <a:tc>
                      <a:txBody>
                        <a:bodyPr/>
                        <a:lstStyle/>
                        <a:p>
                          <a:pPr algn="l" rtl="0">
                            <a:lnSpc>
                              <a:spcPct val="115000"/>
                            </a:lnSpc>
                            <a:spcAft>
                              <a:spcPts val="0"/>
                            </a:spcAft>
                          </a:pPr>
                          <a:r>
                            <a:rPr lang="en-US" sz="1600">
                              <a:effectLst/>
                            </a:rPr>
                            <a:t>Plaster</a:t>
                          </a:r>
                          <a:endParaRPr lang="en-US" sz="160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rPr>
                            <a:t>1.2</a:t>
                          </a:r>
                          <a:endParaRPr lang="en-US" sz="1600" dirty="0">
                            <a:effectLst/>
                            <a:latin typeface="Calibri"/>
                            <a:ea typeface="Calibri"/>
                            <a:cs typeface="Arial"/>
                          </a:endParaRPr>
                        </a:p>
                      </a:txBody>
                      <a:tcPr marL="68580" marR="68580" marT="0" marB="0" anchor="ctr"/>
                    </a:tc>
                  </a:tr>
                  <a:tr h="280416">
                    <a:tc>
                      <a:txBody>
                        <a:bodyPr/>
                        <a:lstStyle/>
                        <a:p>
                          <a:pPr algn="l" rtl="0">
                            <a:lnSpc>
                              <a:spcPct val="115000"/>
                            </a:lnSpc>
                            <a:spcAft>
                              <a:spcPts val="0"/>
                            </a:spcAft>
                          </a:pPr>
                          <a:r>
                            <a:rPr lang="en-US" sz="1600" dirty="0">
                              <a:effectLst/>
                            </a:rPr>
                            <a:t>2</a:t>
                          </a: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a:effectLst/>
                            </a:rPr>
                            <a:t>Cement brick</a:t>
                          </a:r>
                          <a:endParaRPr lang="en-US" sz="160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rPr>
                            <a:t>0.95</a:t>
                          </a:r>
                          <a:endParaRPr lang="en-US" sz="1600" dirty="0">
                            <a:effectLst/>
                            <a:latin typeface="Calibri"/>
                            <a:ea typeface="Calibri"/>
                            <a:cs typeface="Arial"/>
                          </a:endParaRPr>
                        </a:p>
                      </a:txBody>
                      <a:tcPr marL="68580" marR="68580" marT="0" marB="0" anchor="ctr"/>
                    </a:tc>
                  </a:tr>
                  <a:tr h="263906">
                    <a:tc>
                      <a:txBody>
                        <a:bodyPr/>
                        <a:lstStyle/>
                        <a:p>
                          <a:pPr algn="l" rtl="0">
                            <a:lnSpc>
                              <a:spcPct val="115000"/>
                            </a:lnSpc>
                            <a:spcAft>
                              <a:spcPts val="0"/>
                            </a:spcAft>
                          </a:pPr>
                          <a:endParaRPr lang="en-US" sz="1600" dirty="0">
                            <a:effectLst/>
                            <a:latin typeface="Calibri"/>
                            <a:ea typeface="Calibri"/>
                            <a:cs typeface="Arial"/>
                          </a:endParaRPr>
                        </a:p>
                      </a:txBody>
                      <a:tcPr marL="68580" marR="68580" marT="0" marB="0"/>
                    </a:tc>
                    <a:tc>
                      <a:txBody>
                        <a:bodyPr/>
                        <a:lstStyle/>
                        <a:p>
                          <a:pPr algn="l" rtl="0">
                            <a:lnSpc>
                              <a:spcPct val="115000"/>
                            </a:lnSpc>
                            <a:spcAft>
                              <a:spcPts val="0"/>
                            </a:spcAft>
                          </a:pPr>
                          <a:r>
                            <a:rPr lang="en-US" sz="1600" dirty="0" smtClean="0">
                              <a:effectLst/>
                              <a:latin typeface="Calibri"/>
                              <a:ea typeface="Calibri"/>
                              <a:cs typeface="Arial"/>
                            </a:rPr>
                            <a:t>Insulation</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0"/>
                            </a:spcAft>
                          </a:pPr>
                          <a:r>
                            <a:rPr lang="en-US" sz="1600" dirty="0" smtClean="0">
                              <a:effectLst/>
                              <a:latin typeface="Calibri"/>
                              <a:ea typeface="Calibri"/>
                              <a:cs typeface="Arial"/>
                            </a:rPr>
                            <a:t>0.04</a:t>
                          </a:r>
                          <a:endParaRPr lang="en-US" sz="1600" dirty="0">
                            <a:effectLst/>
                            <a:latin typeface="Calibri"/>
                            <a:ea typeface="Calibri"/>
                            <a:cs typeface="Arial"/>
                          </a:endParaRPr>
                        </a:p>
                      </a:txBody>
                      <a:tcPr marL="68580" marR="68580" marT="0" marB="0" anchor="ctr"/>
                    </a:tc>
                  </a:tr>
                </a:tbl>
              </a:graphicData>
            </a:graphic>
          </p:graphicFrame>
        </mc:Fallback>
      </mc:AlternateContent>
      <p:sp>
        <p:nvSpPr>
          <p:cNvPr id="6" name="Rectangle 5"/>
          <p:cNvSpPr/>
          <p:nvPr/>
        </p:nvSpPr>
        <p:spPr>
          <a:xfrm>
            <a:off x="1676400" y="4267200"/>
            <a:ext cx="5867400" cy="1569660"/>
          </a:xfrm>
          <a:prstGeom prst="rect">
            <a:avLst/>
          </a:prstGeom>
        </p:spPr>
        <p:txBody>
          <a:bodyPr wrap="square">
            <a:spAutoFit/>
          </a:bodyPr>
          <a:lstStyle/>
          <a:p>
            <a:r>
              <a:rPr lang="en-US" sz="3200" dirty="0" err="1"/>
              <a:t>R</a:t>
            </a:r>
            <a:r>
              <a:rPr lang="en-US" sz="3200" baseline="-25000" dirty="0" err="1"/>
              <a:t>i</a:t>
            </a:r>
            <a:r>
              <a:rPr lang="en-US" sz="3200" dirty="0" smtClean="0"/>
              <a:t>= </a:t>
            </a:r>
            <a:r>
              <a:rPr lang="en-US" sz="3200" dirty="0"/>
              <a:t>R</a:t>
            </a:r>
            <a:r>
              <a:rPr lang="en-US" sz="3200" baseline="-25000" dirty="0"/>
              <a:t>0</a:t>
            </a:r>
            <a:r>
              <a:rPr lang="en-US" sz="3200" dirty="0"/>
              <a:t>= 0.12 m­</a:t>
            </a:r>
            <a:r>
              <a:rPr lang="en-US" sz="3200" baseline="30000" dirty="0"/>
              <a:t>2</a:t>
            </a:r>
            <a:r>
              <a:rPr lang="en-US" sz="3200" dirty="0"/>
              <a:t>.C</a:t>
            </a:r>
            <a:r>
              <a:rPr lang="en-US" sz="3200" baseline="30000" dirty="0"/>
              <a:t>o</a:t>
            </a:r>
            <a:r>
              <a:rPr lang="en-US" sz="3200" dirty="0"/>
              <a:t>/W  	</a:t>
            </a:r>
          </a:p>
          <a:p>
            <a:r>
              <a:rPr lang="en-US" sz="3200" dirty="0" err="1"/>
              <a:t>R</a:t>
            </a:r>
            <a:r>
              <a:rPr lang="en-US" sz="3200" baseline="-25000" dirty="0" err="1"/>
              <a:t>tot</a:t>
            </a:r>
            <a:r>
              <a:rPr lang="en-US" sz="3200" dirty="0"/>
              <a:t>= </a:t>
            </a:r>
            <a:r>
              <a:rPr lang="en-US" sz="3200" dirty="0" smtClean="0"/>
              <a:t>0.0.98</a:t>
            </a:r>
            <a:endParaRPr lang="en-US" sz="3200" dirty="0"/>
          </a:p>
          <a:p>
            <a:r>
              <a:rPr lang="en-US" sz="3200" dirty="0" smtClean="0"/>
              <a:t>U=1/</a:t>
            </a:r>
            <a:r>
              <a:rPr lang="en-US" sz="3200" dirty="0" err="1" smtClean="0"/>
              <a:t>Rtot</a:t>
            </a:r>
            <a:r>
              <a:rPr lang="en-US" sz="3200" dirty="0" smtClean="0"/>
              <a:t> = 1.02</a:t>
            </a:r>
            <a:endParaRPr lang="en-US" sz="3200" dirty="0"/>
          </a:p>
        </p:txBody>
      </p:sp>
      <p:sp>
        <p:nvSpPr>
          <p:cNvPr id="7" name="Slide Number Placeholder 6"/>
          <p:cNvSpPr>
            <a:spLocks noGrp="1"/>
          </p:cNvSpPr>
          <p:nvPr>
            <p:ph type="sldNum" sz="quarter" idx="12"/>
          </p:nvPr>
        </p:nvSpPr>
        <p:spPr/>
        <p:txBody>
          <a:bodyPr/>
          <a:lstStyle/>
          <a:p>
            <a:fld id="{52E97A4E-A724-4F1D-B0A4-8DB99E3E0256}" type="slidenum">
              <a:rPr lang="en-US" smtClean="0"/>
              <a:pPr/>
              <a:t>19</a:t>
            </a:fld>
            <a:endParaRPr lang="en-US"/>
          </a:p>
        </p:txBody>
      </p:sp>
    </p:spTree>
    <p:extLst>
      <p:ext uri="{BB962C8B-B14F-4D97-AF65-F5344CB8AC3E}">
        <p14:creationId xmlns:p14="http://schemas.microsoft.com/office/powerpoint/2010/main" xmlns="" val="142307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800"/>
          </a:xfrm>
        </p:spPr>
        <p:txBody>
          <a:bodyPr/>
          <a:lstStyle/>
          <a:p>
            <a:r>
              <a:rPr lang="en-US" dirty="0">
                <a:latin typeface="Times New Roman" pitchFamily="18" charset="0"/>
                <a:cs typeface="Times New Roman" pitchFamily="18" charset="0"/>
              </a:rPr>
              <a:t>Description Place </a:t>
            </a:r>
            <a:r>
              <a:rPr lang="en-US" dirty="0" smtClean="0">
                <a:latin typeface="Times New Roman" pitchFamily="18" charset="0"/>
                <a:cs typeface="Times New Roman" pitchFamily="18" charset="0"/>
              </a:rPr>
              <a:t>project</a:t>
            </a: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1" y="1066800"/>
            <a:ext cx="9130144" cy="5791200"/>
          </a:xfrm>
        </p:spPr>
        <p:txBody>
          <a:bodyPr>
            <a:noAutofit/>
          </a:bodyPr>
          <a:lstStyle/>
          <a:p>
            <a:pPr marL="457200" indent="-457200" algn="l">
              <a:buFont typeface="Wingdings" pitchFamily="2" charset="2"/>
              <a:buChar char="q"/>
            </a:pPr>
            <a:endParaRPr lang="en-US" sz="2800" dirty="0" smtClean="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endParaRPr lang="en-US" sz="2800" dirty="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r>
              <a:rPr lang="en-US" sz="2800" dirty="0" smtClean="0">
                <a:solidFill>
                  <a:schemeClr val="tx1">
                    <a:lumMod val="85000"/>
                    <a:lumOff val="15000"/>
                  </a:schemeClr>
                </a:solidFill>
                <a:latin typeface="Times New Roman" pitchFamily="18" charset="0"/>
                <a:cs typeface="Times New Roman" pitchFamily="18" charset="0"/>
              </a:rPr>
              <a:t>The </a:t>
            </a:r>
            <a:r>
              <a:rPr lang="en-US" sz="2800" dirty="0">
                <a:solidFill>
                  <a:schemeClr val="tx1">
                    <a:lumMod val="85000"/>
                    <a:lumOff val="15000"/>
                  </a:schemeClr>
                </a:solidFill>
                <a:latin typeface="Times New Roman" pitchFamily="18" charset="0"/>
                <a:cs typeface="Times New Roman" pitchFamily="18" charset="0"/>
              </a:rPr>
              <a:t>tower is located in the suburb </a:t>
            </a:r>
            <a:r>
              <a:rPr lang="en-US" sz="2800">
                <a:solidFill>
                  <a:schemeClr val="tx1">
                    <a:lumMod val="85000"/>
                    <a:lumOff val="15000"/>
                  </a:schemeClr>
                </a:solidFill>
                <a:latin typeface="Times New Roman" pitchFamily="18" charset="0"/>
                <a:cs typeface="Times New Roman" pitchFamily="18" charset="0"/>
              </a:rPr>
              <a:t>of </a:t>
            </a:r>
            <a:r>
              <a:rPr lang="en-US" sz="2800" smtClean="0">
                <a:solidFill>
                  <a:schemeClr val="tx1">
                    <a:lumMod val="85000"/>
                    <a:lumOff val="15000"/>
                  </a:schemeClr>
                </a:solidFill>
                <a:latin typeface="Times New Roman" pitchFamily="18" charset="0"/>
                <a:cs typeface="Times New Roman" pitchFamily="18" charset="0"/>
              </a:rPr>
              <a:t>Al- </a:t>
            </a:r>
            <a:r>
              <a:rPr lang="en-US" sz="2800" dirty="0" err="1" smtClean="0">
                <a:solidFill>
                  <a:schemeClr val="tx1">
                    <a:lumMod val="85000"/>
                    <a:lumOff val="15000"/>
                  </a:schemeClr>
                </a:solidFill>
                <a:latin typeface="Times New Roman" pitchFamily="18" charset="0"/>
                <a:cs typeface="Times New Roman" pitchFamily="18" charset="0"/>
              </a:rPr>
              <a:t>Rayhan</a:t>
            </a:r>
            <a:r>
              <a:rPr lang="en-US" sz="2800" dirty="0" smtClean="0">
                <a:solidFill>
                  <a:schemeClr val="tx1">
                    <a:lumMod val="85000"/>
                    <a:lumOff val="15000"/>
                  </a:schemeClr>
                </a:solidFill>
                <a:latin typeface="Times New Roman" pitchFamily="18" charset="0"/>
                <a:cs typeface="Times New Roman" pitchFamily="18" charset="0"/>
              </a:rPr>
              <a:t> in </a:t>
            </a:r>
            <a:r>
              <a:rPr lang="en-US" sz="2800" dirty="0">
                <a:solidFill>
                  <a:schemeClr val="tx1">
                    <a:lumMod val="85000"/>
                    <a:lumOff val="15000"/>
                  </a:schemeClr>
                </a:solidFill>
                <a:latin typeface="Times New Roman" pitchFamily="18" charset="0"/>
                <a:cs typeface="Times New Roman" pitchFamily="18" charset="0"/>
              </a:rPr>
              <a:t>the city of Ramallah / </a:t>
            </a:r>
            <a:r>
              <a:rPr lang="en-US" dirty="0" smtClean="0">
                <a:solidFill>
                  <a:schemeClr val="tx1">
                    <a:lumMod val="85000"/>
                    <a:lumOff val="15000"/>
                  </a:schemeClr>
                </a:solidFill>
                <a:latin typeface="Times New Roman" pitchFamily="18" charset="0"/>
                <a:cs typeface="Times New Roman" pitchFamily="18" charset="0"/>
              </a:rPr>
              <a:t>Palestine</a:t>
            </a:r>
          </a:p>
          <a:p>
            <a:pPr algn="l"/>
            <a:endParaRPr lang="en-US" dirty="0" smtClean="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r>
              <a:rPr lang="en-US" sz="2800" dirty="0" smtClean="0">
                <a:solidFill>
                  <a:schemeClr val="tx1">
                    <a:lumMod val="85000"/>
                    <a:lumOff val="15000"/>
                  </a:schemeClr>
                </a:solidFill>
                <a:latin typeface="Times New Roman" pitchFamily="18" charset="0"/>
                <a:cs typeface="Times New Roman" pitchFamily="18" charset="0"/>
              </a:rPr>
              <a:t>rises 874 </a:t>
            </a:r>
            <a:r>
              <a:rPr lang="en-US" sz="2800" dirty="0">
                <a:solidFill>
                  <a:schemeClr val="tx1">
                    <a:lumMod val="85000"/>
                    <a:lumOff val="15000"/>
                  </a:schemeClr>
                </a:solidFill>
                <a:latin typeface="Times New Roman" pitchFamily="18" charset="0"/>
                <a:cs typeface="Times New Roman" pitchFamily="18" charset="0"/>
              </a:rPr>
              <a:t>meters above sea level </a:t>
            </a:r>
            <a:endParaRPr lang="en-US" sz="2800" dirty="0" smtClean="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endParaRPr lang="en-US" sz="2800" dirty="0" smtClean="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r>
              <a:rPr lang="en-US" sz="2800" dirty="0" smtClean="0">
                <a:solidFill>
                  <a:schemeClr val="tx1">
                    <a:lumMod val="85000"/>
                    <a:lumOff val="15000"/>
                  </a:schemeClr>
                </a:solidFill>
                <a:latin typeface="Times New Roman" pitchFamily="18" charset="0"/>
                <a:cs typeface="Times New Roman" pitchFamily="18" charset="0"/>
              </a:rPr>
              <a:t>within </a:t>
            </a:r>
            <a:r>
              <a:rPr lang="en-US" sz="2800" dirty="0">
                <a:solidFill>
                  <a:schemeClr val="tx1">
                    <a:lumMod val="85000"/>
                    <a:lumOff val="15000"/>
                  </a:schemeClr>
                </a:solidFill>
                <a:latin typeface="Times New Roman" pitchFamily="18" charset="0"/>
                <a:cs typeface="Times New Roman" pitchFamily="18" charset="0"/>
              </a:rPr>
              <a:t>longitude 35.20 east and 31.902 north </a:t>
            </a:r>
            <a:r>
              <a:rPr lang="en-US" sz="2800" dirty="0" smtClean="0">
                <a:solidFill>
                  <a:schemeClr val="tx1">
                    <a:lumMod val="85000"/>
                    <a:lumOff val="15000"/>
                  </a:schemeClr>
                </a:solidFill>
                <a:latin typeface="Times New Roman" pitchFamily="18" charset="0"/>
                <a:cs typeface="Times New Roman" pitchFamily="18" charset="0"/>
              </a:rPr>
              <a:t>latitude</a:t>
            </a:r>
          </a:p>
          <a:p>
            <a:pPr algn="l"/>
            <a:endParaRPr lang="en-US" sz="2800" dirty="0" smtClean="0">
              <a:solidFill>
                <a:schemeClr val="tx1">
                  <a:lumMod val="85000"/>
                  <a:lumOff val="15000"/>
                </a:schemeClr>
              </a:solidFill>
              <a:latin typeface="Times New Roman" pitchFamily="18" charset="0"/>
              <a:cs typeface="Times New Roman" pitchFamily="18" charset="0"/>
            </a:endParaRPr>
          </a:p>
          <a:p>
            <a:pPr marL="457200" indent="-457200" algn="l">
              <a:buFont typeface="Wingdings" pitchFamily="2" charset="2"/>
              <a:buChar char="q"/>
            </a:pPr>
            <a:r>
              <a:rPr lang="en-US" sz="2800" dirty="0" smtClean="0">
                <a:solidFill>
                  <a:schemeClr val="tx1">
                    <a:lumMod val="85000"/>
                    <a:lumOff val="15000"/>
                  </a:schemeClr>
                </a:solidFill>
                <a:latin typeface="Times New Roman" pitchFamily="18" charset="0"/>
                <a:cs typeface="Times New Roman" pitchFamily="18" charset="0"/>
              </a:rPr>
              <a:t>wind </a:t>
            </a:r>
            <a:r>
              <a:rPr lang="en-US" sz="2800" dirty="0">
                <a:solidFill>
                  <a:schemeClr val="tx1">
                    <a:lumMod val="85000"/>
                    <a:lumOff val="15000"/>
                  </a:schemeClr>
                </a:solidFill>
                <a:latin typeface="Times New Roman" pitchFamily="18" charset="0"/>
                <a:cs typeface="Times New Roman" pitchFamily="18" charset="0"/>
              </a:rPr>
              <a:t>speed reaches 18.5 meters per second </a:t>
            </a:r>
            <a:endParaRPr lang="en-US" sz="2800" dirty="0" smtClean="0">
              <a:solidFill>
                <a:schemeClr val="tx1">
                  <a:lumMod val="85000"/>
                  <a:lumOff val="1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6040544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772400" cy="914400"/>
          </a:xfrm>
        </p:spPr>
        <p:txBody>
          <a:bodyPr/>
          <a:lstStyle/>
          <a:p>
            <a:r>
              <a:rPr lang="en-US" dirty="0"/>
              <a:t>Ceiling construction</a:t>
            </a:r>
            <a:endParaRPr lang="ar-JO" dirty="0"/>
          </a:p>
        </p:txBody>
      </p:sp>
      <mc:AlternateContent xmlns:mc="http://schemas.openxmlformats.org/markup-compatibility/2006">
        <mc:Choice xmlns:a14="http://schemas.microsoft.com/office/drawing/2010/main" xmlns="" Requires="a14">
          <p:graphicFrame>
            <p:nvGraphicFramePr>
              <p:cNvPr id="4" name="Table 3"/>
              <p:cNvGraphicFramePr>
                <a:graphicFrameLocks noGrp="1"/>
              </p:cNvGraphicFramePr>
              <p:nvPr>
                <p:extLst>
                  <p:ext uri="{D42A27DB-BD31-4B8C-83A1-F6EECF244321}">
                    <p14:modId xmlns:p14="http://schemas.microsoft.com/office/powerpoint/2010/main" val="350367328"/>
                  </p:ext>
                </p:extLst>
              </p:nvPr>
            </p:nvGraphicFramePr>
            <p:xfrm>
              <a:off x="685800" y="1905000"/>
              <a:ext cx="8229601" cy="3498782"/>
            </p:xfrm>
            <a:graphic>
              <a:graphicData uri="http://schemas.openxmlformats.org/drawingml/2006/table">
                <a:tbl>
                  <a:tblPr firstRow="1" firstCol="1" bandRow="1">
                    <a:tableStyleId>{5C22544A-7EE6-4342-B048-85BDC9FD1C3A}</a:tableStyleId>
                  </a:tblPr>
                  <a:tblGrid>
                    <a:gridCol w="1219201"/>
                    <a:gridCol w="1295400"/>
                    <a:gridCol w="1600200"/>
                    <a:gridCol w="2286000"/>
                    <a:gridCol w="1828800"/>
                  </a:tblGrid>
                  <a:tr h="698668">
                    <a:tc>
                      <a:txBody>
                        <a:bodyPr/>
                        <a:lstStyle/>
                        <a:p>
                          <a:pPr algn="l" rtl="0">
                            <a:lnSpc>
                              <a:spcPct val="115000"/>
                            </a:lnSpc>
                            <a:spcAft>
                              <a:spcPts val="1000"/>
                            </a:spcAft>
                          </a:pPr>
                          <a:r>
                            <a:rPr lang="en-US" sz="1600" dirty="0" smtClean="0">
                              <a:effectLst/>
                              <a:latin typeface="Calibri"/>
                              <a:ea typeface="Calibri"/>
                              <a:cs typeface="Arial"/>
                            </a:rPr>
                            <a:t>Hard Ceiling</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Construction</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Thickness X(m)</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Thermal conductivity K</a:t>
                          </a:r>
                          <a:endParaRPr lang="en-US" sz="1600" dirty="0">
                            <a:effectLst/>
                            <a:latin typeface="Calibri"/>
                            <a:ea typeface="Calibri"/>
                            <a:cs typeface="Arial"/>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dirty="0" smtClean="0">
                              <a:effectLst/>
                              <a:latin typeface="Calibri"/>
                              <a:ea typeface="Calibri"/>
                              <a:cs typeface="Arial"/>
                            </a:rPr>
                            <a:t>Resistance </a:t>
                          </a:r>
                          <a14:m>
                            <m:oMath xmlns:m="http://schemas.openxmlformats.org/officeDocument/2006/math">
                              <m:sSup>
                                <m:sSupPr>
                                  <m:ctrlPr>
                                    <a:rPr lang="en-US" sz="1600" i="1" baseline="0" smtClean="0">
                                      <a:effectLst/>
                                      <a:latin typeface="Cambria Math"/>
                                      <a:ea typeface="+mn-ea"/>
                                      <a:cs typeface="+mn-cs"/>
                                    </a:rPr>
                                  </m:ctrlPr>
                                </m:sSupPr>
                                <m:e>
                                  <m:r>
                                    <a:rPr lang="en-US" sz="1600" b="1" i="1" baseline="0" smtClean="0">
                                      <a:effectLst/>
                                      <a:latin typeface="Cambria Math"/>
                                      <a:ea typeface="+mn-ea"/>
                                      <a:cs typeface="+mn-cs"/>
                                    </a:rPr>
                                    <m:t>𝒎</m:t>
                                  </m:r>
                                </m:e>
                                <m:sup>
                                  <m:r>
                                    <a:rPr lang="en-US" sz="1600" b="1" i="1" baseline="0" smtClean="0">
                                      <a:effectLst/>
                                      <a:latin typeface="Cambria Math"/>
                                      <a:ea typeface="+mn-ea"/>
                                      <a:cs typeface="+mn-cs"/>
                                    </a:rPr>
                                    <m:t>𝟐</m:t>
                                  </m:r>
                                </m:sup>
                              </m:sSup>
                            </m:oMath>
                          </a14:m>
                          <a:r>
                            <a:rPr lang="en-US" sz="1400" dirty="0" smtClean="0">
                              <a:effectLst/>
                              <a:latin typeface="Calibri"/>
                              <a:ea typeface="Calibri"/>
                              <a:cs typeface="Arial"/>
                            </a:rPr>
                            <a:t>.</a:t>
                          </a:r>
                          <a:r>
                            <a:rPr lang="en-US" sz="1400" dirty="0" smtClean="0">
                              <a:effectLst/>
                              <a:latin typeface="Calibri"/>
                              <a:ea typeface="Calibri"/>
                              <a:cs typeface="Arial"/>
                            </a:rPr>
                            <a:t>k/w</a:t>
                          </a:r>
                          <a:endParaRPr lang="en-US" sz="14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rPr>
                            <a:t>1</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rPr>
                            <a:t>Asphalt</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0.71</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0.028</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smtClean="0">
                              <a:effectLst/>
                              <a:latin typeface="+mn-lt"/>
                              <a:ea typeface="+mn-ea"/>
                              <a:cs typeface="+mn-cs"/>
                            </a:rPr>
                            <a:t>2</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a:effectLst/>
                            </a:rPr>
                            <a:t>Concrete</a:t>
                          </a:r>
                          <a:endParaRPr lang="en-US" sz="160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1.75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0.029</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3</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latin typeface="+mn-lt"/>
                              <a:ea typeface="+mn-ea"/>
                              <a:cs typeface="+mn-cs"/>
                            </a:rPr>
                            <a:t>Insulation</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0.04</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0.5</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4</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baseline="0" dirty="0" smtClean="0">
                              <a:effectLst/>
                              <a:latin typeface="+mn-lt"/>
                              <a:ea typeface="+mn-ea"/>
                              <a:cs typeface="+mn-cs"/>
                            </a:rPr>
                            <a:t>concrete</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0.06</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mn-lt"/>
                              <a:ea typeface="+mn-ea"/>
                              <a:cs typeface="+mn-cs"/>
                            </a:rPr>
                            <a:t>1.75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0.034</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smtClean="0">
                              <a:effectLst/>
                              <a:latin typeface="+mn-lt"/>
                              <a:ea typeface="+mn-ea"/>
                              <a:cs typeface="+mn-cs"/>
                            </a:rPr>
                            <a:t>5</a:t>
                          </a:r>
                          <a:endParaRPr lang="en-US" sz="1600" dirty="0">
                            <a:effectLst/>
                            <a:latin typeface="Calibri"/>
                            <a:ea typeface="Calibri"/>
                            <a:cs typeface="Arial"/>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dirty="0" smtClean="0">
                              <a:effectLst/>
                            </a:rPr>
                            <a:t>Cement brick</a:t>
                          </a:r>
                          <a:endParaRPr lang="en-US" sz="1600" dirty="0" smtClean="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0.18</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mn-lt"/>
                              <a:ea typeface="+mn-ea"/>
                              <a:cs typeface="+mn-cs"/>
                            </a:rPr>
                            <a:t>0.95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0.18</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6</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Plaster</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1.8</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0.017</a:t>
                          </a:r>
                          <a:endParaRPr lang="en-US" sz="1600" dirty="0">
                            <a:effectLst/>
                            <a:latin typeface="Calibri"/>
                            <a:ea typeface="Calibri"/>
                            <a:cs typeface="Arial"/>
                          </a:endParaRPr>
                        </a:p>
                      </a:txBody>
                      <a:tcPr marL="68580" marR="68580" marT="0" marB="0" anchor="ctr"/>
                    </a:tc>
                  </a:tr>
                  <a:tr h="322256">
                    <a:tc>
                      <a:txBody>
                        <a:bodyPr/>
                        <a:lstStyle/>
                        <a:p>
                          <a:pPr algn="l" rtl="0">
                            <a:lnSpc>
                              <a:spcPct val="115000"/>
                            </a:lnSpc>
                            <a:spcAft>
                              <a:spcPts val="1000"/>
                            </a:spcAft>
                          </a:pPr>
                          <a:r>
                            <a:rPr lang="en-US" sz="1600" dirty="0" smtClean="0">
                              <a:effectLst/>
                              <a:latin typeface="Calibri"/>
                              <a:ea typeface="Calibri"/>
                              <a:cs typeface="Arial"/>
                            </a:rPr>
                            <a:t>Hard Ceiling</a:t>
                          </a:r>
                          <a:endParaRPr lang="en-US" sz="1600" dirty="0">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Construction</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Thickness X(m)</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Thermal conductivity K</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dirty="0" smtClean="0">
                              <a:solidFill>
                                <a:schemeClr val="tx1"/>
                              </a:solidFill>
                              <a:effectLst/>
                              <a:latin typeface="Calibri"/>
                              <a:ea typeface="Calibri"/>
                              <a:cs typeface="Arial"/>
                            </a:rPr>
                            <a:t>Resistance </a:t>
                          </a:r>
                          <a14:m>
                            <m:oMath xmlns:m="http://schemas.openxmlformats.org/officeDocument/2006/math">
                              <m:sSup>
                                <m:sSupPr>
                                  <m:ctrlPr>
                                    <a:rPr lang="en-US" sz="1600" i="1" baseline="0" smtClean="0">
                                      <a:solidFill>
                                        <a:schemeClr val="tx1"/>
                                      </a:solidFill>
                                      <a:effectLst/>
                                      <a:latin typeface="Cambria Math"/>
                                      <a:ea typeface="+mn-ea"/>
                                      <a:cs typeface="+mn-cs"/>
                                    </a:rPr>
                                  </m:ctrlPr>
                                </m:sSupPr>
                                <m:e>
                                  <m:r>
                                    <a:rPr lang="en-US" sz="1600" b="1" i="1" baseline="0" smtClean="0">
                                      <a:solidFill>
                                        <a:schemeClr val="tx1"/>
                                      </a:solidFill>
                                      <a:effectLst/>
                                      <a:latin typeface="Cambria Math"/>
                                      <a:ea typeface="+mn-ea"/>
                                      <a:cs typeface="+mn-cs"/>
                                    </a:rPr>
                                    <m:t>𝒎</m:t>
                                  </m:r>
                                </m:e>
                                <m:sup>
                                  <m:r>
                                    <a:rPr lang="en-US" sz="1600" b="1" i="1" baseline="0" smtClean="0">
                                      <a:solidFill>
                                        <a:schemeClr val="tx1"/>
                                      </a:solidFill>
                                      <a:effectLst/>
                                      <a:latin typeface="Cambria Math"/>
                                      <a:ea typeface="+mn-ea"/>
                                      <a:cs typeface="+mn-cs"/>
                                    </a:rPr>
                                    <m:t>𝟐</m:t>
                                  </m:r>
                                </m:sup>
                              </m:sSup>
                            </m:oMath>
                          </a14:m>
                          <a:r>
                            <a:rPr lang="en-US" sz="1400" dirty="0" smtClean="0">
                              <a:solidFill>
                                <a:schemeClr val="tx1"/>
                              </a:solidFill>
                              <a:effectLst/>
                              <a:latin typeface="Calibri"/>
                              <a:ea typeface="Calibri"/>
                              <a:cs typeface="Arial"/>
                            </a:rPr>
                            <a:t>.k/w</a:t>
                          </a:r>
                          <a:endParaRPr lang="en-US" sz="14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r>
                  <a:tr h="322256">
                    <a:tc>
                      <a:txBody>
                        <a:bodyPr/>
                        <a:lstStyle/>
                        <a:p>
                          <a:pPr algn="ctr" rtl="0">
                            <a:lnSpc>
                              <a:spcPct val="115000"/>
                            </a:lnSpc>
                            <a:spcAft>
                              <a:spcPts val="1000"/>
                            </a:spcAft>
                          </a:pPr>
                          <a:r>
                            <a:rPr lang="en-US" sz="1600" dirty="0" smtClean="0">
                              <a:effectLst/>
                              <a:latin typeface="Calibri"/>
                              <a:ea typeface="Calibri"/>
                              <a:cs typeface="Arial"/>
                            </a:rPr>
                            <a:t>1</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latin typeface="Calibri"/>
                              <a:ea typeface="Calibri"/>
                              <a:cs typeface="Arial"/>
                            </a:rPr>
                            <a:t>Gypsum </a:t>
                          </a:r>
                          <a:r>
                            <a:rPr lang="en-US" sz="1600" dirty="0" err="1" smtClean="0">
                              <a:effectLst/>
                              <a:latin typeface="Calibri"/>
                              <a:ea typeface="Calibri"/>
                              <a:cs typeface="Arial"/>
                            </a:rPr>
                            <a:t>docorate</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0.012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0.16</a:t>
                          </a:r>
                          <a:endParaRPr lang="en-US" sz="1600" dirty="0">
                            <a:effectLst/>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dirty="0" smtClean="0">
                              <a:effectLst/>
                              <a:latin typeface="Calibri"/>
                              <a:ea typeface="Calibri"/>
                              <a:cs typeface="Arial"/>
                            </a:rPr>
                            <a:t>0.75</a:t>
                          </a:r>
                          <a:endParaRPr lang="en-US" sz="1400" dirty="0">
                            <a:effectLst/>
                            <a:latin typeface="Calibri"/>
                            <a:ea typeface="Calibri"/>
                            <a:cs typeface="Arial"/>
                          </a:endParaRPr>
                        </a:p>
                      </a:txBody>
                      <a:tcPr marL="68580" marR="68580" marT="0" marB="0" anchor="ctr"/>
                    </a:tc>
                  </a:tr>
                </a:tbl>
              </a:graphicData>
            </a:graphic>
          </p:graphicFrame>
        </mc:Choice>
        <mc:Fallback>
          <p:graphicFrame>
            <p:nvGraphicFramePr>
              <p:cNvPr id="4" name="Table 3"/>
              <p:cNvGraphicFramePr>
                <a:graphicFrameLocks noGrp="1"/>
              </p:cNvGraphicFramePr>
              <p:nvPr>
                <p:extLst>
                  <p:ext uri="{D42A27DB-BD31-4B8C-83A1-F6EECF244321}">
                    <p14:modId xmlns:p14="http://schemas.microsoft.com/office/powerpoint/2010/main" xmlns="" val="350367328"/>
                  </p:ext>
                </p:extLst>
              </p:nvPr>
            </p:nvGraphicFramePr>
            <p:xfrm>
              <a:off x="685800" y="1905000"/>
              <a:ext cx="8229601" cy="3515292"/>
            </p:xfrm>
            <a:graphic>
              <a:graphicData uri="http://schemas.openxmlformats.org/drawingml/2006/table">
                <a:tbl>
                  <a:tblPr firstRow="1" firstCol="1" bandRow="1">
                    <a:tableStyleId>{5C22544A-7EE6-4342-B048-85BDC9FD1C3A}</a:tableStyleId>
                  </a:tblPr>
                  <a:tblGrid>
                    <a:gridCol w="1219201"/>
                    <a:gridCol w="1295400"/>
                    <a:gridCol w="1600200"/>
                    <a:gridCol w="2286000"/>
                    <a:gridCol w="1828800"/>
                  </a:tblGrid>
                  <a:tr h="698668">
                    <a:tc>
                      <a:txBody>
                        <a:bodyPr/>
                        <a:lstStyle/>
                        <a:p>
                          <a:pPr algn="l" rtl="0">
                            <a:lnSpc>
                              <a:spcPct val="115000"/>
                            </a:lnSpc>
                            <a:spcAft>
                              <a:spcPts val="1000"/>
                            </a:spcAft>
                          </a:pPr>
                          <a:r>
                            <a:rPr lang="en-US" sz="1600" dirty="0" smtClean="0">
                              <a:effectLst/>
                              <a:latin typeface="Calibri"/>
                              <a:ea typeface="Calibri"/>
                              <a:cs typeface="Arial"/>
                            </a:rPr>
                            <a:t>Hard Ceiling</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Construction</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Thickness X(m)</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Thermal conductivity K</a:t>
                          </a:r>
                          <a:endParaRPr lang="en-US" sz="1600" dirty="0">
                            <a:effectLst/>
                            <a:latin typeface="Calibri"/>
                            <a:ea typeface="Calibri"/>
                            <a:cs typeface="Arial"/>
                          </a:endParaRPr>
                        </a:p>
                      </a:txBody>
                      <a:tcPr marL="68580" marR="68580" marT="0" marB="0" anchor="ctr"/>
                    </a:tc>
                    <a:tc>
                      <a:txBody>
                        <a:bodyPr/>
                        <a:lstStyle/>
                        <a:p>
                          <a:endParaRPr lang="en-US"/>
                        </a:p>
                      </a:txBody>
                      <a:tcPr marL="68580" marR="68580" marT="0" marB="0" anchor="ctr">
                        <a:blipFill rotWithShape="1">
                          <a:blip r:embed="rId2"/>
                          <a:stretch>
                            <a:fillRect l="-350333" t="-877" b="-421930"/>
                          </a:stretch>
                        </a:blipFill>
                      </a:tcPr>
                    </a:tc>
                  </a:tr>
                  <a:tr h="322256">
                    <a:tc>
                      <a:txBody>
                        <a:bodyPr/>
                        <a:lstStyle/>
                        <a:p>
                          <a:pPr algn="ctr" rtl="0">
                            <a:lnSpc>
                              <a:spcPct val="115000"/>
                            </a:lnSpc>
                            <a:spcAft>
                              <a:spcPts val="1000"/>
                            </a:spcAft>
                          </a:pPr>
                          <a:r>
                            <a:rPr lang="en-US" sz="1600" dirty="0">
                              <a:effectLst/>
                            </a:rPr>
                            <a:t>1</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rPr>
                            <a:t>Asphalt</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0.71</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0.028</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smtClean="0">
                              <a:effectLst/>
                              <a:latin typeface="+mn-lt"/>
                              <a:ea typeface="+mn-ea"/>
                              <a:cs typeface="+mn-cs"/>
                            </a:rPr>
                            <a:t>2</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a:effectLst/>
                            </a:rPr>
                            <a:t>Concrete</a:t>
                          </a:r>
                          <a:endParaRPr lang="en-US" sz="160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1.75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0.029</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3</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latin typeface="+mn-lt"/>
                              <a:ea typeface="+mn-ea"/>
                              <a:cs typeface="+mn-cs"/>
                            </a:rPr>
                            <a:t>Insulation</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0.04</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0.5</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4</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baseline="0" dirty="0" smtClean="0">
                              <a:effectLst/>
                              <a:latin typeface="+mn-lt"/>
                              <a:ea typeface="+mn-ea"/>
                              <a:cs typeface="+mn-cs"/>
                            </a:rPr>
                            <a:t>concrete</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0.06</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mn-lt"/>
                              <a:ea typeface="+mn-ea"/>
                              <a:cs typeface="+mn-cs"/>
                            </a:rPr>
                            <a:t>1.75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0.034</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smtClean="0">
                              <a:effectLst/>
                              <a:latin typeface="+mn-lt"/>
                              <a:ea typeface="+mn-ea"/>
                              <a:cs typeface="+mn-cs"/>
                            </a:rPr>
                            <a:t>5</a:t>
                          </a:r>
                          <a:endParaRPr lang="en-US" sz="1600" dirty="0">
                            <a:effectLst/>
                            <a:latin typeface="Calibri"/>
                            <a:ea typeface="Calibri"/>
                            <a:cs typeface="Arial"/>
                          </a:endParaRPr>
                        </a:p>
                      </a:txBody>
                      <a:tcPr marL="68580" marR="68580" marT="0" marB="0" anchor="ctr"/>
                    </a:tc>
                    <a:tc>
                      <a:txBody>
                        <a:bodyPr/>
                        <a:lstStyle/>
                        <a:p>
                          <a:pPr marL="0" marR="0" indent="0" algn="l" defTabSz="914400" rtl="0" eaLnBrk="1" fontAlgn="auto" latinLnBrk="0" hangingPunct="1">
                            <a:lnSpc>
                              <a:spcPct val="115000"/>
                            </a:lnSpc>
                            <a:spcBef>
                              <a:spcPts val="0"/>
                            </a:spcBef>
                            <a:spcAft>
                              <a:spcPts val="1000"/>
                            </a:spcAft>
                            <a:buClrTx/>
                            <a:buSzTx/>
                            <a:buFontTx/>
                            <a:buNone/>
                            <a:tabLst/>
                            <a:defRPr/>
                          </a:pPr>
                          <a:r>
                            <a:rPr lang="en-US" sz="1600" dirty="0" smtClean="0">
                              <a:effectLst/>
                            </a:rPr>
                            <a:t>Cement brick</a:t>
                          </a:r>
                          <a:endParaRPr lang="en-US" sz="1600" dirty="0" smtClean="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0.18</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mn-lt"/>
                              <a:ea typeface="+mn-ea"/>
                              <a:cs typeface="+mn-cs"/>
                            </a:rPr>
                            <a:t>0.95</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0.18</a:t>
                          </a:r>
                          <a:endParaRPr lang="en-US" sz="1600" dirty="0">
                            <a:effectLst/>
                            <a:latin typeface="Calibri"/>
                            <a:ea typeface="Calibri"/>
                            <a:cs typeface="Arial"/>
                          </a:endParaRPr>
                        </a:p>
                      </a:txBody>
                      <a:tcPr marL="68580" marR="68580" marT="0" marB="0" anchor="ctr"/>
                    </a:tc>
                  </a:tr>
                  <a:tr h="322256">
                    <a:tc>
                      <a:txBody>
                        <a:bodyPr/>
                        <a:lstStyle/>
                        <a:p>
                          <a:pPr algn="ctr" rtl="0">
                            <a:lnSpc>
                              <a:spcPct val="115000"/>
                            </a:lnSpc>
                            <a:spcAft>
                              <a:spcPts val="1000"/>
                            </a:spcAft>
                          </a:pPr>
                          <a:r>
                            <a:rPr lang="en-US" sz="1600" dirty="0">
                              <a:effectLst/>
                              <a:latin typeface="+mn-lt"/>
                              <a:ea typeface="+mn-ea"/>
                              <a:cs typeface="+mn-cs"/>
                            </a:rPr>
                            <a:t>6</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a:effectLst/>
                            </a:rPr>
                            <a:t>Plaster</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a:effectLst/>
                            </a:rPr>
                            <a:t>0.02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rPr>
                            <a:t>1.8</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0.017</a:t>
                          </a:r>
                          <a:endParaRPr lang="en-US" sz="1600" dirty="0">
                            <a:effectLst/>
                            <a:latin typeface="Calibri"/>
                            <a:ea typeface="Calibri"/>
                            <a:cs typeface="Arial"/>
                          </a:endParaRPr>
                        </a:p>
                      </a:txBody>
                      <a:tcPr marL="68580" marR="68580" marT="0" marB="0" anchor="ctr"/>
                    </a:tc>
                  </a:tr>
                  <a:tr h="322256">
                    <a:tc>
                      <a:txBody>
                        <a:bodyPr/>
                        <a:lstStyle/>
                        <a:p>
                          <a:pPr algn="l" rtl="0">
                            <a:lnSpc>
                              <a:spcPct val="115000"/>
                            </a:lnSpc>
                            <a:spcAft>
                              <a:spcPts val="1000"/>
                            </a:spcAft>
                          </a:pPr>
                          <a:r>
                            <a:rPr lang="en-US" sz="1600" dirty="0" smtClean="0">
                              <a:effectLst/>
                              <a:latin typeface="Calibri"/>
                              <a:ea typeface="Calibri"/>
                              <a:cs typeface="Arial"/>
                            </a:rPr>
                            <a:t>Hard Ceiling</a:t>
                          </a:r>
                          <a:endParaRPr lang="en-US" sz="1600" dirty="0">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Construction</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Thickness X(m)</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pPr algn="l" rtl="0">
                            <a:lnSpc>
                              <a:spcPct val="115000"/>
                            </a:lnSpc>
                            <a:spcAft>
                              <a:spcPts val="1000"/>
                            </a:spcAft>
                          </a:pPr>
                          <a:r>
                            <a:rPr lang="en-US" sz="1600" dirty="0">
                              <a:solidFill>
                                <a:schemeClr val="tx1"/>
                              </a:solidFill>
                              <a:effectLst/>
                            </a:rPr>
                            <a:t>Thermal conductivity K</a:t>
                          </a:r>
                          <a:endParaRPr lang="en-US" sz="1600" dirty="0">
                            <a:solidFill>
                              <a:schemeClr val="tx1"/>
                            </a:solidFill>
                            <a:effectLst/>
                            <a:latin typeface="Calibri"/>
                            <a:ea typeface="Calibri"/>
                            <a:cs typeface="Arial"/>
                          </a:endParaRPr>
                        </a:p>
                      </a:txBody>
                      <a:tcPr marL="68580" marR="68580" marT="0" marB="0" anchor="ctr">
                        <a:solidFill>
                          <a:schemeClr val="accent1">
                            <a:lumMod val="60000"/>
                            <a:lumOff val="40000"/>
                          </a:schemeClr>
                        </a:solidFill>
                      </a:tcPr>
                    </a:tc>
                    <a:tc>
                      <a:txBody>
                        <a:bodyPr/>
                        <a:lstStyle/>
                        <a:p>
                          <a:endParaRPr lang="en-US"/>
                        </a:p>
                      </a:txBody>
                      <a:tcPr marL="68580" marR="68580" marT="0" marB="0" anchor="ctr">
                        <a:blipFill rotWithShape="1">
                          <a:blip r:embed="rId2"/>
                          <a:stretch>
                            <a:fillRect l="-350333" t="-815094" b="-209434"/>
                          </a:stretch>
                        </a:blipFill>
                      </a:tcPr>
                    </a:tc>
                  </a:tr>
                  <a:tr h="544322">
                    <a:tc>
                      <a:txBody>
                        <a:bodyPr/>
                        <a:lstStyle/>
                        <a:p>
                          <a:pPr algn="ctr" rtl="0">
                            <a:lnSpc>
                              <a:spcPct val="115000"/>
                            </a:lnSpc>
                            <a:spcAft>
                              <a:spcPts val="1000"/>
                            </a:spcAft>
                          </a:pPr>
                          <a:r>
                            <a:rPr lang="en-US" sz="1600" dirty="0" smtClean="0">
                              <a:effectLst/>
                              <a:latin typeface="Calibri"/>
                              <a:ea typeface="Calibri"/>
                              <a:cs typeface="Arial"/>
                            </a:rPr>
                            <a:t>1</a:t>
                          </a:r>
                          <a:endParaRPr lang="en-US" sz="1600" dirty="0">
                            <a:effectLst/>
                            <a:latin typeface="Calibri"/>
                            <a:ea typeface="Calibri"/>
                            <a:cs typeface="Arial"/>
                          </a:endParaRPr>
                        </a:p>
                      </a:txBody>
                      <a:tcPr marL="68580" marR="68580" marT="0" marB="0" anchor="ctr"/>
                    </a:tc>
                    <a:tc>
                      <a:txBody>
                        <a:bodyPr/>
                        <a:lstStyle/>
                        <a:p>
                          <a:pPr algn="l" rtl="0">
                            <a:lnSpc>
                              <a:spcPct val="115000"/>
                            </a:lnSpc>
                            <a:spcAft>
                              <a:spcPts val="1000"/>
                            </a:spcAft>
                          </a:pPr>
                          <a:r>
                            <a:rPr lang="en-US" sz="1600" dirty="0" smtClean="0">
                              <a:effectLst/>
                              <a:latin typeface="Calibri"/>
                              <a:ea typeface="Calibri"/>
                              <a:cs typeface="Arial"/>
                            </a:rPr>
                            <a:t>Gypsum </a:t>
                          </a:r>
                          <a:r>
                            <a:rPr lang="en-US" sz="1600" dirty="0" err="1" smtClean="0">
                              <a:effectLst/>
                              <a:latin typeface="Calibri"/>
                              <a:ea typeface="Calibri"/>
                              <a:cs typeface="Arial"/>
                            </a:rPr>
                            <a:t>docorate</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0.012</a:t>
                          </a:r>
                          <a:endParaRPr lang="en-US" sz="1600" dirty="0">
                            <a:effectLst/>
                            <a:latin typeface="Calibri"/>
                            <a:ea typeface="Calibri"/>
                            <a:cs typeface="Arial"/>
                          </a:endParaRPr>
                        </a:p>
                      </a:txBody>
                      <a:tcPr marL="68580" marR="68580" marT="0" marB="0" anchor="ctr"/>
                    </a:tc>
                    <a:tc>
                      <a:txBody>
                        <a:bodyPr/>
                        <a:lstStyle/>
                        <a:p>
                          <a:pPr algn="ctr" rtl="0">
                            <a:lnSpc>
                              <a:spcPct val="115000"/>
                            </a:lnSpc>
                            <a:spcAft>
                              <a:spcPts val="1000"/>
                            </a:spcAft>
                          </a:pPr>
                          <a:r>
                            <a:rPr lang="en-US" sz="1600" dirty="0" smtClean="0">
                              <a:effectLst/>
                              <a:latin typeface="Calibri"/>
                              <a:ea typeface="Calibri"/>
                              <a:cs typeface="Arial"/>
                            </a:rPr>
                            <a:t>0.16</a:t>
                          </a:r>
                          <a:endParaRPr lang="en-US" sz="1600" dirty="0">
                            <a:effectLst/>
                            <a:latin typeface="Calibri"/>
                            <a:ea typeface="Calibri"/>
                            <a:cs typeface="Arial"/>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en-US" sz="1400" dirty="0" smtClean="0">
                              <a:effectLst/>
                              <a:latin typeface="Calibri"/>
                              <a:ea typeface="Calibri"/>
                              <a:cs typeface="Arial"/>
                            </a:rPr>
                            <a:t>0.75</a:t>
                          </a:r>
                          <a:endParaRPr lang="en-US" sz="1400" dirty="0">
                            <a:effectLst/>
                            <a:latin typeface="Calibri"/>
                            <a:ea typeface="Calibri"/>
                            <a:cs typeface="Arial"/>
                          </a:endParaRPr>
                        </a:p>
                      </a:txBody>
                      <a:tcPr marL="68580" marR="68580" marT="0" marB="0" anchor="ctr"/>
                    </a:tc>
                  </a:tr>
                </a:tbl>
              </a:graphicData>
            </a:graphic>
          </p:graphicFrame>
        </mc:Fallback>
      </mc:AlternateContent>
      <p:sp>
        <p:nvSpPr>
          <p:cNvPr id="6" name="Slide Number Placeholder 5"/>
          <p:cNvSpPr>
            <a:spLocks noGrp="1"/>
          </p:cNvSpPr>
          <p:nvPr>
            <p:ph type="sldNum" sz="quarter" idx="12"/>
          </p:nvPr>
        </p:nvSpPr>
        <p:spPr/>
        <p:txBody>
          <a:bodyPr/>
          <a:lstStyle/>
          <a:p>
            <a:fld id="{52E97A4E-A724-4F1D-B0A4-8DB99E3E0256}" type="slidenum">
              <a:rPr lang="en-US" smtClean="0"/>
              <a:pPr/>
              <a:t>20</a:t>
            </a:fld>
            <a:endParaRPr lang="en-US"/>
          </a:p>
        </p:txBody>
      </p:sp>
    </p:spTree>
    <p:extLst>
      <p:ext uri="{BB962C8B-B14F-4D97-AF65-F5344CB8AC3E}">
        <p14:creationId xmlns:p14="http://schemas.microsoft.com/office/powerpoint/2010/main" xmlns="" val="38306714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3" name="Content Placeholder 2"/>
              <p:cNvSpPr>
                <a:spLocks noGrp="1"/>
              </p:cNvSpPr>
              <p:nvPr>
                <p:ph idx="1"/>
              </p:nvPr>
            </p:nvSpPr>
            <p:spPr>
              <a:xfrm>
                <a:off x="457200" y="457200"/>
                <a:ext cx="8610600" cy="6248400"/>
              </a:xfrm>
            </p:spPr>
            <p:txBody>
              <a:bodyPr>
                <a:normAutofit lnSpcReduction="10000"/>
              </a:bodyPr>
              <a:lstStyle/>
              <a:p>
                <a:r>
                  <a:rPr lang="en-US" i="1" dirty="0" smtClean="0"/>
                  <a:t>Hard Ceiling:</a:t>
                </a:r>
              </a:p>
              <a:p>
                <a:r>
                  <a:rPr lang="en-US" i="1" dirty="0" err="1" smtClean="0"/>
                  <a:t>R</a:t>
                </a:r>
                <a:r>
                  <a:rPr lang="en-US" i="1" baseline="-25000" dirty="0" err="1" smtClean="0"/>
                  <a:t>i</a:t>
                </a:r>
                <a:r>
                  <a:rPr lang="en-US" i="1" baseline="-25000" dirty="0" smtClean="0"/>
                  <a:t> </a:t>
                </a:r>
                <a:r>
                  <a:rPr lang="en-US" dirty="0" smtClean="0"/>
                  <a:t>= </a:t>
                </a:r>
                <a:r>
                  <a:rPr lang="en-US" dirty="0"/>
                  <a:t>0.1 m­</a:t>
                </a:r>
                <a:r>
                  <a:rPr lang="en-US" baseline="30000" dirty="0"/>
                  <a:t>2</a:t>
                </a:r>
                <a:r>
                  <a:rPr lang="en-US" dirty="0"/>
                  <a:t>.C</a:t>
                </a:r>
                <a:r>
                  <a:rPr lang="en-US" baseline="30000" dirty="0"/>
                  <a:t>o</a:t>
                </a:r>
                <a:r>
                  <a:rPr lang="en-US" dirty="0"/>
                  <a:t>/W  </a:t>
                </a:r>
                <a:r>
                  <a:rPr lang="en-US" dirty="0" smtClean="0"/>
                  <a:t>, </a:t>
                </a:r>
                <a:r>
                  <a:rPr lang="en-US" i="1" dirty="0" smtClean="0"/>
                  <a:t>R</a:t>
                </a:r>
                <a:r>
                  <a:rPr lang="en-US" i="1" baseline="-25000" dirty="0" smtClean="0"/>
                  <a:t>0</a:t>
                </a:r>
                <a:r>
                  <a:rPr lang="en-US" dirty="0"/>
                  <a:t>= 0.02 </a:t>
                </a:r>
                <a:r>
                  <a:rPr lang="en-US" dirty="0" smtClean="0"/>
                  <a:t>m­</a:t>
                </a:r>
                <a:r>
                  <a:rPr lang="en-US" baseline="30000" dirty="0" smtClean="0"/>
                  <a:t>2</a:t>
                </a:r>
                <a:r>
                  <a:rPr lang="en-US" dirty="0" smtClean="0"/>
                  <a:t>.C</a:t>
                </a:r>
                <a:r>
                  <a:rPr lang="en-US" baseline="30000" dirty="0" smtClean="0"/>
                  <a:t>o</a:t>
                </a:r>
                <a:r>
                  <a:rPr lang="en-US" dirty="0" smtClean="0"/>
                  <a:t>/W</a:t>
                </a:r>
                <a:endParaRPr lang="en-US" dirty="0"/>
              </a:p>
              <a:p>
                <a14:m>
                  <m:oMath xmlns:m="http://schemas.openxmlformats.org/officeDocument/2006/math">
                    <m:sSub>
                      <m:sSubPr>
                        <m:ctrlPr>
                          <a:rPr lang="en-US" i="1" smtClean="0"/>
                        </m:ctrlPr>
                      </m:sSubPr>
                      <m:e>
                        <m:r>
                          <a:rPr lang="en-US" b="0" i="1" smtClean="0"/>
                          <m:t>𝑈</m:t>
                        </m:r>
                      </m:e>
                      <m:sub>
                        <m:r>
                          <a:rPr lang="en-US" b="0" i="1" smtClean="0"/>
                          <m:t>𝑓𝑙𝑜𝑜𝑟</m:t>
                        </m:r>
                      </m:sub>
                    </m:sSub>
                  </m:oMath>
                </a14:m>
                <a:r>
                  <a:rPr lang="en-US" dirty="0" smtClean="0"/>
                  <a:t>= 1/</a:t>
                </a:r>
                <a:r>
                  <a:rPr lang="en-US" dirty="0" err="1" smtClean="0"/>
                  <a:t>R</a:t>
                </a:r>
                <a:r>
                  <a:rPr lang="en-US" baseline="-25000" dirty="0" err="1" smtClean="0"/>
                  <a:t>tot</a:t>
                </a:r>
                <a:r>
                  <a:rPr lang="en-US" baseline="-25000" dirty="0"/>
                  <a:t> </a:t>
                </a:r>
                <a:r>
                  <a:rPr lang="en-US" dirty="0" smtClean="0"/>
                  <a:t>= 0.84  W/m</a:t>
                </a:r>
                <a:r>
                  <a:rPr lang="en-US" baseline="30000" dirty="0" smtClean="0"/>
                  <a:t>2</a:t>
                </a:r>
                <a:r>
                  <a:rPr lang="en-US" dirty="0" smtClean="0"/>
                  <a:t>.k</a:t>
                </a:r>
              </a:p>
              <a:p>
                <a:endParaRPr lang="en-US" dirty="0"/>
              </a:p>
              <a:p>
                <a:r>
                  <a:rPr lang="en-US" dirty="0" smtClean="0"/>
                  <a:t>Forth Ceiling:</a:t>
                </a:r>
              </a:p>
              <a:p>
                <a:r>
                  <a:rPr lang="en-US" i="1" dirty="0" err="1"/>
                  <a:t>R</a:t>
                </a:r>
                <a:r>
                  <a:rPr lang="en-US" i="1" baseline="-25000" dirty="0" err="1"/>
                  <a:t>i</a:t>
                </a:r>
                <a:r>
                  <a:rPr lang="en-US" i="1" baseline="-25000" dirty="0"/>
                  <a:t> </a:t>
                </a:r>
                <a:r>
                  <a:rPr lang="en-US" dirty="0"/>
                  <a:t>= </a:t>
                </a:r>
                <a:r>
                  <a:rPr lang="en-US" dirty="0" smtClean="0"/>
                  <a:t>0.21 </a:t>
                </a:r>
                <a:r>
                  <a:rPr lang="en-US" dirty="0"/>
                  <a:t>m­</a:t>
                </a:r>
                <a:r>
                  <a:rPr lang="en-US" baseline="30000" dirty="0"/>
                  <a:t>2</a:t>
                </a:r>
                <a:r>
                  <a:rPr lang="en-US" dirty="0"/>
                  <a:t>.C</a:t>
                </a:r>
                <a:r>
                  <a:rPr lang="en-US" baseline="30000" dirty="0"/>
                  <a:t>o</a:t>
                </a:r>
                <a:r>
                  <a:rPr lang="en-US" dirty="0"/>
                  <a:t>/W  </a:t>
                </a:r>
                <a:r>
                  <a:rPr lang="en-US" dirty="0"/>
                  <a:t>, </a:t>
                </a:r>
                <a:r>
                  <a:rPr lang="en-US" i="1" dirty="0"/>
                  <a:t>R</a:t>
                </a:r>
                <a:r>
                  <a:rPr lang="en-US" i="1" baseline="-25000" dirty="0"/>
                  <a:t>0</a:t>
                </a:r>
                <a:r>
                  <a:rPr lang="en-US" dirty="0"/>
                  <a:t>= </a:t>
                </a:r>
                <a:r>
                  <a:rPr lang="en-US" dirty="0" smtClean="0"/>
                  <a:t>0.1 </a:t>
                </a:r>
                <a:r>
                  <a:rPr lang="en-US" dirty="0"/>
                  <a:t>m­</a:t>
                </a:r>
                <a:r>
                  <a:rPr lang="en-US" baseline="30000" dirty="0"/>
                  <a:t>2</a:t>
                </a:r>
                <a:r>
                  <a:rPr lang="en-US" dirty="0"/>
                  <a:t>.C</a:t>
                </a:r>
                <a:r>
                  <a:rPr lang="en-US" baseline="30000" dirty="0"/>
                  <a:t>o</a:t>
                </a:r>
                <a:r>
                  <a:rPr lang="en-US" dirty="0"/>
                  <a:t>/W</a:t>
                </a:r>
                <a:endParaRPr lang="en-US" dirty="0"/>
              </a:p>
              <a:p>
                <a14:m>
                  <m:oMath xmlns:m="http://schemas.openxmlformats.org/officeDocument/2006/math">
                    <m:sSub>
                      <m:sSubPr>
                        <m:ctrlPr>
                          <a:rPr lang="en-US" i="1"/>
                        </m:ctrlPr>
                      </m:sSubPr>
                      <m:e>
                        <m:r>
                          <a:rPr lang="en-US" i="1"/>
                          <m:t>𝑈</m:t>
                        </m:r>
                      </m:e>
                      <m:sub>
                        <m:r>
                          <a:rPr lang="en-US" i="1"/>
                          <m:t>𝑓𝑙𝑜𝑜𝑟</m:t>
                        </m:r>
                      </m:sub>
                    </m:sSub>
                  </m:oMath>
                </a14:m>
                <a:r>
                  <a:rPr lang="en-US" dirty="0"/>
                  <a:t>= 1/</a:t>
                </a:r>
                <a:r>
                  <a:rPr lang="en-US" dirty="0" err="1"/>
                  <a:t>R</a:t>
                </a:r>
                <a:r>
                  <a:rPr lang="en-US" baseline="-25000" dirty="0" err="1"/>
                  <a:t>tot</a:t>
                </a:r>
                <a:r>
                  <a:rPr lang="en-US" baseline="-25000" dirty="0"/>
                  <a:t> </a:t>
                </a:r>
                <a:r>
                  <a:rPr lang="en-US" dirty="0"/>
                  <a:t>= </a:t>
                </a:r>
                <a:r>
                  <a:rPr lang="en-US" dirty="0" smtClean="0"/>
                  <a:t>0.669  W/m</a:t>
                </a:r>
                <a:r>
                  <a:rPr lang="en-US" baseline="30000" dirty="0" smtClean="0"/>
                  <a:t>2</a:t>
                </a:r>
                <a:r>
                  <a:rPr lang="en-US" dirty="0" smtClean="0"/>
                  <a:t>.k</a:t>
                </a:r>
              </a:p>
              <a:p>
                <a:endParaRPr lang="en-US" dirty="0"/>
              </a:p>
              <a:p>
                <a:r>
                  <a:rPr lang="en-US" dirty="0"/>
                  <a:t> The B.AL door which used here  consists of aluminum(60% of area) &amp; glass(40% of area</a:t>
                </a:r>
                <a:r>
                  <a:rPr lang="en-US" dirty="0" smtClean="0"/>
                  <a:t>)</a:t>
                </a:r>
              </a:p>
              <a:p>
                <a14:m>
                  <m:oMath xmlns:m="http://schemas.openxmlformats.org/officeDocument/2006/math">
                    <m:sSub>
                      <m:sSubPr>
                        <m:ctrlPr>
                          <a:rPr lang="en-US" i="1" smtClean="0"/>
                        </m:ctrlPr>
                      </m:sSubPr>
                      <m:e>
                        <m:r>
                          <a:rPr lang="en-US" b="0" i="1" smtClean="0"/>
                          <m:t>𝑈</m:t>
                        </m:r>
                      </m:e>
                      <m:sub>
                        <m:r>
                          <a:rPr lang="en-US" b="0" i="1" smtClean="0"/>
                          <m:t>𝐴𝑙</m:t>
                        </m:r>
                      </m:sub>
                    </m:sSub>
                  </m:oMath>
                </a14:m>
                <a:r>
                  <a:rPr lang="en-US" dirty="0" smtClean="0"/>
                  <a:t> = 2.94 W/m</a:t>
                </a:r>
                <a:r>
                  <a:rPr lang="en-US" baseline="30000" dirty="0" smtClean="0"/>
                  <a:t>2</a:t>
                </a:r>
                <a:r>
                  <a:rPr lang="en-US" dirty="0" smtClean="0"/>
                  <a:t>.k  , </a:t>
                </a:r>
                <a14:m>
                  <m:oMath xmlns:m="http://schemas.openxmlformats.org/officeDocument/2006/math">
                    <m:sSub>
                      <m:sSubPr>
                        <m:ctrlPr>
                          <a:rPr lang="en-US" i="1" smtClean="0"/>
                        </m:ctrlPr>
                      </m:sSubPr>
                      <m:e>
                        <m:r>
                          <a:rPr lang="en-US" b="0" i="1" smtClean="0"/>
                          <m:t>𝑈</m:t>
                        </m:r>
                      </m:e>
                      <m:sub>
                        <m:r>
                          <a:rPr lang="en-US" b="0" i="1" smtClean="0"/>
                          <m:t>𝑔𝑙𝑎𝑠𝑠</m:t>
                        </m:r>
                      </m:sub>
                    </m:sSub>
                  </m:oMath>
                </a14:m>
                <a:r>
                  <a:rPr lang="en-US" dirty="0" smtClean="0"/>
                  <a:t>  </a:t>
                </a:r>
                <a:r>
                  <a:rPr lang="en-US" dirty="0"/>
                  <a:t>= 6.7 </a:t>
                </a:r>
                <a:r>
                  <a:rPr lang="en-US" dirty="0" smtClean="0"/>
                  <a:t>W/m</a:t>
                </a:r>
                <a:r>
                  <a:rPr lang="en-US" baseline="30000" dirty="0" smtClean="0"/>
                  <a:t>2</a:t>
                </a:r>
                <a:r>
                  <a:rPr lang="en-US" dirty="0" smtClean="0"/>
                  <a:t>.k</a:t>
                </a:r>
              </a:p>
              <a:p>
                <a14:m>
                  <m:oMath xmlns:m="http://schemas.openxmlformats.org/officeDocument/2006/math">
                    <m:sSub>
                      <m:sSubPr>
                        <m:ctrlPr>
                          <a:rPr lang="en-US" i="1" smtClean="0"/>
                        </m:ctrlPr>
                      </m:sSubPr>
                      <m:e>
                        <m:r>
                          <a:rPr lang="en-US" b="0" i="1" smtClean="0"/>
                          <m:t>𝑈</m:t>
                        </m:r>
                      </m:e>
                      <m:sub>
                        <m:r>
                          <a:rPr lang="en-US" b="0" i="1" smtClean="0"/>
                          <m:t>𝑜𝑣</m:t>
                        </m:r>
                      </m:sub>
                    </m:sSub>
                  </m:oMath>
                </a14:m>
                <a:r>
                  <a:rPr lang="en-US" dirty="0" smtClean="0"/>
                  <a:t> </a:t>
                </a:r>
                <a:r>
                  <a:rPr lang="en-US" dirty="0"/>
                  <a:t>= 4.44 </a:t>
                </a:r>
                <a:r>
                  <a:rPr lang="en-US" dirty="0" smtClean="0"/>
                  <a:t>W/m</a:t>
                </a:r>
                <a:r>
                  <a:rPr lang="en-US" baseline="30000" dirty="0" smtClean="0"/>
                  <a:t>2</a:t>
                </a:r>
                <a:r>
                  <a:rPr lang="en-US" dirty="0" smtClean="0"/>
                  <a:t>.k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457200"/>
                <a:ext cx="8610600" cy="6248400"/>
              </a:xfrm>
              <a:blipFill rotWithShape="1">
                <a:blip r:embed="rId2" cstate="print"/>
                <a:stretch>
                  <a:fillRect l="-425" t="-195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52E97A4E-A724-4F1D-B0A4-8DB99E3E0256}" type="slidenum">
              <a:rPr lang="en-US" smtClean="0"/>
              <a:pPr/>
              <a:t>21</a:t>
            </a:fld>
            <a:endParaRPr lang="en-US"/>
          </a:p>
        </p:txBody>
      </p:sp>
    </p:spTree>
    <p:extLst>
      <p:ext uri="{BB962C8B-B14F-4D97-AF65-F5344CB8AC3E}">
        <p14:creationId xmlns:p14="http://schemas.microsoft.com/office/powerpoint/2010/main" xmlns="" val="28229509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298198213"/>
              </p:ext>
            </p:extLst>
          </p:nvPr>
        </p:nvGraphicFramePr>
        <p:xfrm>
          <a:off x="1339214" y="2259330"/>
          <a:ext cx="6814186" cy="4193383"/>
        </p:xfrm>
        <a:graphic>
          <a:graphicData uri="http://schemas.openxmlformats.org/drawingml/2006/table">
            <a:tbl>
              <a:tblPr firstRow="1" firstCol="1" bandRow="1">
                <a:tableStyleId>{5C22544A-7EE6-4342-B048-85BDC9FD1C3A}</a:tableStyleId>
              </a:tblPr>
              <a:tblGrid>
                <a:gridCol w="3407093"/>
                <a:gridCol w="3407093"/>
              </a:tblGrid>
              <a:tr h="431957">
                <a:tc>
                  <a:txBody>
                    <a:bodyPr/>
                    <a:lstStyle/>
                    <a:p>
                      <a:pPr algn="ctr" rtl="0">
                        <a:lnSpc>
                          <a:spcPct val="115000"/>
                        </a:lnSpc>
                        <a:spcAft>
                          <a:spcPts val="0"/>
                        </a:spcAft>
                      </a:pPr>
                      <a:r>
                        <a:rPr lang="en-US" sz="2000" dirty="0">
                          <a:effectLst/>
                        </a:rPr>
                        <a:t>Type</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a:effectLst/>
                        </a:rPr>
                        <a:t>Overall heat transfer coefficient w/m2.K</a:t>
                      </a:r>
                      <a:endParaRPr lang="en-US" sz="2000" dirty="0">
                        <a:effectLst/>
                        <a:latin typeface="Calibri"/>
                        <a:ea typeface="Calibri"/>
                        <a:cs typeface="Arial"/>
                      </a:endParaRPr>
                    </a:p>
                  </a:txBody>
                  <a:tcPr marL="68580" marR="68580" marT="0" marB="0" anchor="ctr"/>
                </a:tc>
              </a:tr>
              <a:tr h="468630">
                <a:tc>
                  <a:txBody>
                    <a:bodyPr/>
                    <a:lstStyle/>
                    <a:p>
                      <a:pPr algn="ctr" rtl="0">
                        <a:lnSpc>
                          <a:spcPct val="115000"/>
                        </a:lnSpc>
                        <a:spcAft>
                          <a:spcPts val="0"/>
                        </a:spcAft>
                      </a:pPr>
                      <a:r>
                        <a:rPr lang="en-US" sz="2000" dirty="0" smtClean="0">
                          <a:effectLst/>
                          <a:latin typeface="Calibri"/>
                          <a:ea typeface="Calibri"/>
                          <a:cs typeface="Arial"/>
                        </a:rPr>
                        <a:t>Outside wall</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rPr>
                        <a:t>0.8692</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a:effectLst/>
                        </a:rPr>
                        <a:t>I</a:t>
                      </a:r>
                      <a:r>
                        <a:rPr lang="en-US" sz="2000" dirty="0" smtClean="0">
                          <a:effectLst/>
                        </a:rPr>
                        <a:t>nternal </a:t>
                      </a:r>
                      <a:r>
                        <a:rPr lang="en-US" sz="2000" dirty="0">
                          <a:effectLst/>
                        </a:rPr>
                        <a:t>wall</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Calibri"/>
                          <a:ea typeface="Calibri"/>
                          <a:cs typeface="Arial"/>
                        </a:rPr>
                        <a:t>1.02</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a:effectLst/>
                        </a:rPr>
                        <a:t>Ceiling</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mn-lt"/>
                          <a:ea typeface="+mn-ea"/>
                          <a:cs typeface="+mn-cs"/>
                        </a:rPr>
                        <a:t>0.669</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err="1" smtClean="0">
                          <a:effectLst/>
                        </a:rPr>
                        <a:t>Foor</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mn-lt"/>
                          <a:ea typeface="+mn-ea"/>
                          <a:cs typeface="+mn-cs"/>
                        </a:rPr>
                        <a:t>0.84</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smtClean="0">
                          <a:effectLst/>
                          <a:latin typeface="Calibri"/>
                          <a:ea typeface="Calibri"/>
                          <a:cs typeface="Arial"/>
                        </a:rPr>
                        <a:t>Glass</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Calibri"/>
                          <a:ea typeface="Calibri"/>
                          <a:cs typeface="Arial"/>
                        </a:rPr>
                        <a:t>6.7</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a:effectLst/>
                        </a:rPr>
                        <a:t>Steel door</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rPr>
                        <a:t>5.8</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a:effectLst/>
                        </a:rPr>
                        <a:t>Wood door</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mn-lt"/>
                          <a:ea typeface="+mn-ea"/>
                          <a:cs typeface="+mn-cs"/>
                        </a:rPr>
                        <a:t>2.4</a:t>
                      </a:r>
                      <a:endParaRPr lang="en-US" sz="2000" dirty="0">
                        <a:effectLst/>
                        <a:latin typeface="Calibri"/>
                        <a:ea typeface="Calibri"/>
                        <a:cs typeface="Arial"/>
                      </a:endParaRPr>
                    </a:p>
                  </a:txBody>
                  <a:tcPr marL="68580" marR="68580" marT="0" marB="0" anchor="ctr"/>
                </a:tc>
              </a:tr>
              <a:tr h="431959">
                <a:tc>
                  <a:txBody>
                    <a:bodyPr/>
                    <a:lstStyle/>
                    <a:p>
                      <a:pPr algn="ctr" rtl="0">
                        <a:lnSpc>
                          <a:spcPct val="115000"/>
                        </a:lnSpc>
                        <a:spcAft>
                          <a:spcPts val="0"/>
                        </a:spcAft>
                      </a:pPr>
                      <a:r>
                        <a:rPr lang="en-US" sz="2000" dirty="0" smtClean="0">
                          <a:effectLst/>
                          <a:latin typeface="Calibri"/>
                          <a:ea typeface="Calibri"/>
                          <a:cs typeface="Arial"/>
                        </a:rPr>
                        <a:t>Balcony</a:t>
                      </a:r>
                      <a:r>
                        <a:rPr lang="en-US" sz="2000" baseline="0" dirty="0" smtClean="0">
                          <a:effectLst/>
                          <a:latin typeface="Calibri"/>
                          <a:ea typeface="Calibri"/>
                          <a:cs typeface="Arial"/>
                        </a:rPr>
                        <a:t> door</a:t>
                      </a:r>
                      <a:endParaRPr lang="en-US" sz="2000" dirty="0">
                        <a:effectLst/>
                        <a:latin typeface="Calibri"/>
                        <a:ea typeface="Calibri"/>
                        <a:cs typeface="Arial"/>
                      </a:endParaRPr>
                    </a:p>
                  </a:txBody>
                  <a:tcPr marL="68580" marR="68580" marT="0" marB="0" anchor="ctr"/>
                </a:tc>
                <a:tc>
                  <a:txBody>
                    <a:bodyPr/>
                    <a:lstStyle/>
                    <a:p>
                      <a:pPr algn="ctr" rtl="0">
                        <a:lnSpc>
                          <a:spcPct val="115000"/>
                        </a:lnSpc>
                        <a:spcAft>
                          <a:spcPts val="0"/>
                        </a:spcAft>
                      </a:pPr>
                      <a:r>
                        <a:rPr lang="en-US" sz="2000" dirty="0" smtClean="0">
                          <a:effectLst/>
                          <a:latin typeface="Calibri"/>
                          <a:ea typeface="Calibri"/>
                          <a:cs typeface="Arial"/>
                        </a:rPr>
                        <a:t>4.44</a:t>
                      </a:r>
                      <a:endParaRPr lang="en-US" sz="2000" dirty="0">
                        <a:effectLst/>
                        <a:latin typeface="Calibri"/>
                        <a:ea typeface="Calibri"/>
                        <a:cs typeface="Arial"/>
                      </a:endParaRPr>
                    </a:p>
                  </a:txBody>
                  <a:tcPr marL="68580" marR="68580" marT="0" marB="0" anchor="ctr"/>
                </a:tc>
              </a:tr>
            </a:tbl>
          </a:graphicData>
        </a:graphic>
      </p:graphicFrame>
      <p:sp>
        <p:nvSpPr>
          <p:cNvPr id="5" name="Rectangle 1"/>
          <p:cNvSpPr>
            <a:spLocks noGrp="1" noChangeArrowheads="1"/>
          </p:cNvSpPr>
          <p:nvPr>
            <p:ph type="title"/>
          </p:nvPr>
        </p:nvSpPr>
        <p:spPr bwMode="auto">
          <a:xfrm>
            <a:off x="556047" y="45935"/>
            <a:ext cx="8384026" cy="18466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eaLnBrk="1" fontAlgn="base" latinLnBrk="0" hangingPunct="1">
              <a:lnSpc>
                <a:spcPct val="100000"/>
              </a:lnSpc>
              <a:spcBef>
                <a:spcPct val="0"/>
              </a:spcBef>
              <a:spcAft>
                <a:spcPct val="0"/>
              </a:spcAft>
              <a:buClrTx/>
              <a:buSzTx/>
              <a:buFontTx/>
              <a:buNone/>
              <a:tabLst/>
            </a:pPr>
            <a:r>
              <a:rPr lang="en-US" sz="3700" b="1" dirty="0"/>
              <a:t>summary of overall heat transfer </a:t>
            </a:r>
            <a:r>
              <a:rPr lang="en-US" sz="3700" b="1" dirty="0" smtClean="0"/>
              <a:t/>
            </a:r>
            <a:br>
              <a:rPr lang="en-US" sz="3700" b="1" dirty="0" smtClean="0"/>
            </a:br>
            <a:r>
              <a:rPr lang="en-US" sz="3700" b="1" dirty="0" smtClean="0"/>
              <a:t>coefficient </a:t>
            </a:r>
            <a:r>
              <a:rPr lang="en-US" sz="3700" b="1" dirty="0"/>
              <a:t>for each element</a:t>
            </a:r>
          </a:p>
          <a:p>
            <a:pPr marL="0" marR="0" lvl="0" indent="0" algn="ctr" defTabSz="914400" eaLnBrk="0" fontAlgn="base" latinLnBrk="0" hangingPunct="0">
              <a:lnSpc>
                <a:spcPct val="100000"/>
              </a:lnSpc>
              <a:spcBef>
                <a:spcPct val="0"/>
              </a:spcBef>
              <a:spcAft>
                <a:spcPct val="0"/>
              </a:spcAft>
              <a:buClrTx/>
              <a:buSzTx/>
              <a:buFontTx/>
              <a:buNone/>
              <a:tabLst/>
            </a:pPr>
            <a:endParaRPr lang="en-US" b="1" dirty="0"/>
          </a:p>
        </p:txBody>
      </p:sp>
      <p:sp>
        <p:nvSpPr>
          <p:cNvPr id="2" name="Slide Number Placeholder 1"/>
          <p:cNvSpPr>
            <a:spLocks noGrp="1"/>
          </p:cNvSpPr>
          <p:nvPr>
            <p:ph type="sldNum" sz="quarter" idx="12"/>
          </p:nvPr>
        </p:nvSpPr>
        <p:spPr>
          <a:xfrm>
            <a:off x="8382000" y="6416675"/>
            <a:ext cx="685800" cy="365125"/>
          </a:xfrm>
        </p:spPr>
        <p:txBody>
          <a:bodyPr/>
          <a:lstStyle/>
          <a:p>
            <a:fld id="{E91B7EB9-F9DA-48EC-9682-22B4490C22B2}" type="slidenum">
              <a:rPr lang="en-US" sz="2200" b="1" smtClean="0">
                <a:solidFill>
                  <a:srgbClr val="FF0000"/>
                </a:solidFill>
              </a:rPr>
              <a:pPr/>
              <a:t>22</a:t>
            </a:fld>
            <a:endParaRPr lang="en-US" sz="2200" b="1" dirty="0">
              <a:solidFill>
                <a:srgbClr val="FF0000"/>
              </a:solidFill>
            </a:endParaRPr>
          </a:p>
        </p:txBody>
      </p:sp>
    </p:spTree>
    <p:extLst>
      <p:ext uri="{BB962C8B-B14F-4D97-AF65-F5344CB8AC3E}">
        <p14:creationId xmlns:p14="http://schemas.microsoft.com/office/powerpoint/2010/main" xmlns="" val="18753189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Heating load sources :</a:t>
            </a:r>
            <a:endParaRPr lang="ar-SA" sz="3200" dirty="0"/>
          </a:p>
        </p:txBody>
      </p:sp>
      <p:sp>
        <p:nvSpPr>
          <p:cNvPr id="3" name="Content Placeholder 2"/>
          <p:cNvSpPr>
            <a:spLocks noGrp="1"/>
          </p:cNvSpPr>
          <p:nvPr>
            <p:ph idx="1"/>
          </p:nvPr>
        </p:nvSpPr>
        <p:spPr/>
        <p:txBody>
          <a:bodyPr>
            <a:normAutofit/>
          </a:bodyPr>
          <a:lstStyle/>
          <a:p>
            <a:r>
              <a:rPr lang="en-US" sz="2000" dirty="0" smtClean="0">
                <a:latin typeface="Times New Roman" pitchFamily="18" charset="0"/>
                <a:cs typeface="Times New Roman" pitchFamily="18" charset="0"/>
              </a:rPr>
              <a:t>The heating load calculation begins with the determination of heat loss through a variety of building  for  components and situations.</a:t>
            </a:r>
          </a:p>
          <a:p>
            <a:pPr>
              <a:buNone/>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1-  Walls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2-  Roofs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3-  Windows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4-  Doors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5-  Basement Walls Basement Floors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6-  Infiltration Ventilation</a:t>
            </a:r>
            <a:endParaRPr lang="ar-SA"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7772400" cy="914400"/>
          </a:xfrm>
        </p:spPr>
        <p:txBody>
          <a:bodyPr/>
          <a:lstStyle/>
          <a:p>
            <a:r>
              <a:rPr lang="en-US" sz="3200" b="1" dirty="0" smtClean="0">
                <a:latin typeface="Times New Roman" pitchFamily="18" charset="0"/>
                <a:cs typeface="Times New Roman" pitchFamily="18" charset="0"/>
              </a:rPr>
              <a:t>The Heat load Equation :</a:t>
            </a:r>
            <a:endParaRPr lang="ar-SA" sz="3200" dirty="0"/>
          </a:p>
        </p:txBody>
      </p:sp>
      <p:sp>
        <p:nvSpPr>
          <p:cNvPr id="3" name="Content Placeholder 2"/>
          <p:cNvSpPr>
            <a:spLocks noGrp="1"/>
          </p:cNvSpPr>
          <p:nvPr>
            <p:ph idx="1"/>
          </p:nvPr>
        </p:nvSpPr>
        <p:spPr>
          <a:xfrm>
            <a:off x="838200" y="1524000"/>
            <a:ext cx="7772400" cy="2514600"/>
          </a:xfrm>
        </p:spPr>
        <p:txBody>
          <a:bodyPr>
            <a:normAutofit fontScale="25000" lnSpcReduction="20000"/>
          </a:bodyPr>
          <a:lstStyle/>
          <a:p>
            <a:pPr>
              <a:buNone/>
            </a:pPr>
            <a:r>
              <a:rPr lang="en-US" sz="8000" dirty="0" smtClean="0">
                <a:latin typeface="Times New Roman" pitchFamily="18" charset="0"/>
                <a:cs typeface="Times New Roman" pitchFamily="18" charset="0"/>
              </a:rPr>
              <a:t>In summer :</a:t>
            </a:r>
          </a:p>
          <a:p>
            <a:pPr>
              <a:buNone/>
            </a:pPr>
            <a:r>
              <a:rPr lang="en-US" sz="8000" dirty="0" err="1" smtClean="0">
                <a:latin typeface="Times New Roman" pitchFamily="18" charset="0"/>
                <a:cs typeface="Times New Roman" pitchFamily="18" charset="0"/>
              </a:rPr>
              <a:t>Tun</a:t>
            </a:r>
            <a:r>
              <a:rPr lang="en-US" sz="8000" dirty="0" smtClean="0">
                <a:latin typeface="Times New Roman" pitchFamily="18" charset="0"/>
                <a:cs typeface="Times New Roman" pitchFamily="18" charset="0"/>
              </a:rPr>
              <a:t> = Ti+2/3*( To - Ti )</a:t>
            </a:r>
          </a:p>
          <a:p>
            <a:pPr>
              <a:buNone/>
            </a:pPr>
            <a:endParaRPr lang="en-US" sz="8000" dirty="0" smtClean="0">
              <a:latin typeface="Times New Roman" pitchFamily="18" charset="0"/>
              <a:cs typeface="Times New Roman" pitchFamily="18" charset="0"/>
            </a:endParaRPr>
          </a:p>
          <a:p>
            <a:pPr>
              <a:buNone/>
            </a:pPr>
            <a:r>
              <a:rPr lang="en-US" sz="8000" dirty="0" smtClean="0">
                <a:latin typeface="Times New Roman" pitchFamily="18" charset="0"/>
                <a:cs typeface="Times New Roman" pitchFamily="18" charset="0"/>
              </a:rPr>
              <a:t>In winter :</a:t>
            </a:r>
          </a:p>
          <a:p>
            <a:pPr>
              <a:buNone/>
            </a:pPr>
            <a:r>
              <a:rPr lang="en-US" sz="8000" dirty="0" err="1" smtClean="0">
                <a:latin typeface="Times New Roman" pitchFamily="18" charset="0"/>
                <a:cs typeface="Times New Roman" pitchFamily="18" charset="0"/>
              </a:rPr>
              <a:t>Tun</a:t>
            </a:r>
            <a:r>
              <a:rPr lang="en-US" sz="8000" dirty="0" smtClean="0">
                <a:latin typeface="Times New Roman" pitchFamily="18" charset="0"/>
                <a:cs typeface="Times New Roman" pitchFamily="18" charset="0"/>
              </a:rPr>
              <a:t> = Ti+0.5*( Ti - To )</a:t>
            </a:r>
          </a:p>
          <a:p>
            <a:pPr>
              <a:buNone/>
            </a:pPr>
            <a:r>
              <a:rPr lang="en-US" sz="8000" dirty="0" err="1" smtClean="0">
                <a:latin typeface="Times New Roman" pitchFamily="18" charset="0"/>
                <a:cs typeface="Times New Roman" pitchFamily="18" charset="0"/>
              </a:rPr>
              <a:t>Tg</a:t>
            </a:r>
            <a:r>
              <a:rPr lang="en-US" sz="8000" dirty="0" smtClean="0">
                <a:latin typeface="Times New Roman" pitchFamily="18" charset="0"/>
                <a:cs typeface="Times New Roman" pitchFamily="18" charset="0"/>
              </a:rPr>
              <a:t>= Ti+ ( rang from 5 to 10)</a:t>
            </a:r>
          </a:p>
          <a:p>
            <a:pPr>
              <a:buNone/>
            </a:pPr>
            <a:endParaRPr lang="en-US" sz="3200" dirty="0" smtClean="0">
              <a:latin typeface="Times New Roman" pitchFamily="18" charset="0"/>
              <a:cs typeface="Times New Roman" pitchFamily="18" charset="0"/>
            </a:endParaRPr>
          </a:p>
          <a:p>
            <a:pPr>
              <a:buNone/>
            </a:pPr>
            <a:endParaRPr lang="en-US" sz="3200" dirty="0" smtClean="0">
              <a:latin typeface="Times New Roman" pitchFamily="18" charset="0"/>
              <a:cs typeface="Times New Roman" pitchFamily="18" charset="0"/>
            </a:endParaRPr>
          </a:p>
          <a:p>
            <a:pPr>
              <a:buNone/>
            </a:pP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ar-SA" dirty="0"/>
          </a:p>
        </p:txBody>
      </p:sp>
      <p:graphicFrame>
        <p:nvGraphicFramePr>
          <p:cNvPr id="13" name="Table 12"/>
          <p:cNvGraphicFramePr>
            <a:graphicFrameLocks noGrp="1"/>
          </p:cNvGraphicFramePr>
          <p:nvPr/>
        </p:nvGraphicFramePr>
        <p:xfrm>
          <a:off x="380998" y="4267200"/>
          <a:ext cx="8763002" cy="2057400"/>
        </p:xfrm>
        <a:graphic>
          <a:graphicData uri="http://schemas.openxmlformats.org/drawingml/2006/table">
            <a:tbl>
              <a:tblPr rtl="1" firstRow="1" bandRow="1">
                <a:tableStyleId>{5C22544A-7EE6-4342-B048-85BDC9FD1C3A}</a:tableStyleId>
              </a:tblPr>
              <a:tblGrid>
                <a:gridCol w="973667"/>
                <a:gridCol w="973667"/>
                <a:gridCol w="973667"/>
                <a:gridCol w="808488"/>
                <a:gridCol w="1138845"/>
                <a:gridCol w="973667"/>
                <a:gridCol w="973667"/>
                <a:gridCol w="973667"/>
                <a:gridCol w="973667"/>
              </a:tblGrid>
              <a:tr h="685800">
                <a:tc>
                  <a:txBody>
                    <a:bodyPr/>
                    <a:lstStyle/>
                    <a:p>
                      <a:pPr algn="ctr">
                        <a:lnSpc>
                          <a:spcPct val="115000"/>
                        </a:lnSpc>
                        <a:spcAft>
                          <a:spcPts val="0"/>
                        </a:spcAft>
                      </a:pPr>
                      <a:r>
                        <a:rPr lang="en-US" sz="1800" dirty="0" smtClean="0">
                          <a:latin typeface="Times New Roman" pitchFamily="18" charset="0"/>
                          <a:cs typeface="Times New Roman" pitchFamily="18" charset="0"/>
                        </a:rPr>
                        <a:t>Parameters</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T</a:t>
                      </a:r>
                      <a:r>
                        <a:rPr lang="en-US" sz="1800" baseline="-25000">
                          <a:latin typeface="Times New Roman" pitchFamily="18" charset="0"/>
                          <a:cs typeface="Times New Roman" pitchFamily="18" charset="0"/>
                        </a:rPr>
                        <a:t>in</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T</a:t>
                      </a:r>
                      <a:r>
                        <a:rPr lang="en-US" sz="1800" baseline="-25000">
                          <a:latin typeface="Times New Roman" pitchFamily="18" charset="0"/>
                          <a:cs typeface="Times New Roman" pitchFamily="18" charset="0"/>
                        </a:rPr>
                        <a:t>o</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T</a:t>
                      </a:r>
                      <a:r>
                        <a:rPr lang="en-US" sz="1800" baseline="-25000">
                          <a:latin typeface="Times New Roman" pitchFamily="18" charset="0"/>
                          <a:cs typeface="Times New Roman" pitchFamily="18" charset="0"/>
                        </a:rPr>
                        <a:t>un</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T</a:t>
                      </a:r>
                      <a:r>
                        <a:rPr lang="en-US" sz="1800" baseline="-25000">
                          <a:latin typeface="Times New Roman" pitchFamily="18" charset="0"/>
                          <a:cs typeface="Times New Roman" pitchFamily="18" charset="0"/>
                        </a:rPr>
                        <a:t>g</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Φ</a:t>
                      </a:r>
                      <a:r>
                        <a:rPr lang="en-US" sz="1800" baseline="-25000">
                          <a:latin typeface="Times New Roman" pitchFamily="18" charset="0"/>
                          <a:cs typeface="Times New Roman" pitchFamily="18" charset="0"/>
                        </a:rPr>
                        <a:t>in</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Φ</a:t>
                      </a:r>
                      <a:r>
                        <a:rPr lang="en-US" sz="1800" baseline="-25000">
                          <a:latin typeface="Times New Roman" pitchFamily="18" charset="0"/>
                          <a:cs typeface="Times New Roman" pitchFamily="18" charset="0"/>
                        </a:rPr>
                        <a:t>out</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W</a:t>
                      </a:r>
                      <a:r>
                        <a:rPr lang="en-US" sz="1800" baseline="-25000">
                          <a:latin typeface="Times New Roman" pitchFamily="18" charset="0"/>
                          <a:cs typeface="Times New Roman" pitchFamily="18" charset="0"/>
                        </a:rPr>
                        <a:t>in</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err="1">
                          <a:latin typeface="Times New Roman" pitchFamily="18" charset="0"/>
                          <a:cs typeface="Times New Roman" pitchFamily="18" charset="0"/>
                        </a:rPr>
                        <a:t>W</a:t>
                      </a:r>
                      <a:r>
                        <a:rPr lang="en-US" sz="1800" baseline="-25000" dirty="0" err="1">
                          <a:latin typeface="Times New Roman" pitchFamily="18" charset="0"/>
                          <a:cs typeface="Times New Roman" pitchFamily="18" charset="0"/>
                        </a:rPr>
                        <a:t>out</a:t>
                      </a:r>
                      <a:endParaRPr lang="en-US" sz="1800" dirty="0">
                        <a:latin typeface="Times New Roman" pitchFamily="18" charset="0"/>
                        <a:ea typeface="Calibri"/>
                        <a:cs typeface="Times New Roman" pitchFamily="18" charset="0"/>
                      </a:endParaRPr>
                    </a:p>
                  </a:txBody>
                  <a:tcPr marL="68580" marR="68580" marT="0" marB="0"/>
                </a:tc>
              </a:tr>
              <a:tr h="685800">
                <a:tc>
                  <a:txBody>
                    <a:bodyPr/>
                    <a:lstStyle/>
                    <a:p>
                      <a:pPr algn="ctr">
                        <a:lnSpc>
                          <a:spcPct val="115000"/>
                        </a:lnSpc>
                        <a:spcAft>
                          <a:spcPts val="0"/>
                        </a:spcAft>
                      </a:pPr>
                      <a:r>
                        <a:rPr lang="en-US" sz="1800">
                          <a:latin typeface="Times New Roman" pitchFamily="18" charset="0"/>
                          <a:cs typeface="Times New Roman" pitchFamily="18" charset="0"/>
                        </a:rPr>
                        <a:t>Winter</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22</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4.7</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31</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a:latin typeface="Times New Roman" pitchFamily="18" charset="0"/>
                          <a:cs typeface="Times New Roman" pitchFamily="18" charset="0"/>
                        </a:rPr>
                        <a:t>9.7</a:t>
                      </a:r>
                      <a:endParaRPr lang="en-US" sz="180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cs typeface="Times New Roman" pitchFamily="18" charset="0"/>
                        </a:rPr>
                        <a:t>30%</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70%</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ea typeface="Calibri"/>
                          <a:cs typeface="Times New Roman" pitchFamily="18" charset="0"/>
                        </a:rPr>
                        <a:t>4.9</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cs typeface="Times New Roman" pitchFamily="18" charset="0"/>
                        </a:rPr>
                        <a:t>3.7</a:t>
                      </a:r>
                      <a:endParaRPr lang="en-US" sz="1800" dirty="0">
                        <a:latin typeface="Times New Roman" pitchFamily="18" charset="0"/>
                        <a:ea typeface="Calibri"/>
                        <a:cs typeface="Times New Roman" pitchFamily="18" charset="0"/>
                      </a:endParaRPr>
                    </a:p>
                  </a:txBody>
                  <a:tcPr marL="68580" marR="68580" marT="0" marB="0"/>
                </a:tc>
              </a:tr>
              <a:tr h="685800">
                <a:tc>
                  <a:txBody>
                    <a:bodyPr/>
                    <a:lstStyle/>
                    <a:p>
                      <a:pPr algn="ctr">
                        <a:lnSpc>
                          <a:spcPct val="115000"/>
                        </a:lnSpc>
                        <a:spcAft>
                          <a:spcPts val="0"/>
                        </a:spcAft>
                      </a:pPr>
                      <a:r>
                        <a:rPr lang="en-US" sz="1800" dirty="0">
                          <a:latin typeface="Times New Roman" pitchFamily="18" charset="0"/>
                          <a:cs typeface="Times New Roman" pitchFamily="18" charset="0"/>
                        </a:rPr>
                        <a:t>Summer</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24</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30</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28</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29</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cs typeface="Times New Roman" pitchFamily="18" charset="0"/>
                        </a:rPr>
                        <a:t>60%</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a:latin typeface="Times New Roman" pitchFamily="18" charset="0"/>
                          <a:cs typeface="Times New Roman" pitchFamily="18" charset="0"/>
                        </a:rPr>
                        <a:t>52%</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ea typeface="Calibri"/>
                          <a:cs typeface="Times New Roman" pitchFamily="18" charset="0"/>
                        </a:rPr>
                        <a:t>11.2</a:t>
                      </a:r>
                      <a:endParaRPr lang="en-US" sz="1800" dirty="0">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n-US" sz="1800" dirty="0" smtClean="0">
                          <a:latin typeface="Times New Roman" pitchFamily="18" charset="0"/>
                          <a:cs typeface="Times New Roman" pitchFamily="18" charset="0"/>
                        </a:rPr>
                        <a:t>13.9</a:t>
                      </a:r>
                      <a:endParaRPr lang="en-US" sz="1800" dirty="0">
                        <a:latin typeface="Times New Roman" pitchFamily="18" charset="0"/>
                        <a:ea typeface="Calibri"/>
                        <a:cs typeface="Times New Roman" pitchFamily="18" charset="0"/>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772400" cy="914400"/>
          </a:xfrm>
        </p:spPr>
        <p:txBody>
          <a:bodyPr/>
          <a:lstStyle/>
          <a:p>
            <a:r>
              <a:rPr lang="en-US" sz="3200" b="1" dirty="0" smtClean="0">
                <a:latin typeface="Times New Roman" pitchFamily="18" charset="0"/>
                <a:cs typeface="Times New Roman" pitchFamily="18" charset="0"/>
              </a:rPr>
              <a:t>The Heat load Equation :</a:t>
            </a:r>
            <a:endParaRPr lang="ar-SA" sz="3200" dirty="0"/>
          </a:p>
        </p:txBody>
      </p:sp>
      <p:sp>
        <p:nvSpPr>
          <p:cNvPr id="3" name="Content Placeholder 2"/>
          <p:cNvSpPr>
            <a:spLocks noGrp="1"/>
          </p:cNvSpPr>
          <p:nvPr>
            <p:ph idx="1"/>
          </p:nvPr>
        </p:nvSpPr>
        <p:spPr>
          <a:xfrm>
            <a:off x="762000" y="1143000"/>
            <a:ext cx="7772400" cy="5181600"/>
          </a:xfrm>
        </p:spPr>
        <p:txBody>
          <a:bodyPr>
            <a:normAutofit fontScale="25000" lnSpcReduction="20000"/>
          </a:bodyPr>
          <a:lstStyle/>
          <a:p>
            <a:pPr>
              <a:buNone/>
            </a:pPr>
            <a:endParaRPr lang="en-US" sz="8000" dirty="0" smtClean="0">
              <a:latin typeface="Times New Roman" pitchFamily="18" charset="0"/>
              <a:cs typeface="Times New Roman" pitchFamily="18" charset="0"/>
            </a:endParaRPr>
          </a:p>
          <a:p>
            <a:r>
              <a:rPr lang="en-US" sz="8000" dirty="0" smtClean="0">
                <a:latin typeface="Times New Roman" pitchFamily="18" charset="0"/>
                <a:cs typeface="Times New Roman" pitchFamily="18" charset="0"/>
              </a:rPr>
              <a:t>Q = U* A* ( Ti - To )</a:t>
            </a:r>
          </a:p>
          <a:p>
            <a:pPr>
              <a:buNone/>
            </a:pPr>
            <a:endParaRPr lang="en-US" sz="8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r>
              <a:rPr lang="en-US" sz="8000" dirty="0" err="1" smtClean="0">
                <a:latin typeface="Times New Roman" pitchFamily="18" charset="0"/>
                <a:cs typeface="Times New Roman" pitchFamily="18" charset="0"/>
              </a:rPr>
              <a:t>V</a:t>
            </a:r>
            <a:r>
              <a:rPr lang="en-US" sz="8000" baseline="-25000" dirty="0" err="1" smtClean="0">
                <a:latin typeface="Times New Roman" pitchFamily="18" charset="0"/>
                <a:cs typeface="Times New Roman" pitchFamily="18" charset="0"/>
              </a:rPr>
              <a:t>vent</a:t>
            </a:r>
            <a:r>
              <a:rPr lang="en-US" sz="8000" baseline="-25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n * value of ventilation</a:t>
            </a:r>
          </a:p>
          <a:p>
            <a:pPr>
              <a:buNone/>
            </a:pPr>
            <a:endParaRPr lang="en-US" sz="8000" dirty="0" smtClean="0">
              <a:latin typeface="Times New Roman" pitchFamily="18" charset="0"/>
              <a:cs typeface="Times New Roman" pitchFamily="18" charset="0"/>
            </a:endParaRPr>
          </a:p>
          <a:p>
            <a:endParaRPr lang="en-US" sz="8000" dirty="0" smtClean="0">
              <a:latin typeface="Times New Roman" pitchFamily="18" charset="0"/>
              <a:cs typeface="Times New Roman" pitchFamily="18" charset="0"/>
            </a:endParaRPr>
          </a:p>
          <a:p>
            <a:r>
              <a:rPr lang="en-US" sz="8000" dirty="0" err="1" smtClean="0">
                <a:latin typeface="Times New Roman" pitchFamily="18" charset="0"/>
                <a:cs typeface="Times New Roman" pitchFamily="18" charset="0"/>
              </a:rPr>
              <a:t>V</a:t>
            </a:r>
            <a:r>
              <a:rPr lang="en-US" sz="8000" baseline="-25000" dirty="0" err="1" smtClean="0">
                <a:latin typeface="Times New Roman" pitchFamily="18" charset="0"/>
                <a:cs typeface="Times New Roman" pitchFamily="18" charset="0"/>
              </a:rPr>
              <a:t>inf</a:t>
            </a:r>
            <a:r>
              <a:rPr lang="en-US" sz="8000" baseline="-25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(ACH * inside volume *1000) /3600</a:t>
            </a:r>
          </a:p>
          <a:p>
            <a:pPr>
              <a:buNone/>
            </a:pPr>
            <a:endParaRPr lang="en-US" sz="8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r>
              <a:rPr lang="en-US" sz="8000" dirty="0" smtClean="0">
                <a:latin typeface="Times New Roman" pitchFamily="18" charset="0"/>
                <a:cs typeface="Times New Roman" pitchFamily="18" charset="0"/>
              </a:rPr>
              <a:t>Q</a:t>
            </a:r>
            <a:r>
              <a:rPr lang="en-US" sz="8000" baseline="-25000" dirty="0" smtClean="0">
                <a:latin typeface="Times New Roman" pitchFamily="18" charset="0"/>
                <a:cs typeface="Times New Roman" pitchFamily="18" charset="0"/>
              </a:rPr>
              <a:t>s</a:t>
            </a:r>
            <a:r>
              <a:rPr lang="en-US" sz="8000" dirty="0" smtClean="0">
                <a:latin typeface="Times New Roman" pitchFamily="18" charset="0"/>
                <a:cs typeface="Times New Roman" pitchFamily="18" charset="0"/>
              </a:rPr>
              <a:t>)</a:t>
            </a:r>
            <a:r>
              <a:rPr lang="en-US" sz="8000" baseline="-25000" dirty="0" smtClean="0">
                <a:latin typeface="Times New Roman" pitchFamily="18" charset="0"/>
                <a:cs typeface="Times New Roman" pitchFamily="18" charset="0"/>
              </a:rPr>
              <a:t>vent , </a:t>
            </a:r>
            <a:r>
              <a:rPr lang="en-US" sz="8000" baseline="-25000" dirty="0" err="1" smtClean="0">
                <a:latin typeface="Times New Roman" pitchFamily="18" charset="0"/>
                <a:cs typeface="Times New Roman" pitchFamily="18" charset="0"/>
              </a:rPr>
              <a:t>inf</a:t>
            </a:r>
            <a:r>
              <a:rPr lang="en-US" sz="8000" dirty="0" smtClean="0">
                <a:latin typeface="Times New Roman" pitchFamily="18" charset="0"/>
                <a:cs typeface="Times New Roman" pitchFamily="18" charset="0"/>
              </a:rPr>
              <a:t>= 1.2 </a:t>
            </a:r>
            <a:r>
              <a:rPr lang="en-US" sz="8000" dirty="0" err="1" smtClean="0">
                <a:latin typeface="Times New Roman" pitchFamily="18" charset="0"/>
                <a:cs typeface="Times New Roman" pitchFamily="18" charset="0"/>
              </a:rPr>
              <a:t>V</a:t>
            </a:r>
            <a:r>
              <a:rPr lang="en-US" sz="8000" baseline="-25000" dirty="0" err="1" smtClean="0">
                <a:latin typeface="Times New Roman" pitchFamily="18" charset="0"/>
                <a:cs typeface="Times New Roman" pitchFamily="18" charset="0"/>
              </a:rPr>
              <a:t>vent,inf</a:t>
            </a:r>
            <a:r>
              <a:rPr lang="en-US" sz="8000" dirty="0" smtClean="0">
                <a:latin typeface="Times New Roman" pitchFamily="18" charset="0"/>
                <a:cs typeface="Times New Roman" pitchFamily="18" charset="0"/>
              </a:rPr>
              <a:t>*(T</a:t>
            </a:r>
            <a:r>
              <a:rPr lang="en-US" sz="8000" baseline="-25000" dirty="0" smtClean="0">
                <a:latin typeface="Times New Roman" pitchFamily="18" charset="0"/>
                <a:cs typeface="Times New Roman" pitchFamily="18" charset="0"/>
              </a:rPr>
              <a:t>i</a:t>
            </a:r>
            <a:r>
              <a:rPr lang="en-US" sz="8000" dirty="0" smtClean="0">
                <a:latin typeface="Times New Roman" pitchFamily="18" charset="0"/>
                <a:cs typeface="Times New Roman" pitchFamily="18" charset="0"/>
              </a:rPr>
              <a:t>-T</a:t>
            </a:r>
            <a:r>
              <a:rPr lang="en-US" sz="8000" baseline="-25000" dirty="0" smtClean="0">
                <a:latin typeface="Times New Roman" pitchFamily="18" charset="0"/>
                <a:cs typeface="Times New Roman" pitchFamily="18" charset="0"/>
              </a:rPr>
              <a:t>o</a:t>
            </a:r>
            <a:r>
              <a:rPr lang="en-US" sz="8000" dirty="0" smtClean="0">
                <a:latin typeface="Times New Roman" pitchFamily="18" charset="0"/>
                <a:cs typeface="Times New Roman" pitchFamily="18" charset="0"/>
              </a:rPr>
              <a:t>) </a:t>
            </a:r>
          </a:p>
          <a:p>
            <a:pPr>
              <a:buNone/>
            </a:pPr>
            <a:endParaRPr lang="en-US" sz="8000" dirty="0" smtClean="0">
              <a:latin typeface="Times New Roman" pitchFamily="18" charset="0"/>
              <a:cs typeface="Times New Roman" pitchFamily="18" charset="0"/>
            </a:endParaRPr>
          </a:p>
          <a:p>
            <a:endParaRPr lang="en-US" sz="8000" dirty="0" smtClean="0">
              <a:latin typeface="Times New Roman" pitchFamily="18" charset="0"/>
              <a:cs typeface="Times New Roman" pitchFamily="18" charset="0"/>
            </a:endParaRPr>
          </a:p>
          <a:p>
            <a:r>
              <a:rPr lang="en-US" sz="8000" dirty="0" err="1" smtClean="0">
                <a:latin typeface="Times New Roman" pitchFamily="18" charset="0"/>
                <a:cs typeface="Times New Roman" pitchFamily="18" charset="0"/>
              </a:rPr>
              <a:t>Q</a:t>
            </a:r>
            <a:r>
              <a:rPr lang="en-US" sz="8000" baseline="-25000" dirty="0" err="1" smtClean="0">
                <a:latin typeface="Times New Roman" pitchFamily="18" charset="0"/>
                <a:cs typeface="Times New Roman" pitchFamily="18" charset="0"/>
              </a:rPr>
              <a:t>l</a:t>
            </a:r>
            <a:r>
              <a:rPr lang="en-US" sz="8000" dirty="0" smtClean="0">
                <a:latin typeface="Times New Roman" pitchFamily="18" charset="0"/>
                <a:cs typeface="Times New Roman" pitchFamily="18" charset="0"/>
              </a:rPr>
              <a:t>)</a:t>
            </a:r>
            <a:r>
              <a:rPr lang="en-US" sz="8000" baseline="-25000" dirty="0" smtClean="0">
                <a:latin typeface="Times New Roman" pitchFamily="18" charset="0"/>
                <a:cs typeface="Times New Roman" pitchFamily="18" charset="0"/>
              </a:rPr>
              <a:t>vent , </a:t>
            </a:r>
            <a:r>
              <a:rPr lang="en-US" sz="8000" baseline="-25000" dirty="0" err="1" smtClean="0">
                <a:latin typeface="Times New Roman" pitchFamily="18" charset="0"/>
                <a:cs typeface="Times New Roman" pitchFamily="18" charset="0"/>
              </a:rPr>
              <a:t>inf</a:t>
            </a:r>
            <a:r>
              <a:rPr lang="en-US" sz="8000" baseline="-25000" dirty="0" smtClean="0">
                <a:latin typeface="Times New Roman" pitchFamily="18" charset="0"/>
                <a:cs typeface="Times New Roman" pitchFamily="18" charset="0"/>
              </a:rPr>
              <a:t> </a:t>
            </a:r>
            <a:r>
              <a:rPr lang="en-US" sz="8000" dirty="0" smtClean="0">
                <a:latin typeface="Times New Roman" pitchFamily="18" charset="0"/>
                <a:cs typeface="Times New Roman" pitchFamily="18" charset="0"/>
              </a:rPr>
              <a:t>= 3 </a:t>
            </a:r>
            <a:r>
              <a:rPr lang="en-US" sz="8000" dirty="0" err="1" smtClean="0">
                <a:latin typeface="Times New Roman" pitchFamily="18" charset="0"/>
                <a:cs typeface="Times New Roman" pitchFamily="18" charset="0"/>
              </a:rPr>
              <a:t>V</a:t>
            </a:r>
            <a:r>
              <a:rPr lang="en-US" sz="8000" baseline="-25000" dirty="0" err="1" smtClean="0">
                <a:latin typeface="Times New Roman" pitchFamily="18" charset="0"/>
                <a:cs typeface="Times New Roman" pitchFamily="18" charset="0"/>
              </a:rPr>
              <a:t>vent,inf</a:t>
            </a:r>
            <a:r>
              <a:rPr lang="en-US" sz="8000" dirty="0" smtClean="0">
                <a:latin typeface="Times New Roman" pitchFamily="18" charset="0"/>
                <a:cs typeface="Times New Roman" pitchFamily="18" charset="0"/>
              </a:rPr>
              <a:t>*(</a:t>
            </a:r>
            <a:r>
              <a:rPr lang="en-US" sz="8000" dirty="0" err="1" smtClean="0">
                <a:latin typeface="Times New Roman" pitchFamily="18" charset="0"/>
                <a:cs typeface="Times New Roman" pitchFamily="18" charset="0"/>
              </a:rPr>
              <a:t>Wi-Wo</a:t>
            </a:r>
            <a:r>
              <a:rPr lang="en-US" sz="8000" dirty="0" smtClean="0">
                <a:latin typeface="Times New Roman" pitchFamily="18" charset="0"/>
                <a:cs typeface="Times New Roman" pitchFamily="18" charset="0"/>
              </a:rPr>
              <a:t>).</a:t>
            </a:r>
          </a:p>
          <a:p>
            <a:pPr>
              <a:buNone/>
            </a:pPr>
            <a:endParaRPr lang="en-US" sz="8000" baseline="-25000" dirty="0" smtClean="0">
              <a:latin typeface="Times New Roman" pitchFamily="18" charset="0"/>
              <a:cs typeface="Times New Roman" pitchFamily="18" charset="0"/>
            </a:endParaRPr>
          </a:p>
          <a:p>
            <a:pPr>
              <a:buNone/>
            </a:pPr>
            <a:endParaRPr lang="en-US" sz="8000" baseline="-25000" dirty="0" smtClean="0">
              <a:latin typeface="Times New Roman" pitchFamily="18" charset="0"/>
              <a:cs typeface="Times New Roman" pitchFamily="18" charset="0"/>
            </a:endParaRPr>
          </a:p>
          <a:p>
            <a:pPr>
              <a:buNone/>
            </a:pPr>
            <a:endParaRPr lang="en-US" sz="8000" baseline="-25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pPr>
              <a:buNone/>
            </a:pPr>
            <a:endParaRPr lang="en-US" sz="8000" dirty="0" smtClean="0">
              <a:latin typeface="Times New Roman" pitchFamily="18" charset="0"/>
              <a:cs typeface="Times New Roman" pitchFamily="18" charset="0"/>
            </a:endParaRPr>
          </a:p>
          <a:p>
            <a:pPr>
              <a:buNone/>
            </a:pPr>
            <a:r>
              <a:rPr lang="en-US" sz="8000" dirty="0" smtClean="0">
                <a:latin typeface="Times New Roman" pitchFamily="18" charset="0"/>
                <a:cs typeface="Times New Roman" pitchFamily="18" charset="0"/>
              </a:rPr>
              <a:t> </a:t>
            </a:r>
            <a:r>
              <a:rPr lang="en-US" sz="6200" dirty="0" smtClean="0">
                <a:latin typeface="Times New Roman" pitchFamily="18" charset="0"/>
                <a:cs typeface="Times New Roman" pitchFamily="18" charset="0"/>
              </a:rPr>
              <a:t/>
            </a:r>
            <a:br>
              <a:rPr lang="en-US" sz="6200" dirty="0" smtClean="0">
                <a:latin typeface="Times New Roman" pitchFamily="18" charset="0"/>
                <a:cs typeface="Times New Roman" pitchFamily="18" charset="0"/>
              </a:rPr>
            </a:br>
            <a:endParaRPr lang="en-US" sz="8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The Heat load Equation :</a:t>
            </a:r>
            <a:endParaRPr lang="ar-SA" sz="3200" dirty="0"/>
          </a:p>
        </p:txBody>
      </p:sp>
      <p:sp>
        <p:nvSpPr>
          <p:cNvPr id="3" name="Content Placeholder 2"/>
          <p:cNvSpPr>
            <a:spLocks noGrp="1"/>
          </p:cNvSpPr>
          <p:nvPr>
            <p:ph idx="1"/>
          </p:nvPr>
        </p:nvSpPr>
        <p:spPr>
          <a:xfrm>
            <a:off x="838200" y="1676400"/>
            <a:ext cx="7772400" cy="4572000"/>
          </a:xfrm>
        </p:spPr>
        <p:txBody>
          <a:bodyPr/>
          <a:lstStyle/>
          <a:p>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w</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(Mw *cp*(</a:t>
            </a:r>
            <a:r>
              <a:rPr lang="en-US" sz="2000" dirty="0" err="1" smtClean="0">
                <a:latin typeface="Times New Roman" pitchFamily="18" charset="0"/>
                <a:cs typeface="Times New Roman" pitchFamily="18" charset="0"/>
              </a:rPr>
              <a:t>Th</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Tc</a:t>
            </a:r>
            <a:r>
              <a:rPr lang="en-US" sz="2000" dirty="0" smtClean="0">
                <a:latin typeface="Times New Roman" pitchFamily="18" charset="0"/>
                <a:cs typeface="Times New Roman" pitchFamily="18" charset="0"/>
              </a:rPr>
              <a:t> ))/∆t</a:t>
            </a:r>
            <a:endParaRPr lang="en-US" sz="2000" baseline="-25000" dirty="0" smtClean="0">
              <a:latin typeface="Times New Roman" pitchFamily="18" charset="0"/>
              <a:cs typeface="Times New Roman" pitchFamily="18" charset="0"/>
            </a:endParaRPr>
          </a:p>
          <a:p>
            <a:pPr>
              <a:buNone/>
            </a:pPr>
            <a:endParaRPr lang="en-US" sz="2000" baseline="-25000" dirty="0" smtClean="0">
              <a:latin typeface="Times New Roman" pitchFamily="18" charset="0"/>
              <a:cs typeface="Times New Roman" pitchFamily="18" charset="0"/>
            </a:endParaRPr>
          </a:p>
          <a:p>
            <a:pPr>
              <a:buNone/>
            </a:pPr>
            <a:endParaRPr lang="en-US" sz="2000" baseline="-25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For  air system :</a:t>
            </a:r>
          </a:p>
          <a:p>
            <a:pPr>
              <a:buNone/>
            </a:pP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building</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Q</a:t>
            </a:r>
            <a:r>
              <a:rPr lang="en-US" sz="2000" baseline="-25000" dirty="0" smtClean="0">
                <a:latin typeface="Times New Roman" pitchFamily="18" charset="0"/>
                <a:cs typeface="Times New Roman" pitchFamily="18" charset="0"/>
              </a:rPr>
              <a:t>s)</a:t>
            </a:r>
            <a:r>
              <a:rPr lang="en-US" sz="2000" baseline="-25000" dirty="0" err="1" smtClean="0">
                <a:latin typeface="Times New Roman" pitchFamily="18" charset="0"/>
                <a:cs typeface="Times New Roman" pitchFamily="18" charset="0"/>
              </a:rPr>
              <a:t>cond</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Q</a:t>
            </a:r>
            <a:r>
              <a:rPr lang="en-US" sz="2000" baseline="-25000" dirty="0" smtClean="0">
                <a:latin typeface="Times New Roman" pitchFamily="18" charset="0"/>
                <a:cs typeface="Times New Roman" pitchFamily="18" charset="0"/>
              </a:rPr>
              <a:t>s)</a:t>
            </a:r>
            <a:r>
              <a:rPr lang="en-US" sz="2000" baseline="-25000" dirty="0" err="1" smtClean="0">
                <a:latin typeface="Times New Roman" pitchFamily="18" charset="0"/>
                <a:cs typeface="Times New Roman" pitchFamily="18" charset="0"/>
              </a:rPr>
              <a:t>v,inf</a:t>
            </a:r>
            <a:r>
              <a:rPr lang="en-US" sz="2000" dirty="0" smtClean="0">
                <a:latin typeface="Times New Roman" pitchFamily="18" charset="0"/>
                <a:cs typeface="Times New Roman" pitchFamily="18" charset="0"/>
              </a:rPr>
              <a:t> + </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baseline="-25000" dirty="0" smtClean="0">
                <a:latin typeface="Times New Roman" pitchFamily="18" charset="0"/>
                <a:cs typeface="Times New Roman" pitchFamily="18" charset="0"/>
              </a:rPr>
              <a:t>)v ,</a:t>
            </a:r>
            <a:r>
              <a:rPr lang="en-US" sz="2000" baseline="-25000" dirty="0" err="1" smtClean="0">
                <a:latin typeface="Times New Roman" pitchFamily="18" charset="0"/>
                <a:cs typeface="Times New Roman" pitchFamily="18" charset="0"/>
              </a:rPr>
              <a:t>inf</a:t>
            </a:r>
            <a:endParaRPr lang="en-US" sz="2000" baseline="-25000" dirty="0" smtClean="0">
              <a:latin typeface="Times New Roman" pitchFamily="18" charset="0"/>
              <a:cs typeface="Times New Roman" pitchFamily="18" charset="0"/>
            </a:endParaRPr>
          </a:p>
          <a:p>
            <a:pPr>
              <a:buNone/>
            </a:pPr>
            <a:endParaRPr lang="en-US" sz="2000" baseline="-25000" dirty="0" smtClean="0">
              <a:latin typeface="Times New Roman" pitchFamily="18" charset="0"/>
              <a:cs typeface="Times New Roman" pitchFamily="18" charset="0"/>
            </a:endParaRPr>
          </a:p>
          <a:p>
            <a:pPr>
              <a:buNone/>
            </a:pPr>
            <a:endParaRPr lang="en-US" sz="2000" baseline="-25000" dirty="0" smtClean="0">
              <a:latin typeface="Times New Roman" pitchFamily="18" charset="0"/>
              <a:cs typeface="Times New Roman" pitchFamily="18" charset="0"/>
            </a:endParaRPr>
          </a:p>
          <a:p>
            <a:pPr>
              <a:buNone/>
            </a:pP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boiler</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1.1*</a:t>
            </a:r>
            <a:r>
              <a:rPr lang="en-US" sz="2000" dirty="0" err="1" smtClean="0">
                <a:latin typeface="Times New Roman" pitchFamily="18" charset="0"/>
                <a:cs typeface="Times New Roman" pitchFamily="18" charset="0"/>
              </a:rPr>
              <a:t>Qw</a:t>
            </a:r>
            <a:endParaRPr lang="en-US" sz="2000" baseline="-25000" dirty="0" smtClean="0">
              <a:latin typeface="Times New Roman" pitchFamily="18" charset="0"/>
              <a:cs typeface="Times New Roman" pitchFamily="18" charset="0"/>
            </a:endParaRPr>
          </a:p>
          <a:p>
            <a:pPr>
              <a:buNone/>
            </a:pP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685800"/>
            <a:ext cx="7772400" cy="4572000"/>
          </a:xfrm>
        </p:spPr>
        <p:txBody>
          <a:bodyPr/>
          <a:lstStyle/>
          <a:p>
            <a:pPr>
              <a:buNone/>
            </a:pPr>
            <a:r>
              <a:rPr lang="en-US" sz="2400" b="1" dirty="0" smtClean="0"/>
              <a:t/>
            </a:r>
            <a:br>
              <a:rPr lang="en-US" sz="2400" b="1" dirty="0" smtClean="0"/>
            </a:br>
            <a:endParaRPr lang="en-US" sz="2400" b="1" dirty="0" smtClean="0"/>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endParaRPr lang="en-US" sz="2400" b="1" dirty="0" smtClean="0">
              <a:latin typeface="Times New Roman" pitchFamily="18" charset="0"/>
              <a:cs typeface="Times New Roman" pitchFamily="18" charset="0"/>
            </a:endParaRPr>
          </a:p>
          <a:p>
            <a:pPr algn="ctr">
              <a:buNone/>
            </a:pPr>
            <a:r>
              <a:rPr lang="en-US" sz="3200" b="1" dirty="0" smtClean="0">
                <a:latin typeface="Times New Roman" pitchFamily="18" charset="0"/>
                <a:cs typeface="Times New Roman" pitchFamily="18" charset="0"/>
              </a:rPr>
              <a:t>Cooling  load calculation </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loads classified by Source : </a:t>
            </a:r>
            <a:endParaRPr lang="ar-SA" sz="3200" dirty="0"/>
          </a:p>
        </p:txBody>
      </p:sp>
      <p:sp>
        <p:nvSpPr>
          <p:cNvPr id="3" name="Content Placeholder 2"/>
          <p:cNvSpPr>
            <a:spLocks noGrp="1"/>
          </p:cNvSpPr>
          <p:nvPr>
            <p:ph idx="1"/>
          </p:nvPr>
        </p:nvSpPr>
        <p:spPr/>
        <p:txBody>
          <a:bodyPr>
            <a:normAutofit/>
          </a:bodyPr>
          <a:lstStyle/>
          <a:p>
            <a:pPr lvl="0"/>
            <a:r>
              <a:rPr lang="en-US" sz="2000" dirty="0" smtClean="0">
                <a:latin typeface="Times New Roman" pitchFamily="18" charset="0"/>
                <a:cs typeface="Times New Roman" pitchFamily="18" charset="0"/>
              </a:rPr>
              <a:t>Heat transfer (gain) through the building skin by conduction, as a result of the outdoor – indoor temperature difference.</a:t>
            </a:r>
          </a:p>
          <a:p>
            <a:pPr lvl="0">
              <a:buNone/>
            </a:pP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Solar heat gain (radiation) through glass or other transparent materials.</a:t>
            </a:r>
          </a:p>
          <a:p>
            <a:pPr lvl="0">
              <a:buNone/>
            </a:pP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Heat gains from Ventilation air and/or infiltration or outside air.</a:t>
            </a:r>
          </a:p>
          <a:p>
            <a:pPr lvl="0">
              <a:buNone/>
            </a:pPr>
            <a:endParaRPr lang="en-US" sz="2000" dirty="0" smtClean="0">
              <a:latin typeface="Times New Roman" pitchFamily="18" charset="0"/>
              <a:cs typeface="Times New Roman" pitchFamily="18" charset="0"/>
            </a:endParaRPr>
          </a:p>
          <a:p>
            <a:pPr lvl="0"/>
            <a:r>
              <a:rPr lang="en-US" sz="2000" dirty="0" smtClean="0">
                <a:latin typeface="Times New Roman" pitchFamily="18" charset="0"/>
                <a:cs typeface="Times New Roman" pitchFamily="18" charset="0"/>
              </a:rPr>
              <a:t>Internal heat gain by occupants, light, appliances, and machinery.</a:t>
            </a:r>
          </a:p>
          <a:p>
            <a:pPr>
              <a:buNone/>
            </a:pPr>
            <a:endParaRPr lang="ar-S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a:xfrm>
            <a:off x="762000" y="1371600"/>
            <a:ext cx="7772400" cy="5257800"/>
          </a:xfrm>
        </p:spPr>
        <p:txBody>
          <a:bodyPr>
            <a:noAutofit/>
          </a:bodyPr>
          <a:lstStyle/>
          <a:p>
            <a:pPr>
              <a:buNone/>
            </a:pPr>
            <a:r>
              <a:rPr lang="en-US" sz="2000" b="1" dirty="0" smtClean="0">
                <a:latin typeface="Times New Roman" pitchFamily="18" charset="0"/>
                <a:cs typeface="Times New Roman" pitchFamily="18" charset="0"/>
              </a:rPr>
              <a:t> 1 ) For ceiling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Q=U*A*(CLTD)</a:t>
            </a:r>
            <a:r>
              <a:rPr lang="en-US" sz="2000" baseline="-25000" dirty="0" err="1" smtClean="0">
                <a:latin typeface="Times New Roman" pitchFamily="18" charset="0"/>
                <a:cs typeface="Times New Roman" pitchFamily="18" charset="0"/>
              </a:rPr>
              <a:t>corr</a:t>
            </a:r>
            <a:r>
              <a:rPr lang="en-US" sz="2000" baseline="-25000" dirty="0" smtClean="0">
                <a:latin typeface="Times New Roman" pitchFamily="18" charset="0"/>
                <a:cs typeface="Times New Roman" pitchFamily="18" charset="0"/>
              </a:rPr>
              <a:t/>
            </a:r>
            <a:br>
              <a:rPr lang="en-US" sz="2000" baseline="-25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Where:</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(CLTD)</a:t>
            </a:r>
            <a:r>
              <a:rPr lang="en-US" sz="2000" baseline="-25000" dirty="0" err="1" smtClean="0">
                <a:latin typeface="Times New Roman" pitchFamily="18" charset="0"/>
                <a:cs typeface="Times New Roman" pitchFamily="18" charset="0"/>
              </a:rPr>
              <a:t>corr</a:t>
            </a:r>
            <a:r>
              <a:rPr lang="en-US" sz="2000" dirty="0" smtClean="0">
                <a:latin typeface="Times New Roman" pitchFamily="18" charset="0"/>
                <a:cs typeface="Times New Roman" pitchFamily="18" charset="0"/>
              </a:rPr>
              <a:t> =</a:t>
            </a:r>
            <a:r>
              <a:rPr lang="en-US" sz="2000" baseline="-25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(CLTD + LM) K + (25.5 – Ti )+  (To – 29.4)</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Where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CLTD: cooling load factor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K:color factor: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K=1 dark color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K=0.5 light color</a:t>
            </a:r>
            <a:endParaRPr lang="ar-SA"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lstStyle/>
          <a:p>
            <a:r>
              <a:rPr lang="en-US" b="1" dirty="0">
                <a:latin typeface="Times New Roman" pitchFamily="18" charset="0"/>
                <a:cs typeface="Times New Roman" pitchFamily="18" charset="0"/>
              </a:rPr>
              <a:t>Photovoltaic (Solar cell)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5715000"/>
          </a:xfrm>
        </p:spPr>
        <p:txBody>
          <a:bodyPr>
            <a:noAutofit/>
          </a:bodyPr>
          <a:lstStyle/>
          <a:p>
            <a:endParaRPr lang="en-US" sz="2800" dirty="0">
              <a:solidFill>
                <a:schemeClr val="tx1">
                  <a:lumMod val="85000"/>
                  <a:lumOff val="15000"/>
                </a:schemeClr>
              </a:solidFill>
              <a:latin typeface="Times New Roman" pitchFamily="18" charset="0"/>
              <a:cs typeface="Times New Roman" pitchFamily="18" charset="0"/>
            </a:endParaRPr>
          </a:p>
          <a:p>
            <a:pPr marL="457200" indent="-457200">
              <a:buFont typeface="Wingdings" pitchFamily="2" charset="2"/>
              <a:buChar char="q"/>
            </a:pPr>
            <a:r>
              <a:rPr lang="en-US" sz="2800" dirty="0">
                <a:solidFill>
                  <a:schemeClr val="tx1">
                    <a:lumMod val="85000"/>
                    <a:lumOff val="15000"/>
                  </a:schemeClr>
                </a:solidFill>
                <a:latin typeface="Times New Roman" pitchFamily="18" charset="0"/>
                <a:cs typeface="Times New Roman" pitchFamily="18" charset="0"/>
              </a:rPr>
              <a:t>Photovoltaic (PV) or Solar cell is an energy conversion system which converts the light comes from the sun into electricity.   </a:t>
            </a:r>
          </a:p>
          <a:p>
            <a:endParaRPr lang="en-US" sz="2800" dirty="0">
              <a:solidFill>
                <a:schemeClr val="tx1">
                  <a:lumMod val="85000"/>
                  <a:lumOff val="15000"/>
                </a:schemeClr>
              </a:solidFill>
              <a:latin typeface="Times New Roman" pitchFamily="18" charset="0"/>
              <a:cs typeface="Times New Roman" pitchFamily="18" charset="0"/>
            </a:endParaRPr>
          </a:p>
          <a:p>
            <a:pPr marL="457200" indent="-457200">
              <a:buFont typeface="Wingdings" pitchFamily="2" charset="2"/>
              <a:buChar char="q"/>
            </a:pPr>
            <a:r>
              <a:rPr lang="en-US" sz="2800" dirty="0">
                <a:solidFill>
                  <a:schemeClr val="tx1">
                    <a:lumMod val="85000"/>
                    <a:lumOff val="15000"/>
                  </a:schemeClr>
                </a:solidFill>
                <a:latin typeface="Times New Roman" pitchFamily="18" charset="0"/>
                <a:cs typeface="Times New Roman" pitchFamily="18" charset="0"/>
              </a:rPr>
              <a:t>The amount of solar radiation varies with the passage of time during the day .</a:t>
            </a:r>
          </a:p>
          <a:p>
            <a:endParaRPr lang="en-US" sz="2800" dirty="0">
              <a:solidFill>
                <a:schemeClr val="tx1">
                  <a:lumMod val="85000"/>
                  <a:lumOff val="15000"/>
                </a:schemeClr>
              </a:solidFill>
              <a:latin typeface="Times New Roman" pitchFamily="18" charset="0"/>
              <a:cs typeface="Times New Roman" pitchFamily="18" charset="0"/>
            </a:endParaRPr>
          </a:p>
          <a:p>
            <a:pPr marL="457200" indent="-457200">
              <a:buFont typeface="Wingdings" pitchFamily="2" charset="2"/>
              <a:buChar char="q"/>
            </a:pPr>
            <a:r>
              <a:rPr lang="en-US" sz="2800" dirty="0">
                <a:solidFill>
                  <a:schemeClr val="tx1">
                    <a:lumMod val="85000"/>
                    <a:lumOff val="15000"/>
                  </a:schemeClr>
                </a:solidFill>
                <a:latin typeface="Times New Roman" pitchFamily="18" charset="0"/>
                <a:cs typeface="Times New Roman" pitchFamily="18" charset="0"/>
              </a:rPr>
              <a:t>solar cells can work between the hours of 6 a.m. to 6 p.m. and the value of energy generated almost remain within the normal distribution curve compared with the axis of time as shown in the following figure.</a:t>
            </a:r>
          </a:p>
          <a:p>
            <a:endParaRPr lang="en-US" sz="2800" dirty="0">
              <a:solidFill>
                <a:schemeClr val="tx1">
                  <a:lumMod val="85000"/>
                  <a:lumOff val="15000"/>
                </a:schemeClr>
              </a:solidFill>
              <a:latin typeface="Times New Roman" pitchFamily="18" charset="0"/>
              <a:cs typeface="Times New Roman" pitchFamily="18" charset="0"/>
            </a:endParaRPr>
          </a:p>
          <a:p>
            <a:r>
              <a:rPr lang="en-US" sz="2800" dirty="0">
                <a:solidFill>
                  <a:schemeClr val="tx1">
                    <a:lumMod val="85000"/>
                    <a:lumOff val="15000"/>
                  </a:schemeClr>
                </a:solidFill>
                <a:latin typeface="Times New Roman" pitchFamily="18" charset="0"/>
                <a:cs typeface="Times New Roman" pitchFamily="18" charset="0"/>
              </a:rPr>
              <a:t>    </a:t>
            </a:r>
          </a:p>
          <a:p>
            <a:pPr marL="0" indent="0">
              <a:buNone/>
            </a:pPr>
            <a:endParaRPr lang="en-US" sz="2800" dirty="0"/>
          </a:p>
        </p:txBody>
      </p:sp>
    </p:spTree>
    <p:extLst>
      <p:ext uri="{BB962C8B-B14F-4D97-AF65-F5344CB8AC3E}">
        <p14:creationId xmlns:p14="http://schemas.microsoft.com/office/powerpoint/2010/main" xmlns="" val="4167075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a:xfrm>
            <a:off x="838200" y="1524000"/>
            <a:ext cx="7772400" cy="4572000"/>
          </a:xfrm>
        </p:spPr>
        <p:txBody>
          <a:bodyPr>
            <a:normAutofit fontScale="62500" lnSpcReduction="20000"/>
          </a:bodyPr>
          <a:lstStyle/>
          <a:p>
            <a:pPr>
              <a:buNone/>
            </a:pPr>
            <a:r>
              <a:rPr lang="en-US" sz="3200" b="1" dirty="0" smtClean="0">
                <a:latin typeface="Times New Roman" pitchFamily="18" charset="0"/>
                <a:cs typeface="Times New Roman" pitchFamily="18" charset="0"/>
              </a:rPr>
              <a:t>2) For  walls :</a:t>
            </a:r>
            <a:br>
              <a:rPr lang="en-US" sz="3200" b="1"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Q=U*A*(CLTD)</a:t>
            </a:r>
            <a:r>
              <a:rPr lang="en-US" sz="3200" baseline="-25000" dirty="0" err="1" smtClean="0">
                <a:latin typeface="Times New Roman" pitchFamily="18" charset="0"/>
                <a:cs typeface="Times New Roman" pitchFamily="18" charset="0"/>
              </a:rPr>
              <a:t>corr</a:t>
            </a:r>
            <a:r>
              <a:rPr lang="en-US" sz="3200" baseline="-25000" dirty="0" smtClean="0">
                <a:latin typeface="Times New Roman" pitchFamily="18" charset="0"/>
                <a:cs typeface="Times New Roman" pitchFamily="18" charset="0"/>
              </a:rPr>
              <a:t/>
            </a:r>
            <a:br>
              <a:rPr lang="en-US" sz="3200" baseline="-250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Where:</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(CLTD)</a:t>
            </a:r>
            <a:r>
              <a:rPr lang="en-US" sz="3200" baseline="-25000" dirty="0" err="1" smtClean="0">
                <a:latin typeface="Times New Roman" pitchFamily="18" charset="0"/>
                <a:cs typeface="Times New Roman" pitchFamily="18" charset="0"/>
              </a:rPr>
              <a:t>corr</a:t>
            </a:r>
            <a:r>
              <a:rPr lang="en-US" sz="3200" dirty="0" smtClean="0">
                <a:latin typeface="Times New Roman" pitchFamily="18" charset="0"/>
                <a:cs typeface="Times New Roman" pitchFamily="18" charset="0"/>
              </a:rPr>
              <a:t> =(CLTD + LM) K + (25.5 – Ti )+  (To – 29.4)</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Where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CLTD: cooling load factor</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K:color factor: K=1 dark color</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K=0.83 medium color</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K=0.5 light color</a:t>
            </a:r>
            <a:endParaRPr lang="ar-SA"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p:txBody>
          <a:bodyPr>
            <a:normAutofit fontScale="62500" lnSpcReduction="20000"/>
          </a:bodyPr>
          <a:lstStyle/>
          <a:p>
            <a:pPr>
              <a:buNone/>
            </a:pPr>
            <a:r>
              <a:rPr lang="en-US" sz="3200" b="1" dirty="0" smtClean="0">
                <a:latin typeface="Times New Roman" pitchFamily="18" charset="0"/>
                <a:cs typeface="Times New Roman" pitchFamily="18" charset="0"/>
              </a:rPr>
              <a:t>3)For  glass :</a:t>
            </a:r>
            <a:br>
              <a:rPr lang="en-US" sz="3200" b="1"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Heat transmitted through glass</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Q=A*(SHG)*(SC)*(CLF)</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SHG: solar heat gain</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SC: shading coefficient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CLF: cooling load factor</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b="1" dirty="0" smtClean="0">
                <a:latin typeface="Times New Roman" pitchFamily="18" charset="0"/>
                <a:cs typeface="Times New Roman" pitchFamily="18" charset="0"/>
              </a:rPr>
              <a:t>Convection heat gain:</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Q=U*A*(CLTD)</a:t>
            </a:r>
            <a:r>
              <a:rPr lang="en-US" sz="3200" baseline="-25000" dirty="0" err="1" smtClean="0">
                <a:latin typeface="Times New Roman" pitchFamily="18" charset="0"/>
                <a:cs typeface="Times New Roman" pitchFamily="18" charset="0"/>
              </a:rPr>
              <a:t>corr</a:t>
            </a:r>
            <a:r>
              <a:rPr lang="en-US" sz="3200" baseline="-25000" dirty="0" smtClean="0">
                <a:latin typeface="Times New Roman" pitchFamily="18" charset="0"/>
                <a:cs typeface="Times New Roman" pitchFamily="18" charset="0"/>
              </a:rPr>
              <a:t/>
            </a:r>
            <a:br>
              <a:rPr lang="en-US" sz="3200" baseline="-250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(CLTD)</a:t>
            </a:r>
            <a:r>
              <a:rPr lang="en-US" sz="3200" baseline="-25000" dirty="0" err="1" smtClean="0">
                <a:latin typeface="Times New Roman" pitchFamily="18" charset="0"/>
                <a:cs typeface="Times New Roman" pitchFamily="18" charset="0"/>
              </a:rPr>
              <a:t>corr</a:t>
            </a:r>
            <a:r>
              <a:rPr lang="en-US" sz="3200" dirty="0" smtClean="0">
                <a:latin typeface="Times New Roman" pitchFamily="18" charset="0"/>
                <a:cs typeface="Times New Roman" pitchFamily="18" charset="0"/>
              </a:rPr>
              <a:t> =  (CLTD)+(25.5 – Ti )+ (To – 29.4)</a:t>
            </a:r>
            <a:endParaRPr lang="ar-S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859536"/>
          </a:xfrm>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p:txBody>
          <a:bodyPr>
            <a:normAutofit lnSpcReduction="10000"/>
          </a:bodyPr>
          <a:lstStyle/>
          <a:p>
            <a:pPr>
              <a:buNone/>
            </a:pPr>
            <a:r>
              <a:rPr lang="en-US" sz="2000" dirty="0" smtClean="0">
                <a:latin typeface="Times New Roman" pitchFamily="18" charset="0"/>
                <a:cs typeface="Times New Roman" pitchFamily="18" charset="0"/>
              </a:rPr>
              <a:t>4 )</a:t>
            </a:r>
            <a:r>
              <a:rPr lang="en-US" sz="2000" b="1" dirty="0" smtClean="0">
                <a:latin typeface="Times New Roman" pitchFamily="18" charset="0"/>
                <a:cs typeface="Times New Roman" pitchFamily="18" charset="0"/>
              </a:rPr>
              <a:t> For  people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Q</a:t>
            </a:r>
            <a:r>
              <a:rPr lang="en-US" sz="2000" baseline="-25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*n*CLF</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s</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sensible and latent heat gain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s</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sensible and latent gains per person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n: number of people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CLF: cooling load factor </a:t>
            </a:r>
            <a:endParaRPr lang="ar-SA"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5) For  lighting :</a:t>
            </a:r>
          </a:p>
          <a:p>
            <a:pPr>
              <a:buNone/>
            </a:pP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Q</a:t>
            </a:r>
            <a:r>
              <a:rPr lang="en-US" sz="2000" baseline="-25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=W*CLF</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Where: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Q</a:t>
            </a:r>
            <a:r>
              <a:rPr lang="en-US" sz="2000" baseline="-25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net heat gain from lighting</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W:lighting capacity: (watts)</a:t>
            </a:r>
            <a:endParaRPr lang="ar-SA" sz="2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Times New Roman" pitchFamily="18" charset="0"/>
                <a:cs typeface="Times New Roman" pitchFamily="18" charset="0"/>
              </a:rPr>
              <a:t>Cooling Load equation : </a:t>
            </a:r>
            <a:endParaRPr lang="ar-SA" sz="3200" dirty="0"/>
          </a:p>
        </p:txBody>
      </p:sp>
      <p:sp>
        <p:nvSpPr>
          <p:cNvPr id="3" name="Content Placeholder 2"/>
          <p:cNvSpPr>
            <a:spLocks noGrp="1"/>
          </p:cNvSpPr>
          <p:nvPr>
            <p:ph idx="1"/>
          </p:nvPr>
        </p:nvSpPr>
        <p:spPr/>
        <p:txBody>
          <a:bodyPr>
            <a:normAutofit/>
          </a:bodyPr>
          <a:lstStyle/>
          <a:p>
            <a:pPr>
              <a:buNone/>
            </a:pPr>
            <a:r>
              <a:rPr lang="en-US" sz="2000" b="1" dirty="0" smtClean="0">
                <a:latin typeface="Times New Roman" pitchFamily="18" charset="0"/>
                <a:cs typeface="Times New Roman" pitchFamily="18" charset="0"/>
              </a:rPr>
              <a:t>6) For  equipments :</a:t>
            </a:r>
          </a:p>
          <a:p>
            <a:pPr>
              <a:buNone/>
            </a:pP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Q</a:t>
            </a:r>
            <a:r>
              <a:rPr lang="en-US" sz="2000" baseline="-25000"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*CLF</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Q</a:t>
            </a:r>
            <a:r>
              <a:rPr lang="en-US" sz="2000" baseline="-25000" dirty="0"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baseline="-25000" dirty="0" smtClean="0">
                <a:latin typeface="Times New Roman" pitchFamily="18" charset="0"/>
                <a:cs typeface="Times New Roman" pitchFamily="18" charset="0"/>
              </a:rPr>
              <a:t/>
            </a:r>
            <a:br>
              <a:rPr lang="en-US" sz="2000" baseline="-25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s</a:t>
            </a:r>
            <a:r>
              <a:rPr lang="en-US" sz="2000" dirty="0" err="1" smtClean="0">
                <a:latin typeface="Times New Roman" pitchFamily="18" charset="0"/>
                <a:cs typeface="Times New Roman" pitchFamily="18" charset="0"/>
              </a:rPr>
              <a:t>,Q</a:t>
            </a:r>
            <a:r>
              <a:rPr lang="en-US" sz="2000" baseline="-25000" dirty="0" err="1" smtClean="0">
                <a:latin typeface="Times New Roman" pitchFamily="18" charset="0"/>
                <a:cs typeface="Times New Roman" pitchFamily="18" charset="0"/>
              </a:rPr>
              <a:t>L</a:t>
            </a:r>
            <a:r>
              <a:rPr lang="en-US" sz="2000" dirty="0" smtClean="0">
                <a:latin typeface="Times New Roman" pitchFamily="18" charset="0"/>
                <a:cs typeface="Times New Roman" pitchFamily="18" charset="0"/>
              </a:rPr>
              <a:t>: sensible and latent heat gain.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CLF: cooling load factor</a:t>
            </a:r>
            <a:endParaRPr lang="ar-SA" sz="2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1417638"/>
          </a:xfrm>
        </p:spPr>
        <p:txBody>
          <a:bodyPr/>
          <a:lstStyle/>
          <a:p>
            <a:r>
              <a:rPr lang="en-US" dirty="0">
                <a:latin typeface="Times New Roman" pitchFamily="18" charset="0"/>
                <a:cs typeface="Times New Roman" pitchFamily="18" charset="0"/>
              </a:rPr>
              <a:t>Geothermal Energy</a:t>
            </a:r>
          </a:p>
        </p:txBody>
      </p:sp>
      <p:sp>
        <p:nvSpPr>
          <p:cNvPr id="3" name="Content Placeholder 2"/>
          <p:cNvSpPr>
            <a:spLocks noGrp="1"/>
          </p:cNvSpPr>
          <p:nvPr>
            <p:ph idx="1"/>
          </p:nvPr>
        </p:nvSpPr>
        <p:spPr/>
        <p:txBody>
          <a:bodyPr>
            <a:normAutofit fontScale="92500"/>
          </a:bodyPr>
          <a:lstStyle/>
          <a:p>
            <a:pPr marL="0" indent="0">
              <a:buNone/>
            </a:pPr>
            <a:r>
              <a:rPr lang="en-US" dirty="0">
                <a:latin typeface="Times New Roman" pitchFamily="18" charset="0"/>
                <a:cs typeface="Times New Roman" pitchFamily="18" charset="0"/>
              </a:rPr>
              <a:t> -Introduction: </a:t>
            </a:r>
            <a:endParaRPr lang="en-US" dirty="0" smtClean="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Heat from the earth can be used as an energy source in many ways form large and complex power station to small and relatively simple pumping system .This heat energy known as geothermal energy, Then thermal energy is generated and stored in the Earth and determines the temperature that converted to an energy that used for cooling and heating.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766830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a:bodyPr>
          <a:lstStyle/>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a:t>
            </a:r>
            <a:r>
              <a:rPr lang="en-US" sz="2800" dirty="0">
                <a:latin typeface="Times New Roman" pitchFamily="18" charset="0"/>
                <a:cs typeface="Times New Roman" pitchFamily="18" charset="0"/>
              </a:rPr>
              <a:t>Heat Pump:</a:t>
            </a:r>
          </a:p>
          <a:p>
            <a:pPr>
              <a:buNone/>
            </a:pPr>
            <a:r>
              <a:rPr lang="en-US" sz="2800" dirty="0">
                <a:latin typeface="Times New Roman" pitchFamily="18" charset="0"/>
                <a:cs typeface="Times New Roman" pitchFamily="18" charset="0"/>
              </a:rPr>
              <a:t>All geothermal exchange systems use devices called heat pumps. </a:t>
            </a:r>
            <a:r>
              <a:rPr lang="en-US" sz="2800" dirty="0" smtClean="0">
                <a:latin typeface="Times New Roman" pitchFamily="18" charset="0"/>
                <a:cs typeface="Times New Roman" pitchFamily="18" charset="0"/>
              </a:rPr>
              <a:t>Heat </a:t>
            </a:r>
            <a:r>
              <a:rPr lang="en-US" sz="2800" dirty="0">
                <a:latin typeface="Times New Roman" pitchFamily="18" charset="0"/>
                <a:cs typeface="Times New Roman" pitchFamily="18" charset="0"/>
              </a:rPr>
              <a:t>pumps are extremely efficient at heating and cooling due to the fact that they move heat as opposed to generating heat. And the efficiency of heat pump is 400</a:t>
            </a:r>
            <a:r>
              <a:rPr lang="en-US" sz="2800" dirty="0" smtClean="0">
                <a:latin typeface="Times New Roman" pitchFamily="18" charset="0"/>
                <a:cs typeface="Times New Roman" pitchFamily="18" charset="0"/>
              </a:rPr>
              <a:t>%.</a:t>
            </a:r>
          </a:p>
          <a:p>
            <a:pPr>
              <a:buNone/>
            </a:pPr>
            <a:endParaRPr lang="en-US" sz="2800" dirty="0" smtClean="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-Type of Geothermal Exchange Systems</a:t>
            </a:r>
            <a:r>
              <a:rPr lang="en-US" sz="2800" dirty="0" smtClean="0">
                <a:latin typeface="Times New Roman" pitchFamily="18" charset="0"/>
                <a:cs typeface="Times New Roman" pitchFamily="18" charset="0"/>
              </a:rPr>
              <a:t>: </a:t>
            </a:r>
          </a:p>
          <a:p>
            <a:pPr>
              <a:buNone/>
            </a:pPr>
            <a:r>
              <a:rPr lang="en-US" sz="2800" dirty="0" smtClean="0">
                <a:latin typeface="Times New Roman" pitchFamily="18" charset="0"/>
                <a:cs typeface="Times New Roman" pitchFamily="18" charset="0"/>
              </a:rPr>
              <a:t>1.Vertical </a:t>
            </a:r>
            <a:r>
              <a:rPr lang="en-US" sz="2800" dirty="0">
                <a:latin typeface="Times New Roman" pitchFamily="18" charset="0"/>
                <a:cs typeface="Times New Roman" pitchFamily="18" charset="0"/>
              </a:rPr>
              <a:t>loop system:</a:t>
            </a:r>
          </a:p>
          <a:p>
            <a:pPr>
              <a:buNone/>
            </a:pPr>
            <a:r>
              <a:rPr lang="en-US" sz="2800" dirty="0">
                <a:latin typeface="Times New Roman" pitchFamily="18" charset="0"/>
                <a:cs typeface="Times New Roman" pitchFamily="18" charset="0"/>
              </a:rPr>
              <a:t>These type is ideal for </a:t>
            </a:r>
            <a:r>
              <a:rPr lang="en-US" sz="2800" dirty="0" smtClean="0">
                <a:latin typeface="Times New Roman" pitchFamily="18" charset="0"/>
                <a:cs typeface="Times New Roman" pitchFamily="18" charset="0"/>
              </a:rPr>
              <a:t>area </a:t>
            </a:r>
            <a:r>
              <a:rPr lang="en-US" sz="2800" dirty="0">
                <a:latin typeface="Times New Roman" pitchFamily="18" charset="0"/>
                <a:cs typeface="Times New Roman" pitchFamily="18" charset="0"/>
              </a:rPr>
              <a:t>is limited and the </a:t>
            </a:r>
            <a:r>
              <a:rPr lang="en-US" sz="2800" dirty="0" smtClean="0">
                <a:latin typeface="Times New Roman" pitchFamily="18" charset="0"/>
                <a:cs typeface="Times New Roman" pitchFamily="18" charset="0"/>
              </a:rPr>
              <a:t>depth </a:t>
            </a:r>
            <a:r>
              <a:rPr lang="en-US" sz="2800" dirty="0">
                <a:latin typeface="Times New Roman" pitchFamily="18" charset="0"/>
                <a:cs typeface="Times New Roman" pitchFamily="18" charset="0"/>
              </a:rPr>
              <a:t>of </a:t>
            </a:r>
            <a:r>
              <a:rPr lang="en-US" sz="2800" dirty="0" smtClean="0">
                <a:latin typeface="Times New Roman" pitchFamily="18" charset="0"/>
                <a:cs typeface="Times New Roman" pitchFamily="18" charset="0"/>
              </a:rPr>
              <a:t>drilled</a:t>
            </a:r>
          </a:p>
          <a:p>
            <a:pPr>
              <a:buNone/>
            </a:pPr>
            <a:r>
              <a:rPr lang="en-US" sz="2800" dirty="0" smtClean="0">
                <a:latin typeface="Times New Roman" pitchFamily="18" charset="0"/>
                <a:cs typeface="Times New Roman" pitchFamily="18" charset="0"/>
              </a:rPr>
              <a:t> holes between 46 to 138 m.</a:t>
            </a:r>
            <a:endParaRPr lang="en-US" sz="2800" dirty="0">
              <a:latin typeface="Times New Roman" pitchFamily="18" charset="0"/>
              <a:cs typeface="Times New Roman" pitchFamily="18" charset="0"/>
            </a:endParaRPr>
          </a:p>
          <a:p>
            <a:pPr>
              <a:buNone/>
            </a:pPr>
            <a:endParaRPr lang="en-US" sz="2800" dirty="0" smtClean="0">
              <a:latin typeface="Times New Roman" pitchFamily="18" charset="0"/>
              <a:cs typeface="Times New Roman" pitchFamily="18" charset="0"/>
            </a:endParaRPr>
          </a:p>
          <a:p>
            <a:pPr>
              <a:buNone/>
            </a:pPr>
            <a:r>
              <a:rPr lang="en-US" sz="2800" dirty="0" smtClean="0">
                <a:latin typeface="Times New Roman" pitchFamily="18" charset="0"/>
                <a:cs typeface="Times New Roman" pitchFamily="18" charset="0"/>
              </a:rPr>
              <a:t> </a:t>
            </a:r>
          </a:p>
          <a:p>
            <a:pPr>
              <a:buNone/>
            </a:pP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a:buNone/>
            </a:pPr>
            <a:endParaRPr lang="en-US" sz="2800" dirty="0">
              <a:latin typeface="Times New Roman" pitchFamily="18" charset="0"/>
              <a:cs typeface="Times New Roman" pitchFamily="18" charset="0"/>
            </a:endParaRPr>
          </a:p>
          <a:p>
            <a:pPr marL="0" indent="0">
              <a:buNone/>
            </a:pP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74623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vvv"/>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27" y="0"/>
            <a:ext cx="9137073" cy="68894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01716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57200"/>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pPr>
              <a:buNone/>
            </a:pPr>
            <a:endParaRPr lang="en-US" dirty="0" smtClean="0"/>
          </a:p>
          <a:p>
            <a:pPr>
              <a:buNone/>
            </a:pPr>
            <a:r>
              <a:rPr lang="en-US" dirty="0" smtClean="0"/>
              <a:t>2-Horizental </a:t>
            </a:r>
            <a:r>
              <a:rPr lang="en-US" dirty="0"/>
              <a:t>loop system:</a:t>
            </a:r>
          </a:p>
          <a:p>
            <a:pPr>
              <a:buNone/>
            </a:pPr>
            <a:r>
              <a:rPr lang="en-US" dirty="0"/>
              <a:t>These type are the most </a:t>
            </a:r>
            <a:r>
              <a:rPr lang="en-US" dirty="0" smtClean="0"/>
              <a:t>Popular </a:t>
            </a:r>
            <a:r>
              <a:rPr lang="en-US" dirty="0"/>
              <a:t>and most effective</a:t>
            </a:r>
          </a:p>
          <a:p>
            <a:pPr>
              <a:buNone/>
            </a:pPr>
            <a:r>
              <a:rPr lang="en-US" dirty="0"/>
              <a:t>Of all geothermal </a:t>
            </a:r>
            <a:r>
              <a:rPr lang="en-US" dirty="0" smtClean="0"/>
              <a:t>exchange System</a:t>
            </a:r>
            <a:r>
              <a:rPr lang="en-US" dirty="0"/>
              <a:t>, and require the </a:t>
            </a:r>
          </a:p>
          <a:p>
            <a:pPr>
              <a:buNone/>
            </a:pPr>
            <a:r>
              <a:rPr lang="en-US" dirty="0"/>
              <a:t>Depth at least 2.5m. </a:t>
            </a:r>
          </a:p>
          <a:p>
            <a:pPr marL="0" indent="0">
              <a:buNone/>
            </a:pPr>
            <a:endParaRPr lang="en-US" dirty="0"/>
          </a:p>
        </p:txBody>
      </p:sp>
    </p:spTree>
    <p:extLst>
      <p:ext uri="{BB962C8B-B14F-4D97-AF65-F5344CB8AC3E}">
        <p14:creationId xmlns:p14="http://schemas.microsoft.com/office/powerpoint/2010/main" xmlns="" val="3421182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122218"/>
            <a:ext cx="9144000" cy="5735782"/>
          </a:xfrm>
        </p:spPr>
        <p:txBody>
          <a:bodyPr/>
          <a:lstStyle/>
          <a:p>
            <a:pPr>
              <a:buNone/>
            </a:pPr>
            <a:endParaRPr lang="en-US" dirty="0"/>
          </a:p>
        </p:txBody>
      </p:sp>
      <p:sp>
        <p:nvSpPr>
          <p:cNvPr id="4" name="Rectangle 2"/>
          <p:cNvSpPr>
            <a:spLocks noGrp="1" noRot="1" noChangeArrowheads="1"/>
          </p:cNvSpPr>
          <p:nvPr>
            <p:ph type="title"/>
          </p:nvPr>
        </p:nvSpPr>
        <p:spPr>
          <a:xfrm>
            <a:off x="457200" y="0"/>
            <a:ext cx="8229600" cy="1066800"/>
          </a:xfrm>
        </p:spPr>
        <p:txBody>
          <a:bodyPr/>
          <a:lstStyle/>
          <a:p>
            <a:endParaRPr lang="en-US" dirty="0"/>
          </a:p>
        </p:txBody>
      </p:sp>
      <p:pic>
        <p:nvPicPr>
          <p:cNvPr id="6" name="Picture 4" descr="hhhh"/>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6685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0"/>
            <a:ext cx="8229600" cy="274638"/>
          </a:xfrm>
        </p:spPr>
        <p:txBody>
          <a:bodyPr>
            <a:normAutofit fontScale="90000"/>
          </a:bodyPr>
          <a:lstStyle/>
          <a:p>
            <a:endParaRPr lang="en-US" dirty="0"/>
          </a:p>
        </p:txBody>
      </p:sp>
      <p:sp>
        <p:nvSpPr>
          <p:cNvPr id="3" name="Content Placeholder 2"/>
          <p:cNvSpPr>
            <a:spLocks noGrp="1"/>
          </p:cNvSpPr>
          <p:nvPr>
            <p:ph idx="1"/>
          </p:nvPr>
        </p:nvSpPr>
        <p:spPr>
          <a:xfrm>
            <a:off x="0" y="0"/>
            <a:ext cx="9144000" cy="6858000"/>
          </a:xfrm>
        </p:spPr>
        <p:txBody>
          <a:bodyPr/>
          <a:lstStyle/>
          <a:p>
            <a:endParaRPr lang="en-US" dirty="0" smtClean="0"/>
          </a:p>
          <a:p>
            <a:endParaRPr lang="en-US" dirty="0"/>
          </a:p>
          <a:p>
            <a:endParaRPr lang="en-US" dirty="0" smtClean="0"/>
          </a:p>
          <a:p>
            <a:pPr marL="0" indent="0">
              <a:buNone/>
            </a:pPr>
            <a:endParaRPr lang="en-US" dirty="0"/>
          </a:p>
          <a:p>
            <a:pPr marL="0" indent="0">
              <a:buNone/>
            </a:pPr>
            <a:r>
              <a:rPr lang="en-US" dirty="0" smtClean="0"/>
              <a:t>   </a:t>
            </a:r>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10" y="-2"/>
            <a:ext cx="9132590" cy="68580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7206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821363"/>
          </a:xfrm>
        </p:spPr>
        <p:txBody>
          <a:bodyP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buNone/>
            </a:pPr>
            <a:r>
              <a:rPr lang="en-US" dirty="0" smtClean="0"/>
              <a:t>Thanks for Your Attention</a:t>
            </a:r>
            <a:endParaRPr lang="en-US" dirty="0"/>
          </a:p>
        </p:txBody>
      </p:sp>
    </p:spTree>
    <p:extLst>
      <p:ext uri="{BB962C8B-B14F-4D97-AF65-F5344CB8AC3E}">
        <p14:creationId xmlns:p14="http://schemas.microsoft.com/office/powerpoint/2010/main" xmlns="" val="65073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lstStyle/>
          <a:p>
            <a:r>
              <a:rPr lang="en-US" b="1" dirty="0"/>
              <a:t>How photovoltaic work? </a:t>
            </a:r>
            <a:endParaRPr lang="en-US" dirty="0"/>
          </a:p>
        </p:txBody>
      </p:sp>
      <p:sp>
        <p:nvSpPr>
          <p:cNvPr id="3" name="Content Placeholder 2"/>
          <p:cNvSpPr>
            <a:spLocks noGrp="1"/>
          </p:cNvSpPr>
          <p:nvPr>
            <p:ph idx="1"/>
          </p:nvPr>
        </p:nvSpPr>
        <p:spPr>
          <a:xfrm>
            <a:off x="0" y="1219200"/>
            <a:ext cx="9144000" cy="5638800"/>
          </a:xfrm>
        </p:spPr>
        <p:txBody>
          <a:bodyPr>
            <a:normAutofit/>
          </a:bodyPr>
          <a:lstStyle/>
          <a:p>
            <a:pPr>
              <a:buFont typeface="Wingdings" pitchFamily="2" charset="2"/>
              <a:buChar char="q"/>
            </a:pPr>
            <a:r>
              <a:rPr lang="en-US" sz="2800" dirty="0">
                <a:latin typeface="Times New Roman" pitchFamily="18" charset="0"/>
                <a:cs typeface="Times New Roman" pitchFamily="18" charset="0"/>
              </a:rPr>
              <a:t>The solar cells (PV) convert sunlight directly into electricity without the need to heat the air or water</a:t>
            </a:r>
            <a:r>
              <a:rPr lang="en-US" sz="2800" dirty="0" smtClean="0">
                <a:latin typeface="Times New Roman" pitchFamily="18" charset="0"/>
                <a:cs typeface="Times New Roman" pitchFamily="18" charset="0"/>
              </a:rPr>
              <a:t>.</a:t>
            </a:r>
          </a:p>
          <a:p>
            <a:pPr marL="0" indent="0">
              <a:buNone/>
            </a:pPr>
            <a:endParaRPr lang="en-US" sz="2800" dirty="0" smtClean="0">
              <a:latin typeface="Times New Roman" pitchFamily="18" charset="0"/>
              <a:cs typeface="Times New Roman" pitchFamily="18" charset="0"/>
            </a:endParaRPr>
          </a:p>
          <a:p>
            <a:pPr>
              <a:buFont typeface="Wingdings" pitchFamily="2" charset="2"/>
              <a:buChar char="q"/>
            </a:pP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Photovoltaic cell made from </a:t>
            </a:r>
            <a:r>
              <a:rPr lang="en-US" sz="2800" dirty="0" smtClean="0">
                <a:latin typeface="Times New Roman" pitchFamily="18" charset="0"/>
                <a:cs typeface="Times New Roman" pitchFamily="18" charset="0"/>
              </a:rPr>
              <a:t>two </a:t>
            </a:r>
            <a:r>
              <a:rPr lang="en-US" sz="2800" dirty="0">
                <a:latin typeface="Times New Roman" pitchFamily="18" charset="0"/>
                <a:cs typeface="Times New Roman" pitchFamily="18" charset="0"/>
              </a:rPr>
              <a:t>layers of the semiconductor material is usually silicon. These layers are </a:t>
            </a:r>
            <a:r>
              <a:rPr lang="en-US" sz="2800" dirty="0" smtClean="0">
                <a:latin typeface="Times New Roman" pitchFamily="18" charset="0"/>
                <a:cs typeface="Times New Roman" pitchFamily="18" charset="0"/>
              </a:rPr>
              <a:t> positive layer p-type </a:t>
            </a:r>
            <a:r>
              <a:rPr lang="en-US" sz="2800" dirty="0">
                <a:latin typeface="Times New Roman" pitchFamily="18" charset="0"/>
                <a:cs typeface="Times New Roman" pitchFamily="18" charset="0"/>
              </a:rPr>
              <a:t>and negative layer n-type, and the area between them is called </a:t>
            </a:r>
            <a:r>
              <a:rPr lang="en-US" sz="2800" dirty="0" err="1">
                <a:latin typeface="Times New Roman" pitchFamily="18" charset="0"/>
                <a:cs typeface="Times New Roman" pitchFamily="18" charset="0"/>
              </a:rPr>
              <a:t>p/n</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junction.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53493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lstStyle/>
          <a:p>
            <a:pPr marL="0" indent="0">
              <a:buNone/>
            </a:pPr>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640" y="0"/>
            <a:ext cx="9241275" cy="6857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9207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dirty="0">
                <a:latin typeface="Times New Roman" pitchFamily="18" charset="0"/>
                <a:cs typeface="Times New Roman" pitchFamily="18" charset="0"/>
              </a:rPr>
              <a:t>The Four General Types of Silicon </a:t>
            </a:r>
            <a:r>
              <a:rPr lang="en-US" sz="4000" b="1" dirty="0">
                <a:latin typeface="Times New Roman" pitchFamily="18" charset="0"/>
                <a:cs typeface="Times New Roman" pitchFamily="18" charset="0"/>
              </a:rPr>
              <a:t>Photovoltaic</a:t>
            </a:r>
            <a:r>
              <a:rPr lang="en-US" b="1" dirty="0">
                <a:latin typeface="Times New Roman" pitchFamily="18" charset="0"/>
                <a:cs typeface="Times New Roman" pitchFamily="18" charset="0"/>
              </a:rPr>
              <a:t> Cells are: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lnSpcReduction="10000"/>
          </a:bodyPr>
          <a:lstStyle/>
          <a:p>
            <a:pPr>
              <a:buFont typeface="Wingdings" pitchFamily="2" charset="2"/>
              <a:buChar char="q"/>
            </a:pPr>
            <a:r>
              <a:rPr lang="en-US" dirty="0">
                <a:latin typeface="Times New Roman" pitchFamily="18" charset="0"/>
                <a:cs typeface="Times New Roman" pitchFamily="18" charset="0"/>
              </a:rPr>
              <a:t>Single-crystal silicon. </a:t>
            </a:r>
          </a:p>
          <a:p>
            <a:pPr marL="0" indent="0">
              <a:buNone/>
            </a:pPr>
            <a:r>
              <a:rPr lang="en-US" dirty="0">
                <a:latin typeface="Times New Roman" pitchFamily="18" charset="0"/>
                <a:cs typeface="Times New Roman" pitchFamily="18" charset="0"/>
              </a:rPr>
              <a:t>15% efficient, typically expensive to make (grown as big crystal) </a:t>
            </a:r>
          </a:p>
          <a:p>
            <a:pPr>
              <a:buFont typeface="Wingdings" pitchFamily="2" charset="2"/>
              <a:buChar char="q"/>
            </a:pPr>
            <a:r>
              <a:rPr lang="en-US" dirty="0" smtClean="0">
                <a:latin typeface="Times New Roman" pitchFamily="18" charset="0"/>
                <a:cs typeface="Times New Roman" pitchFamily="18" charset="0"/>
              </a:rPr>
              <a:t>Poly-crystalline </a:t>
            </a:r>
            <a:r>
              <a:rPr lang="en-US" dirty="0">
                <a:latin typeface="Times New Roman" pitchFamily="18" charset="0"/>
                <a:cs typeface="Times New Roman" pitchFamily="18" charset="0"/>
              </a:rPr>
              <a:t>silicon (also known as </a:t>
            </a:r>
            <a:r>
              <a:rPr lang="en-US" dirty="0" err="1">
                <a:latin typeface="Times New Roman" pitchFamily="18" charset="0"/>
                <a:cs typeface="Times New Roman" pitchFamily="18" charset="0"/>
              </a:rPr>
              <a:t>multicrystal</a:t>
            </a:r>
            <a:r>
              <a:rPr lang="en-US" dirty="0">
                <a:latin typeface="Times New Roman" pitchFamily="18" charset="0"/>
                <a:cs typeface="Times New Roman" pitchFamily="18" charset="0"/>
              </a:rPr>
              <a:t> silicon</a:t>
            </a:r>
            <a:r>
              <a:rPr lang="en-US" dirty="0" smtClean="0">
                <a:latin typeface="Times New Roman" pitchFamily="18" charset="0"/>
                <a:cs typeface="Times New Roman" pitchFamily="18" charset="0"/>
              </a:rPr>
              <a:t>) 10–12</a:t>
            </a:r>
            <a:r>
              <a:rPr lang="en-US" dirty="0">
                <a:latin typeface="Times New Roman" pitchFamily="18" charset="0"/>
                <a:cs typeface="Times New Roman" pitchFamily="18" charset="0"/>
              </a:rPr>
              <a:t>% efficient, cheaper to make (cast in ingots)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buFont typeface="Wingdings" pitchFamily="2" charset="2"/>
              <a:buChar char="q"/>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Amorphous silicon (also known as thin film silicon). </a:t>
            </a:r>
          </a:p>
          <a:p>
            <a:pPr marL="0" indent="0">
              <a:buNone/>
            </a:pP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4–6)% </a:t>
            </a:r>
            <a:r>
              <a:rPr lang="en-US" dirty="0">
                <a:latin typeface="Times New Roman" pitchFamily="18" charset="0"/>
                <a:cs typeface="Times New Roman" pitchFamily="18" charset="0"/>
              </a:rPr>
              <a:t>efficient, cheapest per Watt, easily deposited on a wide range of surface type </a:t>
            </a:r>
          </a:p>
          <a:p>
            <a:pPr>
              <a:buFont typeface="Wingdings" pitchFamily="2" charset="2"/>
              <a:buChar char="q"/>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Ribbon silicon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5448980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a:latin typeface="Times New Roman" pitchFamily="18" charset="0"/>
                <a:cs typeface="Times New Roman" pitchFamily="18" charset="0"/>
              </a:rPr>
              <a:t>Advantages of Photovoltaic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19200"/>
            <a:ext cx="9144000" cy="5638800"/>
          </a:xfrm>
        </p:spPr>
        <p:txBody>
          <a:bodyPr>
            <a:normAutofit fontScale="92500"/>
          </a:bodyPr>
          <a:lstStyle/>
          <a:p>
            <a:pPr>
              <a:lnSpc>
                <a:spcPct val="150000"/>
              </a:lnSpc>
              <a:buFont typeface="Wingdings" pitchFamily="2" charset="2"/>
              <a:buChar char="q"/>
            </a:pPr>
            <a:r>
              <a:rPr lang="en-US" b="1" dirty="0">
                <a:latin typeface="Times New Roman" pitchFamily="18" charset="0"/>
                <a:cs typeface="Times New Roman" pitchFamily="18" charset="0"/>
              </a:rPr>
              <a:t>low-maintenance building and operating cost. </a:t>
            </a:r>
            <a:endParaRPr lang="en-US" b="1" dirty="0" smtClean="0">
              <a:latin typeface="Times New Roman" pitchFamily="18" charset="0"/>
              <a:cs typeface="Times New Roman" pitchFamily="18" charset="0"/>
            </a:endParaRPr>
          </a:p>
          <a:p>
            <a:pPr>
              <a:lnSpc>
                <a:spcPct val="150000"/>
              </a:lnSpc>
              <a:buFont typeface="Wingdings" pitchFamily="2" charset="2"/>
              <a:buChar char="q"/>
            </a:pPr>
            <a:r>
              <a:rPr lang="en-US" b="1" dirty="0">
                <a:latin typeface="Times New Roman" pitchFamily="18" charset="0"/>
                <a:cs typeface="Times New Roman" pitchFamily="18" charset="0"/>
              </a:rPr>
              <a:t>No fuel use </a:t>
            </a:r>
            <a:r>
              <a:rPr lang="en-US" b="1" dirty="0" smtClean="0">
                <a:latin typeface="Times New Roman" pitchFamily="18" charset="0"/>
                <a:cs typeface="Times New Roman" pitchFamily="18" charset="0"/>
              </a:rPr>
              <a:t>.</a:t>
            </a:r>
          </a:p>
          <a:p>
            <a:pPr>
              <a:lnSpc>
                <a:spcPct val="150000"/>
              </a:lnSpc>
              <a:buFont typeface="Wingdings" pitchFamily="2" charset="2"/>
              <a:buChar char="q"/>
            </a:pPr>
            <a:r>
              <a:rPr lang="en-US" b="1" dirty="0">
                <a:latin typeface="Times New Roman" pitchFamily="18" charset="0"/>
                <a:cs typeface="Times New Roman" pitchFamily="18" charset="0"/>
              </a:rPr>
              <a:t>PV is modular and thus flexible in terms of size and applications </a:t>
            </a:r>
            <a:r>
              <a:rPr lang="en-US" b="1" dirty="0" smtClean="0">
                <a:latin typeface="Times New Roman" pitchFamily="18" charset="0"/>
                <a:cs typeface="Times New Roman" pitchFamily="18" charset="0"/>
              </a:rPr>
              <a:t>.</a:t>
            </a:r>
          </a:p>
          <a:p>
            <a:pPr>
              <a:lnSpc>
                <a:spcPct val="150000"/>
              </a:lnSpc>
              <a:buFont typeface="Wingdings" pitchFamily="2" charset="2"/>
              <a:buChar char="q"/>
            </a:pPr>
            <a:r>
              <a:rPr lang="en-US" b="1" dirty="0">
                <a:latin typeface="Times New Roman" pitchFamily="18" charset="0"/>
                <a:cs typeface="Times New Roman" pitchFamily="18" charset="0"/>
              </a:rPr>
              <a:t>PV is highly reliable and needs little maintenance</a:t>
            </a:r>
            <a:r>
              <a:rPr lang="en-US" dirty="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lnSpc>
                <a:spcPct val="150000"/>
              </a:lnSpc>
              <a:buFont typeface="Wingdings" pitchFamily="2" charset="2"/>
              <a:buChar char="q"/>
            </a:pPr>
            <a:r>
              <a:rPr lang="en-US" b="1" dirty="0">
                <a:latin typeface="Times New Roman" pitchFamily="18" charset="0"/>
                <a:cs typeface="Times New Roman" pitchFamily="18" charset="0"/>
              </a:rPr>
              <a:t>Long life </a:t>
            </a:r>
            <a:r>
              <a:rPr lang="en-US" b="1" dirty="0" smtClean="0">
                <a:latin typeface="Times New Roman" pitchFamily="18" charset="0"/>
                <a:cs typeface="Times New Roman" pitchFamily="18" charset="0"/>
              </a:rPr>
              <a:t>.</a:t>
            </a:r>
          </a:p>
          <a:p>
            <a:pPr>
              <a:lnSpc>
                <a:spcPct val="150000"/>
              </a:lnSpc>
              <a:buFont typeface="Wingdings" pitchFamily="2" charset="2"/>
              <a:buChar char="q"/>
            </a:pPr>
            <a:r>
              <a:rPr lang="en-US" b="1" dirty="0">
                <a:latin typeface="Times New Roman" pitchFamily="18" charset="0"/>
                <a:cs typeface="Times New Roman" pitchFamily="18" charset="0"/>
              </a:rPr>
              <a:t>PV has virtually no environmental impact </a:t>
            </a:r>
            <a:r>
              <a:rPr lang="en-US" b="1"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005012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dirty="0">
                <a:latin typeface="Times New Roman" pitchFamily="18" charset="0"/>
                <a:cs typeface="Times New Roman" pitchFamily="18" charset="0"/>
              </a:rPr>
              <a:t>solar thermal energy </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143000"/>
            <a:ext cx="9144000" cy="5715000"/>
          </a:xfrm>
        </p:spPr>
        <p:txBody>
          <a:bodyPr/>
          <a:lstStyle/>
          <a:p>
            <a:pPr marL="0" indent="0">
              <a:buNone/>
            </a:pPr>
            <a:r>
              <a:rPr lang="en-US" dirty="0">
                <a:latin typeface="Times New Roman" pitchFamily="18" charset="0"/>
                <a:cs typeface="Times New Roman" pitchFamily="18" charset="0"/>
              </a:rPr>
              <a:t>There are many applications for the direct use of solar thermal energy like space heating and cooling </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a:buFont typeface="Wingdings" pitchFamily="2" charset="2"/>
              <a:buChar char="q"/>
            </a:pPr>
            <a:r>
              <a:rPr lang="en-US" b="1" dirty="0" smtClean="0">
                <a:latin typeface="Times New Roman" pitchFamily="18" charset="0"/>
                <a:cs typeface="Times New Roman" pitchFamily="18" charset="0"/>
              </a:rPr>
              <a:t> Solar </a:t>
            </a:r>
            <a:r>
              <a:rPr lang="en-US" b="1" dirty="0">
                <a:latin typeface="Times New Roman" pitchFamily="18" charset="0"/>
                <a:cs typeface="Times New Roman" pitchFamily="18" charset="0"/>
              </a:rPr>
              <a:t>thermal heating. </a:t>
            </a:r>
            <a:endParaRPr lang="en-US" b="1" dirty="0" smtClean="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There are two basic solar systems exist to produce hot water </a:t>
            </a:r>
            <a:r>
              <a:rPr lang="en-US" dirty="0" smtClean="0">
                <a:latin typeface="Times New Roman" pitchFamily="18" charset="0"/>
                <a:cs typeface="Times New Roman" pitchFamily="18" charset="0"/>
              </a:rPr>
              <a:t>:</a:t>
            </a:r>
          </a:p>
          <a:p>
            <a:pPr marL="514350" indent="-514350">
              <a:buFont typeface="+mj-lt"/>
              <a:buAutoNum type="arabicPeriod"/>
            </a:pP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Active system </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An active pumped system can be either an open loop or closed loop </a:t>
            </a:r>
            <a:r>
              <a:rPr lang="en-US" dirty="0" smtClean="0">
                <a:latin typeface="Times New Roman" pitchFamily="18" charset="0"/>
                <a:cs typeface="Times New Roman" pitchFamily="18" charset="0"/>
              </a:rPr>
              <a:t>.</a:t>
            </a:r>
          </a:p>
          <a:p>
            <a:pPr marL="514350" indent="-514350">
              <a:buFont typeface="+mj-lt"/>
              <a:buAutoNum type="arabicPeriod"/>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Passive system : convert </a:t>
            </a:r>
            <a:r>
              <a:rPr lang="en-US" dirty="0">
                <a:latin typeface="Times New Roman" pitchFamily="18" charset="0"/>
                <a:cs typeface="Times New Roman" pitchFamily="18" charset="0"/>
              </a:rPr>
              <a:t>sunlight into usable heat, or store heat for future use, without the assistance of other energy sources. </a:t>
            </a:r>
          </a:p>
          <a:p>
            <a:pPr marL="0" indent="0">
              <a:buNone/>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04068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1237</Words>
  <Application>Microsoft Office PowerPoint</Application>
  <PresentationFormat>On-screen Show (4:3)</PresentationFormat>
  <Paragraphs>351</Paragraphs>
  <Slides>40</Slides>
  <Notes>1</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Description Place project</vt:lpstr>
      <vt:lpstr>Photovoltaic (Solar cell) </vt:lpstr>
      <vt:lpstr>Slide 4</vt:lpstr>
      <vt:lpstr>How photovoltaic work? </vt:lpstr>
      <vt:lpstr>Slide 6</vt:lpstr>
      <vt:lpstr>The Four General Types of Silicon Photovoltaic Cells are: </vt:lpstr>
      <vt:lpstr>Advantages of Photovoltaic </vt:lpstr>
      <vt:lpstr>solar thermal energy </vt:lpstr>
      <vt:lpstr>Slide 10</vt:lpstr>
      <vt:lpstr>Slide 11</vt:lpstr>
      <vt:lpstr>Slide 12</vt:lpstr>
      <vt:lpstr>Slide 13</vt:lpstr>
      <vt:lpstr>Slide 14</vt:lpstr>
      <vt:lpstr>Slide 15</vt:lpstr>
      <vt:lpstr>Inside and Outside Design condition</vt:lpstr>
      <vt:lpstr>Overall heat transfer coefficient, Uoverall</vt:lpstr>
      <vt:lpstr>External walls construction</vt:lpstr>
      <vt:lpstr>Internal walls construction </vt:lpstr>
      <vt:lpstr>Ceiling construction</vt:lpstr>
      <vt:lpstr>Slide 21</vt:lpstr>
      <vt:lpstr>summary of overall heat transfer  coefficient for each element </vt:lpstr>
      <vt:lpstr>Heating load sources :</vt:lpstr>
      <vt:lpstr>The Heat load Equation :</vt:lpstr>
      <vt:lpstr>The Heat load Equation :</vt:lpstr>
      <vt:lpstr>The Heat load Equation :</vt:lpstr>
      <vt:lpstr>Slide 27</vt:lpstr>
      <vt:lpstr>Cooling loads classified by Source : </vt:lpstr>
      <vt:lpstr>Cooling Load equation : </vt:lpstr>
      <vt:lpstr>Cooling Load equation : </vt:lpstr>
      <vt:lpstr>Cooling Load equation : </vt:lpstr>
      <vt:lpstr>Cooling Load equation : </vt:lpstr>
      <vt:lpstr>Cooling Load equation : </vt:lpstr>
      <vt:lpstr>Cooling Load equation : </vt:lpstr>
      <vt:lpstr>Geothermal Energy</vt:lpstr>
      <vt:lpstr>Slide 36</vt:lpstr>
      <vt:lpstr>Slide 37</vt:lpstr>
      <vt:lpstr>Slide 38</vt:lpstr>
      <vt:lpstr>Slide 39</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Photovoltaic (Solar cell) </dc:title>
  <dc:creator>Tmeze</dc:creator>
  <cp:lastModifiedBy>Mech</cp:lastModifiedBy>
  <cp:revision>10</cp:revision>
  <dcterms:created xsi:type="dcterms:W3CDTF">2006-08-16T00:00:00Z</dcterms:created>
  <dcterms:modified xsi:type="dcterms:W3CDTF">2014-05-29T11:37:52Z</dcterms:modified>
</cp:coreProperties>
</file>