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8">
  <p:sldMasterIdLst>
    <p:sldMasterId id="2147483768" r:id="rId1"/>
  </p:sldMasterIdLst>
  <p:sldIdLst>
    <p:sldId id="256" r:id="rId2"/>
    <p:sldId id="317" r:id="rId3"/>
    <p:sldId id="315" r:id="rId4"/>
    <p:sldId id="312" r:id="rId5"/>
    <p:sldId id="257" r:id="rId6"/>
    <p:sldId id="258" r:id="rId7"/>
    <p:sldId id="260" r:id="rId8"/>
    <p:sldId id="261" r:id="rId9"/>
    <p:sldId id="264" r:id="rId10"/>
    <p:sldId id="265" r:id="rId11"/>
    <p:sldId id="266" r:id="rId12"/>
    <p:sldId id="262" r:id="rId13"/>
    <p:sldId id="263" r:id="rId14"/>
    <p:sldId id="268" r:id="rId15"/>
    <p:sldId id="269" r:id="rId16"/>
    <p:sldId id="270" r:id="rId17"/>
    <p:sldId id="271" r:id="rId18"/>
    <p:sldId id="272" r:id="rId19"/>
    <p:sldId id="274" r:id="rId20"/>
    <p:sldId id="275"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20" r:id="rId43"/>
    <p:sldId id="321" r:id="rId44"/>
    <p:sldId id="318" r:id="rId45"/>
    <p:sldId id="296" r:id="rId46"/>
    <p:sldId id="297" r:id="rId47"/>
    <p:sldId id="298" r:id="rId48"/>
    <p:sldId id="299" r:id="rId49"/>
    <p:sldId id="300" r:id="rId50"/>
    <p:sldId id="301" r:id="rId51"/>
    <p:sldId id="302" r:id="rId52"/>
    <p:sldId id="303" r:id="rId53"/>
    <p:sldId id="314" r:id="rId54"/>
    <p:sldId id="304" r:id="rId55"/>
    <p:sldId id="305" r:id="rId56"/>
    <p:sldId id="306" r:id="rId57"/>
    <p:sldId id="307" r:id="rId58"/>
    <p:sldId id="313" r:id="rId59"/>
    <p:sldId id="309" r:id="rId60"/>
    <p:sldId id="310" r:id="rId61"/>
    <p:sldId id="311" r:id="rId62"/>
    <p:sldId id="319" r:id="rId63"/>
    <p:sldId id="308" r:id="rId64"/>
    <p:sldId id="323" r:id="rId65"/>
    <p:sldId id="322" r:id="rId66"/>
    <p:sldId id="324" r:id="rId67"/>
    <p:sldId id="325" r:id="rId68"/>
    <p:sldId id="326" r:id="rId69"/>
    <p:sldId id="327" r:id="rId70"/>
    <p:sldId id="328" r:id="rId7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35" autoAdjust="0"/>
    <p:restoredTop sz="94660"/>
  </p:normalViewPr>
  <p:slideViewPr>
    <p:cSldViewPr>
      <p:cViewPr>
        <p:scale>
          <a:sx n="60" d="100"/>
          <a:sy n="60" d="100"/>
        </p:scale>
        <p:origin x="-1656"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FF493D1-5256-481D-8A82-7022BFCBF4BA}" type="datetimeFigureOut">
              <a:rPr lang="ar-JO" smtClean="0"/>
              <a:t>23/03/1438</a:t>
            </a:fld>
            <a:endParaRPr lang="ar-JO"/>
          </a:p>
        </p:txBody>
      </p:sp>
      <p:sp>
        <p:nvSpPr>
          <p:cNvPr id="17" name="Slide Number Placeholder 16"/>
          <p:cNvSpPr>
            <a:spLocks noGrp="1"/>
          </p:cNvSpPr>
          <p:nvPr>
            <p:ph type="sldNum" sz="quarter" idx="11"/>
          </p:nvPr>
        </p:nvSpPr>
        <p:spPr/>
        <p:txBody>
          <a:bodyPr/>
          <a:lstStyle/>
          <a:p>
            <a:fld id="{3B1BD9CC-152B-41DB-9993-478651F6C420}" type="slidenum">
              <a:rPr lang="ar-JO" smtClean="0"/>
              <a:t>‹#›</a:t>
            </a:fld>
            <a:endParaRPr lang="ar-JO"/>
          </a:p>
        </p:txBody>
      </p:sp>
      <p:sp>
        <p:nvSpPr>
          <p:cNvPr id="19" name="Footer Placeholder 18"/>
          <p:cNvSpPr>
            <a:spLocks noGrp="1"/>
          </p:cNvSpPr>
          <p:nvPr>
            <p:ph type="ftr" sz="quarter" idx="12"/>
          </p:nvPr>
        </p:nvSpPr>
        <p:spPr/>
        <p:txBody>
          <a:bodyPr/>
          <a:lstStyle/>
          <a:p>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493D1-5256-481D-8A82-7022BFCBF4BA}" type="datetimeFigureOut">
              <a:rPr lang="ar-JO" smtClean="0"/>
              <a:t>23/03/1438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B1BD9CC-152B-41DB-9993-478651F6C420}"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493D1-5256-481D-8A82-7022BFCBF4BA}" type="datetimeFigureOut">
              <a:rPr lang="ar-JO" smtClean="0"/>
              <a:t>23/03/1438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B1BD9CC-152B-41DB-9993-478651F6C420}" type="slidenum">
              <a:rPr lang="ar-JO" smtClean="0"/>
              <a:t>‹#›</a:t>
            </a:fld>
            <a:endParaRPr lang="ar-JO"/>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FF493D1-5256-481D-8A82-7022BFCBF4BA}" type="datetimeFigureOut">
              <a:rPr lang="ar-JO" smtClean="0"/>
              <a:t>23/03/1438</a:t>
            </a:fld>
            <a:endParaRPr lang="ar-JO"/>
          </a:p>
        </p:txBody>
      </p:sp>
      <p:sp>
        <p:nvSpPr>
          <p:cNvPr id="12" name="Slide Number Placeholder 11"/>
          <p:cNvSpPr>
            <a:spLocks noGrp="1"/>
          </p:cNvSpPr>
          <p:nvPr>
            <p:ph type="sldNum" sz="quarter" idx="15"/>
          </p:nvPr>
        </p:nvSpPr>
        <p:spPr/>
        <p:txBody>
          <a:bodyPr/>
          <a:lstStyle/>
          <a:p>
            <a:fld id="{3B1BD9CC-152B-41DB-9993-478651F6C420}" type="slidenum">
              <a:rPr lang="ar-JO" smtClean="0"/>
              <a:t>‹#›</a:t>
            </a:fld>
            <a:endParaRPr lang="ar-JO"/>
          </a:p>
        </p:txBody>
      </p:sp>
      <p:sp>
        <p:nvSpPr>
          <p:cNvPr id="13" name="Footer Placeholder 12"/>
          <p:cNvSpPr>
            <a:spLocks noGrp="1"/>
          </p:cNvSpPr>
          <p:nvPr>
            <p:ph type="ftr" sz="quarter" idx="16"/>
          </p:nvPr>
        </p:nvSpPr>
        <p:spPr/>
        <p:txBody>
          <a:bodyPr/>
          <a:lstStyle/>
          <a:p>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FF493D1-5256-481D-8A82-7022BFCBF4BA}" type="datetimeFigureOut">
              <a:rPr lang="ar-JO" smtClean="0"/>
              <a:t>23/03/1438</a:t>
            </a:fld>
            <a:endParaRPr lang="ar-JO"/>
          </a:p>
        </p:txBody>
      </p:sp>
      <p:sp>
        <p:nvSpPr>
          <p:cNvPr id="14" name="Slide Number Placeholder 13"/>
          <p:cNvSpPr>
            <a:spLocks noGrp="1"/>
          </p:cNvSpPr>
          <p:nvPr>
            <p:ph type="sldNum" sz="quarter" idx="11"/>
          </p:nvPr>
        </p:nvSpPr>
        <p:spPr/>
        <p:txBody>
          <a:bodyPr/>
          <a:lstStyle/>
          <a:p>
            <a:fld id="{3B1BD9CC-152B-41DB-9993-478651F6C420}" type="slidenum">
              <a:rPr lang="ar-JO" smtClean="0"/>
              <a:t>‹#›</a:t>
            </a:fld>
            <a:endParaRPr lang="ar-JO"/>
          </a:p>
        </p:txBody>
      </p:sp>
      <p:sp>
        <p:nvSpPr>
          <p:cNvPr id="15" name="Footer Placeholder 14"/>
          <p:cNvSpPr>
            <a:spLocks noGrp="1"/>
          </p:cNvSpPr>
          <p:nvPr>
            <p:ph type="ftr" sz="quarter" idx="12"/>
          </p:nvPr>
        </p:nvSpPr>
        <p:spPr/>
        <p:txBody>
          <a:bodyPr/>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FF493D1-5256-481D-8A82-7022BFCBF4BA}" type="datetimeFigureOut">
              <a:rPr lang="ar-JO" smtClean="0"/>
              <a:t>23/03/1438</a:t>
            </a:fld>
            <a:endParaRPr lang="ar-JO"/>
          </a:p>
        </p:txBody>
      </p:sp>
      <p:sp>
        <p:nvSpPr>
          <p:cNvPr id="12" name="Slide Number Placeholder 11"/>
          <p:cNvSpPr>
            <a:spLocks noGrp="1"/>
          </p:cNvSpPr>
          <p:nvPr>
            <p:ph type="sldNum" sz="quarter" idx="16"/>
          </p:nvPr>
        </p:nvSpPr>
        <p:spPr/>
        <p:txBody>
          <a:bodyPr/>
          <a:lstStyle/>
          <a:p>
            <a:fld id="{3B1BD9CC-152B-41DB-9993-478651F6C420}" type="slidenum">
              <a:rPr lang="ar-JO" smtClean="0"/>
              <a:t>‹#›</a:t>
            </a:fld>
            <a:endParaRPr lang="ar-JO"/>
          </a:p>
        </p:txBody>
      </p:sp>
      <p:sp>
        <p:nvSpPr>
          <p:cNvPr id="13" name="Footer Placeholder 12"/>
          <p:cNvSpPr>
            <a:spLocks noGrp="1"/>
          </p:cNvSpPr>
          <p:nvPr>
            <p:ph type="ftr" sz="quarter" idx="17"/>
          </p:nvPr>
        </p:nvSpPr>
        <p:spPr/>
        <p:txBody>
          <a:bodyPr/>
          <a:lstStyle/>
          <a:p>
            <a:endParaRPr lang="ar-JO"/>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FF493D1-5256-481D-8A82-7022BFCBF4BA}" type="datetimeFigureOut">
              <a:rPr lang="ar-JO" smtClean="0"/>
              <a:t>23/03/1438</a:t>
            </a:fld>
            <a:endParaRPr lang="ar-JO"/>
          </a:p>
        </p:txBody>
      </p:sp>
      <p:sp>
        <p:nvSpPr>
          <p:cNvPr id="12" name="Slide Number Placeholder 11"/>
          <p:cNvSpPr>
            <a:spLocks noGrp="1"/>
          </p:cNvSpPr>
          <p:nvPr>
            <p:ph type="sldNum" sz="quarter" idx="17"/>
          </p:nvPr>
        </p:nvSpPr>
        <p:spPr/>
        <p:txBody>
          <a:bodyPr/>
          <a:lstStyle/>
          <a:p>
            <a:fld id="{3B1BD9CC-152B-41DB-9993-478651F6C420}" type="slidenum">
              <a:rPr lang="ar-JO" smtClean="0"/>
              <a:t>‹#›</a:t>
            </a:fld>
            <a:endParaRPr lang="ar-JO"/>
          </a:p>
        </p:txBody>
      </p:sp>
      <p:sp>
        <p:nvSpPr>
          <p:cNvPr id="13" name="Footer Placeholder 12"/>
          <p:cNvSpPr>
            <a:spLocks noGrp="1"/>
          </p:cNvSpPr>
          <p:nvPr>
            <p:ph type="ftr" sz="quarter" idx="18"/>
          </p:nvPr>
        </p:nvSpPr>
        <p:spPr/>
        <p:txBody>
          <a:bodyPr/>
          <a:lstStyle/>
          <a:p>
            <a:endParaRPr lang="ar-JO"/>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FF493D1-5256-481D-8A82-7022BFCBF4BA}" type="datetimeFigureOut">
              <a:rPr lang="ar-JO" smtClean="0"/>
              <a:t>23/03/1438</a:t>
            </a:fld>
            <a:endParaRPr lang="ar-JO"/>
          </a:p>
        </p:txBody>
      </p:sp>
      <p:sp>
        <p:nvSpPr>
          <p:cNvPr id="16" name="Slide Number Placeholder 15"/>
          <p:cNvSpPr>
            <a:spLocks noGrp="1"/>
          </p:cNvSpPr>
          <p:nvPr>
            <p:ph type="sldNum" sz="quarter" idx="11"/>
          </p:nvPr>
        </p:nvSpPr>
        <p:spPr/>
        <p:txBody>
          <a:bodyPr/>
          <a:lstStyle/>
          <a:p>
            <a:fld id="{3B1BD9CC-152B-41DB-9993-478651F6C420}" type="slidenum">
              <a:rPr lang="ar-JO" smtClean="0"/>
              <a:t>‹#›</a:t>
            </a:fld>
            <a:endParaRPr lang="ar-JO"/>
          </a:p>
        </p:txBody>
      </p:sp>
      <p:sp>
        <p:nvSpPr>
          <p:cNvPr id="17" name="Footer Placeholder 16"/>
          <p:cNvSpPr>
            <a:spLocks noGrp="1"/>
          </p:cNvSpPr>
          <p:nvPr>
            <p:ph type="ftr" sz="quarter" idx="12"/>
          </p:nvPr>
        </p:nvSpPr>
        <p:spPr/>
        <p:txBody>
          <a:bodyPr/>
          <a:lstStyle/>
          <a:p>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FF493D1-5256-481D-8A82-7022BFCBF4BA}" type="datetimeFigureOut">
              <a:rPr lang="ar-JO" smtClean="0"/>
              <a:t>23/03/1438</a:t>
            </a:fld>
            <a:endParaRPr lang="ar-JO"/>
          </a:p>
        </p:txBody>
      </p:sp>
      <p:sp>
        <p:nvSpPr>
          <p:cNvPr id="8" name="Slide Number Placeholder 7"/>
          <p:cNvSpPr>
            <a:spLocks noGrp="1"/>
          </p:cNvSpPr>
          <p:nvPr>
            <p:ph type="sldNum" sz="quarter" idx="11"/>
          </p:nvPr>
        </p:nvSpPr>
        <p:spPr/>
        <p:txBody>
          <a:bodyPr/>
          <a:lstStyle/>
          <a:p>
            <a:fld id="{3B1BD9CC-152B-41DB-9993-478651F6C420}" type="slidenum">
              <a:rPr lang="ar-JO" smtClean="0"/>
              <a:t>‹#›</a:t>
            </a:fld>
            <a:endParaRPr lang="ar-JO"/>
          </a:p>
        </p:txBody>
      </p:sp>
      <p:sp>
        <p:nvSpPr>
          <p:cNvPr id="9" name="Footer Placeholder 8"/>
          <p:cNvSpPr>
            <a:spLocks noGrp="1"/>
          </p:cNvSpPr>
          <p:nvPr>
            <p:ph type="ftr" sz="quarter" idx="12"/>
          </p:nvPr>
        </p:nvSpPr>
        <p:spPr/>
        <p:txBody>
          <a:bodyPr/>
          <a:lstStyle/>
          <a:p>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FF493D1-5256-481D-8A82-7022BFCBF4BA}" type="datetimeFigureOut">
              <a:rPr lang="ar-JO" smtClean="0"/>
              <a:t>23/03/1438</a:t>
            </a:fld>
            <a:endParaRPr lang="ar-JO"/>
          </a:p>
        </p:txBody>
      </p:sp>
      <p:sp>
        <p:nvSpPr>
          <p:cNvPr id="19" name="Slide Number Placeholder 18"/>
          <p:cNvSpPr>
            <a:spLocks noGrp="1"/>
          </p:cNvSpPr>
          <p:nvPr>
            <p:ph type="sldNum" sz="quarter" idx="16"/>
          </p:nvPr>
        </p:nvSpPr>
        <p:spPr/>
        <p:txBody>
          <a:bodyPr/>
          <a:lstStyle/>
          <a:p>
            <a:fld id="{3B1BD9CC-152B-41DB-9993-478651F6C420}" type="slidenum">
              <a:rPr lang="ar-JO" smtClean="0"/>
              <a:t>‹#›</a:t>
            </a:fld>
            <a:endParaRPr lang="ar-JO"/>
          </a:p>
        </p:txBody>
      </p:sp>
      <p:sp>
        <p:nvSpPr>
          <p:cNvPr id="23" name="Footer Placeholder 22"/>
          <p:cNvSpPr>
            <a:spLocks noGrp="1"/>
          </p:cNvSpPr>
          <p:nvPr>
            <p:ph type="ftr" sz="quarter" idx="17"/>
          </p:nvPr>
        </p:nvSpPr>
        <p:spPr/>
        <p:txBody>
          <a:bodyPr/>
          <a:lstStyle/>
          <a:p>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FF493D1-5256-481D-8A82-7022BFCBF4BA}" type="datetimeFigureOut">
              <a:rPr lang="ar-JO" smtClean="0"/>
              <a:t>23/03/1438</a:t>
            </a:fld>
            <a:endParaRPr lang="ar-JO"/>
          </a:p>
        </p:txBody>
      </p:sp>
      <p:sp>
        <p:nvSpPr>
          <p:cNvPr id="14" name="Slide Number Placeholder 13"/>
          <p:cNvSpPr>
            <a:spLocks noGrp="1"/>
          </p:cNvSpPr>
          <p:nvPr>
            <p:ph type="sldNum" sz="quarter" idx="15"/>
          </p:nvPr>
        </p:nvSpPr>
        <p:spPr>
          <a:xfrm>
            <a:off x="4038600" y="6172200"/>
            <a:ext cx="1066800" cy="304800"/>
          </a:xfrm>
        </p:spPr>
        <p:txBody>
          <a:bodyPr/>
          <a:lstStyle/>
          <a:p>
            <a:fld id="{3B1BD9CC-152B-41DB-9993-478651F6C420}" type="slidenum">
              <a:rPr lang="ar-JO" smtClean="0"/>
              <a:t>‹#›</a:t>
            </a:fld>
            <a:endParaRPr lang="ar-JO"/>
          </a:p>
        </p:txBody>
      </p:sp>
      <p:sp>
        <p:nvSpPr>
          <p:cNvPr id="15" name="Footer Placeholder 14"/>
          <p:cNvSpPr>
            <a:spLocks noGrp="1"/>
          </p:cNvSpPr>
          <p:nvPr>
            <p:ph type="ftr" sz="quarter" idx="16"/>
          </p:nvPr>
        </p:nvSpPr>
        <p:spPr>
          <a:xfrm>
            <a:off x="1447800" y="6486525"/>
            <a:ext cx="6248400" cy="292100"/>
          </a:xfrm>
        </p:spPr>
        <p:txBody>
          <a:bodyPr/>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FF493D1-5256-481D-8A82-7022BFCBF4BA}" type="datetimeFigureOut">
              <a:rPr lang="ar-JO" smtClean="0"/>
              <a:t>23/03/1438</a:t>
            </a:fld>
            <a:endParaRPr lang="ar-JO"/>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ar-JO"/>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B1BD9CC-152B-41DB-9993-478651F6C420}" type="slidenum">
              <a:rPr lang="ar-JO" smtClean="0"/>
              <a:t>‹#›</a:t>
            </a:fld>
            <a:endParaRPr lang="ar-JO"/>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755576" y="1052736"/>
            <a:ext cx="7200800" cy="369332"/>
          </a:xfrm>
          <a:prstGeom prst="rect">
            <a:avLst/>
          </a:prstGeom>
          <a:noFill/>
        </p:spPr>
        <p:txBody>
          <a:bodyPr wrap="square" rtlCol="1">
            <a:spAutoFit/>
          </a:bodyPr>
          <a:lstStyle/>
          <a:p>
            <a:endParaRPr lang="ar-JO" dirty="0"/>
          </a:p>
        </p:txBody>
      </p:sp>
      <p:sp>
        <p:nvSpPr>
          <p:cNvPr id="8" name="مربع نص 7"/>
          <p:cNvSpPr txBox="1"/>
          <p:nvPr/>
        </p:nvSpPr>
        <p:spPr>
          <a:xfrm>
            <a:off x="1403648" y="764704"/>
            <a:ext cx="7128792" cy="369332"/>
          </a:xfrm>
          <a:prstGeom prst="rect">
            <a:avLst/>
          </a:prstGeom>
          <a:noFill/>
        </p:spPr>
        <p:txBody>
          <a:bodyPr wrap="square" rtlCol="1">
            <a:spAutoFit/>
          </a:bodyPr>
          <a:lstStyle/>
          <a:p>
            <a:pPr rtl="0"/>
            <a:r>
              <a:rPr lang="en-US" dirty="0"/>
              <a:t> </a:t>
            </a:r>
          </a:p>
        </p:txBody>
      </p:sp>
      <p:sp>
        <p:nvSpPr>
          <p:cNvPr id="4" name="Rectangle 3"/>
          <p:cNvSpPr>
            <a:spLocks noChangeArrowheads="1"/>
          </p:cNvSpPr>
          <p:nvPr/>
        </p:nvSpPr>
        <p:spPr bwMode="auto">
          <a:xfrm>
            <a:off x="2555776" y="2420888"/>
            <a:ext cx="40324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smtClean="0">
                <a:ln>
                  <a:noFill/>
                </a:ln>
                <a:solidFill>
                  <a:schemeClr val="bg2"/>
                </a:solidFill>
                <a:effectLst/>
                <a:ea typeface="Times New Roman" pitchFamily="18" charset="0"/>
                <a:cs typeface="Arial" pitchFamily="34" charset="0"/>
              </a:rPr>
              <a:t>Lean six </a:t>
            </a:r>
            <a:r>
              <a:rPr lang="en-US" sz="3200" b="1" dirty="0" smtClean="0">
                <a:solidFill>
                  <a:schemeClr val="bg2"/>
                </a:solidFill>
                <a:ea typeface="Times New Roman" pitchFamily="18" charset="0"/>
                <a:cs typeface="Arial" pitchFamily="34" charset="0"/>
              </a:rPr>
              <a:t>sigma on Mega Bricks Factory </a:t>
            </a:r>
            <a:endParaRPr kumimoji="0" lang="en-US" sz="3200" b="1" i="0" u="none" strike="noStrike" cap="none" normalizeH="0" baseline="0" dirty="0" smtClean="0">
              <a:ln>
                <a:noFill/>
              </a:ln>
              <a:solidFill>
                <a:schemeClr val="bg2"/>
              </a:solidFill>
              <a:effectLst/>
              <a:cs typeface="Arial" pitchFamily="34" charset="0"/>
            </a:endParaRPr>
          </a:p>
        </p:txBody>
      </p:sp>
      <p:sp>
        <p:nvSpPr>
          <p:cNvPr id="6" name="Rectangle 3"/>
          <p:cNvSpPr>
            <a:spLocks noChangeArrowheads="1"/>
          </p:cNvSpPr>
          <p:nvPr/>
        </p:nvSpPr>
        <p:spPr bwMode="auto">
          <a:xfrm>
            <a:off x="1403648" y="3498106"/>
            <a:ext cx="686617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Prepared by </a:t>
            </a:r>
          </a:p>
          <a:p>
            <a:pPr marL="0" marR="0" lvl="0" indent="0" algn="ctr" defTabSz="914400" rtl="0" eaLnBrk="1" fontAlgn="base" latinLnBrk="0" hangingPunct="1">
              <a:lnSpc>
                <a:spcPct val="100000"/>
              </a:lnSpc>
              <a:spcBef>
                <a:spcPct val="0"/>
              </a:spcBef>
              <a:spcAft>
                <a:spcPct val="0"/>
              </a:spcAft>
              <a:buClrTx/>
              <a:buSzTx/>
              <a:tabLst/>
            </a:pPr>
            <a:r>
              <a:rPr lang="en-US" sz="2400" b="1" dirty="0" smtClean="0">
                <a:solidFill>
                  <a:schemeClr val="bg2"/>
                </a:solidFill>
                <a:cs typeface="Arial" pitchFamily="34" charset="0"/>
              </a:rPr>
              <a:t>Reem Awad</a:t>
            </a:r>
          </a:p>
          <a:p>
            <a:pPr marL="0" marR="0" lvl="0" indent="0" algn="ctr"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bg2"/>
                </a:solidFill>
                <a:effectLst/>
                <a:cs typeface="Arial" pitchFamily="34" charset="0"/>
              </a:rPr>
              <a:t>Mostafa</a:t>
            </a:r>
            <a:r>
              <a:rPr kumimoji="0" lang="en-US" sz="2400" b="1" i="0" u="none" strike="noStrike" cap="none" normalizeH="0" dirty="0" smtClean="0">
                <a:ln>
                  <a:noFill/>
                </a:ln>
                <a:solidFill>
                  <a:schemeClr val="bg2"/>
                </a:solidFill>
                <a:effectLst/>
                <a:cs typeface="Arial" pitchFamily="34" charset="0"/>
              </a:rPr>
              <a:t> </a:t>
            </a:r>
            <a:r>
              <a:rPr kumimoji="0" lang="en-US" sz="2400" b="1" i="0" u="none" strike="noStrike" cap="none" normalizeH="0" dirty="0" err="1" smtClean="0">
                <a:ln>
                  <a:noFill/>
                </a:ln>
                <a:solidFill>
                  <a:schemeClr val="bg2"/>
                </a:solidFill>
                <a:effectLst/>
                <a:cs typeface="Arial" pitchFamily="34" charset="0"/>
              </a:rPr>
              <a:t>Ghanim</a:t>
            </a:r>
            <a:r>
              <a:rPr kumimoji="0" lang="en-US" sz="2400" b="1" i="0" u="none" strike="noStrike" cap="none" normalizeH="0" dirty="0" smtClean="0">
                <a:ln>
                  <a:noFill/>
                </a:ln>
                <a:solidFill>
                  <a:schemeClr val="bg2"/>
                </a:solidFill>
                <a:effectLst/>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lang="en-US" sz="2400" b="1" dirty="0" err="1" smtClean="0">
                <a:solidFill>
                  <a:schemeClr val="bg2"/>
                </a:solidFill>
                <a:cs typeface="Arial" pitchFamily="34" charset="0"/>
              </a:rPr>
              <a:t>Yasmn</a:t>
            </a:r>
            <a:r>
              <a:rPr lang="en-US" sz="2400" b="1" dirty="0" smtClean="0">
                <a:solidFill>
                  <a:schemeClr val="bg2"/>
                </a:solidFill>
                <a:cs typeface="Arial" pitchFamily="34" charset="0"/>
              </a:rPr>
              <a:t> </a:t>
            </a:r>
            <a:r>
              <a:rPr lang="en-US" sz="2400" b="1" dirty="0" err="1" smtClean="0">
                <a:solidFill>
                  <a:schemeClr val="bg2"/>
                </a:solidFill>
                <a:cs typeface="Arial" pitchFamily="34" charset="0"/>
              </a:rPr>
              <a:t>Nser</a:t>
            </a:r>
            <a:r>
              <a:rPr lang="en-US" sz="2400" b="1" dirty="0" smtClean="0">
                <a:solidFill>
                  <a:schemeClr val="bg2"/>
                </a:solidFill>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err="1" smtClean="0">
                <a:ln>
                  <a:noFill/>
                </a:ln>
                <a:solidFill>
                  <a:schemeClr val="bg2"/>
                </a:solidFill>
                <a:effectLst/>
                <a:cs typeface="Arial" pitchFamily="34" charset="0"/>
              </a:rPr>
              <a:t>Moath</a:t>
            </a:r>
            <a:r>
              <a:rPr kumimoji="0" lang="en-US" sz="2400" b="1" i="0" u="none" strike="noStrike" cap="none" normalizeH="0" dirty="0" smtClean="0">
                <a:ln>
                  <a:noFill/>
                </a:ln>
                <a:solidFill>
                  <a:schemeClr val="bg2"/>
                </a:solidFill>
                <a:effectLst/>
                <a:cs typeface="Arial" pitchFamily="34" charset="0"/>
              </a:rPr>
              <a:t> </a:t>
            </a:r>
            <a:r>
              <a:rPr kumimoji="0" lang="en-US" sz="2400" b="1" i="0" u="none" strike="noStrike" cap="none" normalizeH="0" dirty="0" err="1" smtClean="0">
                <a:ln>
                  <a:noFill/>
                </a:ln>
                <a:solidFill>
                  <a:schemeClr val="bg2"/>
                </a:solidFill>
                <a:effectLst/>
                <a:cs typeface="Arial" pitchFamily="34" charset="0"/>
              </a:rPr>
              <a:t>Barameh</a:t>
            </a:r>
            <a:r>
              <a:rPr kumimoji="0" lang="en-US" sz="2400" b="1" i="0" u="none" strike="noStrike" cap="none" normalizeH="0" dirty="0" smtClean="0">
                <a:ln>
                  <a:noFill/>
                </a:ln>
                <a:solidFill>
                  <a:schemeClr val="bg2"/>
                </a:solidFill>
                <a:effectLst/>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lang="en-US" sz="2400" b="1" baseline="0" dirty="0" err="1" smtClean="0">
                <a:solidFill>
                  <a:schemeClr val="bg2"/>
                </a:solidFill>
                <a:cs typeface="Arial" pitchFamily="34" charset="0"/>
              </a:rPr>
              <a:t>Mamon</a:t>
            </a:r>
            <a:r>
              <a:rPr lang="en-US" sz="2400" b="1" dirty="0" smtClean="0">
                <a:solidFill>
                  <a:schemeClr val="bg2"/>
                </a:solidFill>
                <a:cs typeface="Arial" pitchFamily="34" charset="0"/>
              </a:rPr>
              <a:t> </a:t>
            </a:r>
            <a:r>
              <a:rPr lang="en-US" sz="2400" b="1" dirty="0" err="1" smtClean="0">
                <a:solidFill>
                  <a:schemeClr val="bg2"/>
                </a:solidFill>
                <a:cs typeface="Arial" pitchFamily="34" charset="0"/>
              </a:rPr>
              <a:t>Skafi</a:t>
            </a:r>
            <a:endParaRPr lang="en-US" sz="2400" b="1" dirty="0" smtClean="0">
              <a:solidFill>
                <a:schemeClr val="bg2"/>
              </a:solidFill>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lang="en-US" sz="2400" b="1" dirty="0" smtClean="0">
                <a:solidFill>
                  <a:schemeClr val="bg2"/>
                </a:solidFill>
                <a:cs typeface="Arial" pitchFamily="34" charset="0"/>
              </a:rPr>
              <a:t>Supervisor : </a:t>
            </a:r>
            <a:r>
              <a:rPr lang="en-US" sz="2400" b="1" dirty="0" err="1" smtClean="0">
                <a:solidFill>
                  <a:schemeClr val="bg2"/>
                </a:solidFill>
                <a:cs typeface="Arial" pitchFamily="34" charset="0"/>
              </a:rPr>
              <a:t>Eng</a:t>
            </a:r>
            <a:r>
              <a:rPr lang="en-US" sz="2400" b="1" dirty="0" smtClean="0">
                <a:solidFill>
                  <a:schemeClr val="bg2"/>
                </a:solidFill>
                <a:cs typeface="Arial" pitchFamily="34" charset="0"/>
              </a:rPr>
              <a:t> Ahmed Zaid </a:t>
            </a:r>
            <a:endParaRPr lang="en-US" sz="2400" b="1" dirty="0">
              <a:solidFill>
                <a:schemeClr val="bg2"/>
              </a:solidFill>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lang="en-US" sz="2400" b="1" dirty="0" smtClean="0">
                <a:solidFill>
                  <a:schemeClr val="bg2"/>
                </a:solidFill>
                <a:cs typeface="Arial" pitchFamily="34" charset="0"/>
              </a:rPr>
              <a:t>                     </a:t>
            </a:r>
            <a:endParaRPr kumimoji="0" lang="en-US" sz="2400"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6984776" cy="4154984"/>
          </a:xfrm>
          <a:prstGeom prst="rect">
            <a:avLst/>
          </a:prstGeom>
        </p:spPr>
        <p:txBody>
          <a:bodyPr wrap="square">
            <a:spAutoFit/>
          </a:bodyPr>
          <a:lstStyle/>
          <a:p>
            <a:pPr algn="ctr" rtl="0"/>
            <a:r>
              <a:rPr lang="en-US" sz="2400" b="1" dirty="0" smtClean="0">
                <a:solidFill>
                  <a:schemeClr val="bg2"/>
                </a:solidFill>
              </a:rPr>
              <a:t>Some of the  lean six sigma tool that we use </a:t>
            </a:r>
          </a:p>
          <a:p>
            <a:pPr algn="ctr" rtl="0"/>
            <a:r>
              <a:rPr lang="en-US" sz="2400" b="1" dirty="0" smtClean="0">
                <a:solidFill>
                  <a:schemeClr val="bg2"/>
                </a:solidFill>
              </a:rPr>
              <a:t>1. Cause-and-effects </a:t>
            </a:r>
            <a:r>
              <a:rPr lang="en-US" sz="2400" b="1" dirty="0">
                <a:solidFill>
                  <a:schemeClr val="bg2"/>
                </a:solidFill>
              </a:rPr>
              <a:t>diagrams (fishbone diagram)</a:t>
            </a:r>
          </a:p>
          <a:p>
            <a:pPr algn="ctr" rtl="0"/>
            <a:r>
              <a:rPr lang="en-US" sz="2400" b="1" dirty="0" smtClean="0">
                <a:solidFill>
                  <a:schemeClr val="bg2"/>
                </a:solidFill>
              </a:rPr>
              <a:t>2.Histograms</a:t>
            </a:r>
            <a:endParaRPr lang="en-US" sz="2400" b="1" dirty="0">
              <a:solidFill>
                <a:schemeClr val="bg2"/>
              </a:solidFill>
            </a:endParaRPr>
          </a:p>
          <a:p>
            <a:pPr algn="ctr" rtl="0"/>
            <a:r>
              <a:rPr lang="en-US" sz="2400" b="1" dirty="0" smtClean="0">
                <a:solidFill>
                  <a:schemeClr val="bg2"/>
                </a:solidFill>
              </a:rPr>
              <a:t>3.Run Chart</a:t>
            </a:r>
            <a:endParaRPr lang="en-US" sz="2400" b="1" dirty="0">
              <a:solidFill>
                <a:schemeClr val="bg2"/>
              </a:solidFill>
            </a:endParaRPr>
          </a:p>
          <a:p>
            <a:pPr algn="ctr" rtl="0"/>
            <a:r>
              <a:rPr lang="en-US" sz="2400" b="1" dirty="0" smtClean="0">
                <a:solidFill>
                  <a:schemeClr val="bg2"/>
                </a:solidFill>
              </a:rPr>
              <a:t>4.Pareto </a:t>
            </a:r>
            <a:r>
              <a:rPr lang="en-US" sz="2400" b="1" dirty="0">
                <a:solidFill>
                  <a:schemeClr val="bg2"/>
                </a:solidFill>
              </a:rPr>
              <a:t>charts</a:t>
            </a:r>
          </a:p>
          <a:p>
            <a:pPr algn="ctr" rtl="0"/>
            <a:r>
              <a:rPr lang="en-US" sz="2400" b="1" dirty="0" smtClean="0">
                <a:solidFill>
                  <a:schemeClr val="bg2"/>
                </a:solidFill>
              </a:rPr>
              <a:t>5.Stratification </a:t>
            </a:r>
            <a:r>
              <a:rPr lang="en-US" sz="2400" b="1" dirty="0">
                <a:solidFill>
                  <a:schemeClr val="bg2"/>
                </a:solidFill>
              </a:rPr>
              <a:t>(flow charts)</a:t>
            </a:r>
          </a:p>
          <a:p>
            <a:pPr algn="ctr" rtl="0"/>
            <a:r>
              <a:rPr lang="en-US" sz="2400" b="1" dirty="0" smtClean="0">
                <a:solidFill>
                  <a:schemeClr val="bg2"/>
                </a:solidFill>
              </a:rPr>
              <a:t>6.Control </a:t>
            </a:r>
            <a:r>
              <a:rPr lang="en-US" sz="2400" b="1" dirty="0">
                <a:solidFill>
                  <a:schemeClr val="bg2"/>
                </a:solidFill>
              </a:rPr>
              <a:t>charts</a:t>
            </a:r>
          </a:p>
          <a:p>
            <a:pPr marL="457200" indent="-457200" algn="ctr" rtl="0">
              <a:buAutoNum type="arabicPeriod" startAt="7"/>
            </a:pPr>
            <a:r>
              <a:rPr lang="en-US" sz="2400" b="1" dirty="0" smtClean="0">
                <a:solidFill>
                  <a:schemeClr val="bg2"/>
                </a:solidFill>
              </a:rPr>
              <a:t>Scatter diagram</a:t>
            </a:r>
          </a:p>
          <a:p>
            <a:pPr marL="342900" indent="-342900" algn="ctr" rtl="0">
              <a:buAutoNum type="arabicPeriod" startAt="7"/>
            </a:pPr>
            <a:r>
              <a:rPr lang="en-US" sz="2400" b="1" dirty="0" smtClean="0">
                <a:solidFill>
                  <a:schemeClr val="bg2"/>
                </a:solidFill>
              </a:rPr>
              <a:t>Takt time </a:t>
            </a:r>
          </a:p>
          <a:p>
            <a:pPr marL="342900" indent="-342900" algn="ctr" rtl="0">
              <a:buAutoNum type="arabicPeriod" startAt="7"/>
            </a:pPr>
            <a:r>
              <a:rPr lang="en-US" sz="2400" b="1" dirty="0" smtClean="0">
                <a:solidFill>
                  <a:schemeClr val="bg2"/>
                </a:solidFill>
              </a:rPr>
              <a:t>DPMO</a:t>
            </a:r>
          </a:p>
          <a:p>
            <a:pPr marL="342900" indent="-342900" algn="ctr" rtl="0">
              <a:buAutoNum type="arabicPeriod" startAt="7"/>
            </a:pPr>
            <a:r>
              <a:rPr lang="en-US" sz="2400" b="1" dirty="0" smtClean="0">
                <a:solidFill>
                  <a:schemeClr val="bg2"/>
                </a:solidFill>
              </a:rPr>
              <a:t>SCAMPER </a:t>
            </a:r>
            <a:endParaRPr lang="en-US" sz="2400" b="1"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195736" y="1988840"/>
            <a:ext cx="4608512" cy="2093600"/>
          </a:xfrm>
          <a:prstGeom prst="rect">
            <a:avLst/>
          </a:prstGeom>
        </p:spPr>
        <p:txBody>
          <a:bodyPr>
            <a:normAutofit/>
          </a:bodyPr>
          <a:lst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sz="4000" dirty="0" smtClean="0">
                <a:solidFill>
                  <a:schemeClr val="bg2"/>
                </a:solidFill>
              </a:rPr>
              <a:t>Measure and analysis</a:t>
            </a:r>
            <a:r>
              <a:rPr lang="en-US" sz="2400" dirty="0" smtClean="0">
                <a:solidFill>
                  <a:schemeClr val="bg2"/>
                </a:solidFill>
              </a:rPr>
              <a:t> </a:t>
            </a:r>
            <a:endParaRPr lang="ar-JO" sz="2400" dirty="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692696"/>
            <a:ext cx="8424936" cy="3785652"/>
          </a:xfrm>
          <a:prstGeom prst="rect">
            <a:avLst/>
          </a:prstGeom>
          <a:noFill/>
        </p:spPr>
        <p:txBody>
          <a:bodyPr wrap="square" rtlCol="1">
            <a:spAutoFit/>
          </a:bodyPr>
          <a:lstStyle/>
          <a:p>
            <a:pPr algn="ctr" rtl="0"/>
            <a:r>
              <a:rPr lang="en-US" sz="2400" b="1" dirty="0">
                <a:solidFill>
                  <a:schemeClr val="bg2"/>
                </a:solidFill>
              </a:rPr>
              <a:t>Measure and Analysis</a:t>
            </a:r>
          </a:p>
          <a:p>
            <a:pPr algn="just" rtl="0"/>
            <a:r>
              <a:rPr lang="en-US" dirty="0"/>
              <a:t> </a:t>
            </a:r>
          </a:p>
          <a:p>
            <a:pPr algn="just" rtl="0"/>
            <a:r>
              <a:rPr lang="en-US" b="1" dirty="0" smtClean="0"/>
              <a:t> </a:t>
            </a:r>
            <a:r>
              <a:rPr lang="en-US" b="1" dirty="0">
                <a:solidFill>
                  <a:schemeClr val="bg2"/>
                </a:solidFill>
              </a:rPr>
              <a:t>Measure </a:t>
            </a:r>
            <a:r>
              <a:rPr lang="en-US" b="1" dirty="0" smtClean="0">
                <a:solidFill>
                  <a:schemeClr val="bg2"/>
                </a:solidFill>
              </a:rPr>
              <a:t>Phase</a:t>
            </a:r>
          </a:p>
          <a:p>
            <a:pPr algn="just" rtl="0"/>
            <a:endParaRPr lang="en-US" b="1" dirty="0" smtClean="0">
              <a:solidFill>
                <a:schemeClr val="bg2"/>
              </a:solidFill>
            </a:endParaRPr>
          </a:p>
          <a:p>
            <a:pPr algn="just" rtl="0"/>
            <a:r>
              <a:rPr lang="en-US" b="1" dirty="0" smtClean="0">
                <a:solidFill>
                  <a:schemeClr val="bg2"/>
                </a:solidFill>
              </a:rPr>
              <a:t>"</a:t>
            </a:r>
            <a:r>
              <a:rPr lang="en-US" b="1" dirty="0">
                <a:solidFill>
                  <a:schemeClr val="bg2"/>
                </a:solidFill>
              </a:rPr>
              <a:t>You can manage what you can measure; you can measure, what you can define; you can define, what you can understand</a:t>
            </a:r>
            <a:r>
              <a:rPr lang="en-US" b="1" dirty="0" smtClean="0">
                <a:solidFill>
                  <a:schemeClr val="bg2"/>
                </a:solidFill>
              </a:rPr>
              <a:t>".</a:t>
            </a:r>
          </a:p>
          <a:p>
            <a:pPr algn="just" rtl="0"/>
            <a:endParaRPr lang="en-US" b="1" dirty="0">
              <a:solidFill>
                <a:schemeClr val="bg2"/>
              </a:solidFill>
            </a:endParaRPr>
          </a:p>
          <a:p>
            <a:pPr algn="just" rtl="0"/>
            <a:r>
              <a:rPr lang="en-US" b="1" dirty="0">
                <a:solidFill>
                  <a:schemeClr val="bg2"/>
                </a:solidFill>
              </a:rPr>
              <a:t>Measure is the second phase of a team’s work with the Lean Six Sigma process improvement strategy. In this phase the focus of the team shifts from qualitative</a:t>
            </a:r>
            <a:r>
              <a:rPr lang="en-US" b="1" i="1" dirty="0">
                <a:solidFill>
                  <a:schemeClr val="bg2"/>
                </a:solidFill>
              </a:rPr>
              <a:t> </a:t>
            </a:r>
            <a:r>
              <a:rPr lang="en-US" b="1" dirty="0">
                <a:solidFill>
                  <a:schemeClr val="bg2"/>
                </a:solidFill>
              </a:rPr>
              <a:t>to quantitative</a:t>
            </a:r>
            <a:r>
              <a:rPr lang="en-US" b="1" i="1" dirty="0">
                <a:solidFill>
                  <a:schemeClr val="bg2"/>
                </a:solidFill>
              </a:rPr>
              <a:t> </a:t>
            </a:r>
            <a:r>
              <a:rPr lang="en-US" b="1" dirty="0">
                <a:solidFill>
                  <a:schemeClr val="bg2"/>
                </a:solidFill>
              </a:rPr>
              <a:t>components of the Lean Six Sigma methodology</a:t>
            </a:r>
            <a:r>
              <a:rPr lang="en-US" b="1" dirty="0" smtClean="0">
                <a:solidFill>
                  <a:schemeClr val="bg2"/>
                </a:solidFill>
              </a:rPr>
              <a:t>.</a:t>
            </a:r>
          </a:p>
          <a:p>
            <a:pPr algn="just" rtl="0"/>
            <a:endParaRPr lang="en-US" b="1" dirty="0">
              <a:solidFill>
                <a:schemeClr val="bg2"/>
              </a:solidFill>
            </a:endParaRPr>
          </a:p>
          <a:p>
            <a:pPr algn="just" rtl="0"/>
            <a:endParaRPr lang="en-US" b="1" dirty="0">
              <a:solidFill>
                <a:schemeClr val="bg2"/>
              </a:solidFill>
            </a:endParaRPr>
          </a:p>
          <a:p>
            <a:endParaRPr lang="ar-JO" b="1" dirty="0">
              <a:solidFill>
                <a:schemeClr val="bg2"/>
              </a:solidFill>
            </a:endParaRPr>
          </a:p>
        </p:txBody>
      </p:sp>
      <p:sp>
        <p:nvSpPr>
          <p:cNvPr id="18433" name="Rectangle 1"/>
          <p:cNvSpPr>
            <a:spLocks noChangeArrowheads="1"/>
          </p:cNvSpPr>
          <p:nvPr/>
        </p:nvSpPr>
        <p:spPr bwMode="auto">
          <a:xfrm>
            <a:off x="251520" y="4005064"/>
            <a:ext cx="84969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The goal of the Measure phase of a Six Sigma DMAIC project is to get as much information as possible on the current process so as to fully understand both how it works and how well it works. This entails three key tasks: </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 creating a detailed process map </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 gathering baseline data and summarizing </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 analyzing the data.</a:t>
            </a:r>
            <a:endParaRPr kumimoji="0" lang="en-US" sz="2000"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59632" y="476672"/>
            <a:ext cx="7272808" cy="2308324"/>
          </a:xfrm>
          <a:prstGeom prst="rect">
            <a:avLst/>
          </a:prstGeom>
          <a:noFill/>
        </p:spPr>
        <p:txBody>
          <a:bodyPr wrap="square" rtlCol="1">
            <a:spAutoFit/>
          </a:bodyPr>
          <a:lstStyle/>
          <a:p>
            <a:pPr algn="just" rtl="0"/>
            <a:r>
              <a:rPr lang="en-US" b="1" dirty="0">
                <a:solidFill>
                  <a:schemeClr val="bg2"/>
                </a:solidFill>
              </a:rPr>
              <a:t>The lean tools and procedures that we will use in these phase are : </a:t>
            </a:r>
            <a:endParaRPr lang="en-US" b="1" dirty="0" smtClean="0">
              <a:solidFill>
                <a:schemeClr val="bg2"/>
              </a:solidFill>
            </a:endParaRPr>
          </a:p>
          <a:p>
            <a:pPr algn="just" rtl="0"/>
            <a:endParaRPr lang="en-US" b="1" dirty="0">
              <a:solidFill>
                <a:schemeClr val="bg2"/>
              </a:solidFill>
            </a:endParaRPr>
          </a:p>
          <a:p>
            <a:pPr marL="342900" lvl="0" indent="-342900" algn="just" rtl="0">
              <a:buFont typeface="+mj-lt"/>
              <a:buAutoNum type="arabicPeriod"/>
            </a:pPr>
            <a:r>
              <a:rPr lang="en-US" b="1" dirty="0">
                <a:solidFill>
                  <a:schemeClr val="bg2"/>
                </a:solidFill>
              </a:rPr>
              <a:t>Outline performance standard's </a:t>
            </a:r>
          </a:p>
          <a:p>
            <a:pPr marL="342900" lvl="0" indent="-342900" algn="just" rtl="0">
              <a:buFont typeface="+mj-lt"/>
              <a:buAutoNum type="arabicPeriod"/>
            </a:pPr>
            <a:r>
              <a:rPr lang="en-US" b="1" dirty="0">
                <a:solidFill>
                  <a:schemeClr val="bg2"/>
                </a:solidFill>
              </a:rPr>
              <a:t>Data collection plan </a:t>
            </a:r>
          </a:p>
          <a:p>
            <a:pPr marL="342900" lvl="0" indent="-342900" algn="just" rtl="0">
              <a:buFont typeface="+mj-lt"/>
              <a:buAutoNum type="arabicPeriod"/>
            </a:pPr>
            <a:r>
              <a:rPr lang="en-US" b="1" dirty="0">
                <a:solidFill>
                  <a:schemeClr val="bg2"/>
                </a:solidFill>
              </a:rPr>
              <a:t>Fish bone diagram</a:t>
            </a:r>
          </a:p>
          <a:p>
            <a:pPr marL="342900" lvl="0" indent="-342900" algn="just" rtl="0">
              <a:buFont typeface="+mj-lt"/>
              <a:buAutoNum type="arabicPeriod"/>
            </a:pPr>
            <a:r>
              <a:rPr lang="en-US" b="1" dirty="0" smtClean="0">
                <a:solidFill>
                  <a:schemeClr val="bg2"/>
                </a:solidFill>
              </a:rPr>
              <a:t>Process </a:t>
            </a:r>
            <a:r>
              <a:rPr lang="en-US" b="1" dirty="0">
                <a:solidFill>
                  <a:schemeClr val="bg2"/>
                </a:solidFill>
              </a:rPr>
              <a:t>map </a:t>
            </a:r>
          </a:p>
          <a:p>
            <a:pPr marL="342900" lvl="0" indent="-342900" algn="just" rtl="0">
              <a:buFont typeface="+mj-lt"/>
              <a:buAutoNum type="arabicPeriod"/>
            </a:pPr>
            <a:r>
              <a:rPr lang="en-US" b="1" dirty="0">
                <a:solidFill>
                  <a:schemeClr val="bg2"/>
                </a:solidFill>
              </a:rPr>
              <a:t>FMEA</a:t>
            </a:r>
          </a:p>
          <a:p>
            <a:endParaRPr lang="ar-JO" dirty="0"/>
          </a:p>
        </p:txBody>
      </p:sp>
      <p:sp>
        <p:nvSpPr>
          <p:cNvPr id="3" name="مربع نص 2"/>
          <p:cNvSpPr txBox="1"/>
          <p:nvPr/>
        </p:nvSpPr>
        <p:spPr>
          <a:xfrm>
            <a:off x="1259632" y="2708920"/>
            <a:ext cx="6599674" cy="923330"/>
          </a:xfrm>
          <a:prstGeom prst="rect">
            <a:avLst/>
          </a:prstGeom>
          <a:noFill/>
        </p:spPr>
        <p:txBody>
          <a:bodyPr wrap="square" rtlCol="1">
            <a:spAutoFit/>
          </a:bodyPr>
          <a:lstStyle/>
          <a:p>
            <a:pPr algn="l"/>
            <a:r>
              <a:rPr lang="en-US" b="1" dirty="0">
                <a:solidFill>
                  <a:schemeClr val="bg2"/>
                </a:solidFill>
              </a:rPr>
              <a:t>Outline performance standards  </a:t>
            </a:r>
            <a:endParaRPr lang="en-US" dirty="0">
              <a:solidFill>
                <a:schemeClr val="bg2"/>
              </a:solidFill>
            </a:endParaRPr>
          </a:p>
          <a:p>
            <a:pPr algn="l" rtl="0"/>
            <a:r>
              <a:rPr lang="en-US" b="1" dirty="0">
                <a:solidFill>
                  <a:schemeClr val="bg2"/>
                </a:solidFill>
              </a:rPr>
              <a:t>1.  </a:t>
            </a:r>
            <a:r>
              <a:rPr lang="en-US" dirty="0">
                <a:solidFill>
                  <a:schemeClr val="bg2"/>
                </a:solidFill>
              </a:rPr>
              <a:t>Operational definition</a:t>
            </a:r>
          </a:p>
          <a:p>
            <a:endParaRPr lang="ar-JO" dirty="0"/>
          </a:p>
        </p:txBody>
      </p:sp>
      <p:pic>
        <p:nvPicPr>
          <p:cNvPr id="17409" name="Picture 1"/>
          <p:cNvPicPr>
            <a:picLocks noChangeAspect="1" noChangeArrowheads="1"/>
          </p:cNvPicPr>
          <p:nvPr/>
        </p:nvPicPr>
        <p:blipFill>
          <a:blip r:embed="rId2" cstate="print"/>
          <a:srcRect l="24070" t="50812" r="26674" b="10797"/>
          <a:stretch>
            <a:fillRect/>
          </a:stretch>
        </p:blipFill>
        <p:spPr bwMode="auto">
          <a:xfrm>
            <a:off x="1115616" y="3356992"/>
            <a:ext cx="756084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l="23989" t="37203" r="25649" b="14563"/>
          <a:stretch>
            <a:fillRect/>
          </a:stretch>
        </p:blipFill>
        <p:spPr bwMode="auto">
          <a:xfrm>
            <a:off x="611560" y="764704"/>
            <a:ext cx="778331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15616" y="548680"/>
            <a:ext cx="7560840" cy="2308324"/>
          </a:xfrm>
          <a:prstGeom prst="rect">
            <a:avLst/>
          </a:prstGeom>
          <a:noFill/>
        </p:spPr>
        <p:txBody>
          <a:bodyPr wrap="square" rtlCol="1">
            <a:spAutoFit/>
          </a:bodyPr>
          <a:lstStyle/>
          <a:p>
            <a:pPr algn="just" rtl="0"/>
            <a:r>
              <a:rPr lang="en-US" b="1" dirty="0" smtClean="0">
                <a:solidFill>
                  <a:schemeClr val="accent3"/>
                </a:solidFill>
              </a:rPr>
              <a:t>2</a:t>
            </a:r>
            <a:r>
              <a:rPr lang="en-US" b="1" dirty="0" smtClean="0">
                <a:solidFill>
                  <a:schemeClr val="bg2"/>
                </a:solidFill>
              </a:rPr>
              <a:t>. Target condition</a:t>
            </a:r>
          </a:p>
          <a:p>
            <a:pPr algn="just" rtl="0"/>
            <a:endParaRPr lang="en-US" b="1" dirty="0">
              <a:solidFill>
                <a:schemeClr val="bg2"/>
              </a:solidFill>
            </a:endParaRPr>
          </a:p>
          <a:p>
            <a:pPr algn="just" rtl="0"/>
            <a:r>
              <a:rPr lang="en-US" b="1" dirty="0">
                <a:solidFill>
                  <a:schemeClr val="bg2"/>
                </a:solidFill>
              </a:rPr>
              <a:t> It is what we want to achieve. It is a tangible image; something that we can describe. This is not just the result that we want, but how we want things to be or work</a:t>
            </a:r>
            <a:r>
              <a:rPr lang="en-US" b="1" dirty="0" smtClean="0">
                <a:solidFill>
                  <a:schemeClr val="bg2"/>
                </a:solidFill>
              </a:rPr>
              <a:t>.</a:t>
            </a:r>
          </a:p>
          <a:p>
            <a:pPr algn="just" rtl="0"/>
            <a:endParaRPr lang="en-US" dirty="0" smtClean="0"/>
          </a:p>
          <a:p>
            <a:pPr algn="just" rtl="0"/>
            <a:endParaRPr lang="en-US" dirty="0"/>
          </a:p>
          <a:p>
            <a:endParaRPr lang="ar-JO" dirty="0"/>
          </a:p>
        </p:txBody>
      </p:sp>
      <p:sp>
        <p:nvSpPr>
          <p:cNvPr id="28673" name="Rectangle 1"/>
          <p:cNvSpPr>
            <a:spLocks noChangeArrowheads="1"/>
          </p:cNvSpPr>
          <p:nvPr/>
        </p:nvSpPr>
        <p:spPr bwMode="auto">
          <a:xfrm>
            <a:off x="1115616" y="1921305"/>
            <a:ext cx="75608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our target from the whole project is to achieve customer satisfaction by decreasing the manufacturing and delivering time and deliver the final product on time and also to increase manufacturing productivity  and with number the target is to deliver for each customer within 1.5 day or minimum. </a:t>
            </a:r>
            <a:endParaRPr kumimoji="0" lang="en-US" b="1" i="0" u="none" strike="noStrike" cap="none" normalizeH="0" baseline="0" dirty="0" smtClean="0">
              <a:ln>
                <a:noFill/>
              </a:ln>
              <a:solidFill>
                <a:schemeClr val="bg2"/>
              </a:solidFill>
              <a:effectLst/>
              <a:cs typeface="Arial" pitchFamily="34" charset="0"/>
            </a:endParaRPr>
          </a:p>
        </p:txBody>
      </p:sp>
      <p:sp>
        <p:nvSpPr>
          <p:cNvPr id="28674" name="Rectangle 2"/>
          <p:cNvSpPr>
            <a:spLocks noChangeArrowheads="1"/>
          </p:cNvSpPr>
          <p:nvPr/>
        </p:nvSpPr>
        <p:spPr bwMode="auto">
          <a:xfrm>
            <a:off x="1187624" y="3429000"/>
            <a:ext cx="38884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3. Specification limits </a:t>
            </a:r>
            <a:endParaRPr kumimoji="0" lang="en-US" b="1" i="0" u="none" strike="noStrike" cap="none" normalizeH="0" baseline="0" dirty="0" smtClean="0">
              <a:ln>
                <a:noFill/>
              </a:ln>
              <a:solidFill>
                <a:schemeClr val="bg2"/>
              </a:solidFill>
              <a:effectLst/>
              <a:cs typeface="Arial" pitchFamily="34" charset="0"/>
            </a:endParaRPr>
          </a:p>
        </p:txBody>
      </p:sp>
      <p:pic>
        <p:nvPicPr>
          <p:cNvPr id="8" name="Picture 11473" descr="http://support.minitab.com/en-us/minitab/17/specificationlimits_both_def.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789040"/>
            <a:ext cx="1728192" cy="1009650"/>
          </a:xfrm>
          <a:prstGeom prst="rect">
            <a:avLst/>
          </a:prstGeom>
          <a:noFill/>
          <a:ln>
            <a:noFill/>
          </a:ln>
        </p:spPr>
      </p:pic>
      <p:sp>
        <p:nvSpPr>
          <p:cNvPr id="28675" name="Rectangle 3"/>
          <p:cNvSpPr>
            <a:spLocks noChangeArrowheads="1"/>
          </p:cNvSpPr>
          <p:nvPr/>
        </p:nvSpPr>
        <p:spPr bwMode="auto">
          <a:xfrm>
            <a:off x="1187624" y="5092151"/>
            <a:ext cx="74888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We choose the specification as follow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Upper specification limits is 3.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Lower specification limits is 7 . (it is not that important in these kind of problem because the lower we get the better, the more customer satisfied  )</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259632" y="266165"/>
            <a:ext cx="74168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4. Defect definition</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Defect is any point that located out the specification limit that we assigned</a:t>
            </a:r>
            <a:r>
              <a:rPr kumimoji="0" lang="en-US" sz="12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a:t>
            </a:r>
            <a:endParaRPr kumimoji="0" lang="en-US" sz="1800" b="1" i="0" u="none" strike="noStrike" cap="none" normalizeH="0" baseline="0" dirty="0" smtClean="0">
              <a:ln>
                <a:noFill/>
              </a:ln>
              <a:solidFill>
                <a:schemeClr val="bg2"/>
              </a:solidFill>
              <a:effectLst/>
              <a:latin typeface="Arial" pitchFamily="34" charset="0"/>
              <a:cs typeface="Arial" pitchFamily="34" charset="0"/>
            </a:endParaRPr>
          </a:p>
        </p:txBody>
      </p:sp>
      <p:sp>
        <p:nvSpPr>
          <p:cNvPr id="31746" name="Rectangle 2"/>
          <p:cNvSpPr>
            <a:spLocks noChangeArrowheads="1"/>
          </p:cNvSpPr>
          <p:nvPr/>
        </p:nvSpPr>
        <p:spPr bwMode="auto">
          <a:xfrm>
            <a:off x="899592" y="1196752"/>
            <a:ext cx="6660232" cy="682198"/>
          </a:xfrm>
          <a:prstGeom prst="rect">
            <a:avLst/>
          </a:prstGeom>
          <a:noFill/>
          <a:ln w="9525">
            <a:noFill/>
            <a:miter lim="800000"/>
            <a:headEnd/>
            <a:tailEnd/>
          </a:ln>
          <a:effectLst/>
        </p:spPr>
        <p:txBody>
          <a:bodyPr vert="horz" wrap="square" lIns="431664"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Times New Roman" pitchFamily="18" charset="0"/>
              </a:rPr>
              <a:t>Data collection plan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a:t>
            </a:r>
            <a:r>
              <a:rPr kumimoji="0" lang="en-US" b="1" i="0" u="none" strike="noStrike" cap="none" normalizeH="0" baseline="0" dirty="0" smtClean="0" bmk="">
                <a:ln>
                  <a:noFill/>
                </a:ln>
                <a:solidFill>
                  <a:schemeClr val="bg2"/>
                </a:solidFill>
                <a:effectLst/>
                <a:ea typeface="Times New Roman" pitchFamily="18" charset="0"/>
                <a:cs typeface="Arial" pitchFamily="34" charset="0"/>
              </a:rPr>
              <a:t>ata Collection Strategy – Sampling</a:t>
            </a:r>
            <a:endParaRPr kumimoji="0" lang="en-US" b="1" i="0" u="none" strike="noStrike" cap="none" normalizeH="0" baseline="0" dirty="0" smtClean="0">
              <a:ln>
                <a:noFill/>
              </a:ln>
              <a:solidFill>
                <a:schemeClr val="bg2"/>
              </a:solidFill>
              <a:effectLst/>
              <a:cs typeface="Arial" pitchFamily="34" charset="0"/>
            </a:endParaRPr>
          </a:p>
        </p:txBody>
      </p:sp>
      <p:sp>
        <p:nvSpPr>
          <p:cNvPr id="31747" name="Rectangle 3"/>
          <p:cNvSpPr>
            <a:spLocks noChangeArrowheads="1"/>
          </p:cNvSpPr>
          <p:nvPr/>
        </p:nvSpPr>
        <p:spPr bwMode="auto">
          <a:xfrm>
            <a:off x="1259632" y="1988840"/>
            <a:ext cx="763284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Sampling can be done by following methods Probability Sampling :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Simple Random Sampling.</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Stratified Random Sampling.</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Systematic Sampling.</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Cluster Sampling.</a:t>
            </a:r>
            <a:endParaRPr kumimoji="0" lang="en-US" b="1" i="0" u="none" strike="noStrike" cap="none" normalizeH="0" baseline="0" dirty="0" smtClean="0">
              <a:ln>
                <a:noFill/>
              </a:ln>
              <a:solidFill>
                <a:schemeClr val="bg2"/>
              </a:solidFill>
              <a:effectLst/>
              <a:cs typeface="Arial" pitchFamily="34" charset="0"/>
            </a:endParaRPr>
          </a:p>
        </p:txBody>
      </p:sp>
      <p:sp>
        <p:nvSpPr>
          <p:cNvPr id="6" name="مستطيل 5"/>
          <p:cNvSpPr/>
          <p:nvPr/>
        </p:nvSpPr>
        <p:spPr>
          <a:xfrm>
            <a:off x="1259632" y="3717032"/>
            <a:ext cx="7128792" cy="1785104"/>
          </a:xfrm>
          <a:prstGeom prst="rect">
            <a:avLst/>
          </a:prstGeom>
        </p:spPr>
        <p:txBody>
          <a:bodyPr wrap="square">
            <a:spAutoFit/>
          </a:bodyPr>
          <a:lstStyle/>
          <a:p>
            <a:pPr lvl="0" algn="l" rtl="0" fontAlgn="base">
              <a:spcBef>
                <a:spcPct val="0"/>
              </a:spcBef>
              <a:spcAft>
                <a:spcPct val="0"/>
              </a:spcAf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Our collection plan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We use the simple Random sampling for measuring  time for each  process  from receiving  the raw material to deliver the bricks to the customers.</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We choose A20 this product is the best seller these year and the year before and has the highest demand, till these moment. </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186608" y="502221"/>
            <a:ext cx="763386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mj-cs"/>
              </a:rPr>
              <a:t>the measuring phase last for  3 months ,we collect data for 100 trial the collecting data sheet will  be attached  in the Appendix , the category(process) that we measure the time for: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 preparing and ordered  the raw material.</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mixing the raw material.</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preparing the mold.</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change the mold.</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machining .</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transfer to another place.</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transfer to the drying area.</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move for shipment .</a:t>
            </a:r>
            <a:endParaRPr kumimoji="0" lang="en-US" b="0" i="0" u="none" strike="noStrike" cap="none" normalizeH="0" baseline="0" dirty="0" smtClean="0">
              <a:ln>
                <a:noFill/>
              </a:ln>
              <a:solidFill>
                <a:schemeClr val="tx1"/>
              </a:solidFill>
              <a:effectLst/>
              <a:cs typeface="+mj-cs"/>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000000"/>
                </a:solidFill>
                <a:effectLst/>
                <a:ea typeface="Times New Roman" pitchFamily="18" charset="0"/>
                <a:cs typeface="+mj-cs"/>
              </a:rPr>
              <a:t>d</a:t>
            </a:r>
            <a:r>
              <a:rPr kumimoji="0" lang="en-US" b="0" i="0" u="none" strike="noStrike" cap="none" normalizeH="0" baseline="0" dirty="0" smtClean="0" bmk="">
                <a:ln>
                  <a:noFill/>
                </a:ln>
                <a:solidFill>
                  <a:srgbClr val="000000"/>
                </a:solidFill>
                <a:effectLst/>
                <a:ea typeface="Times New Roman" pitchFamily="18" charset="0"/>
                <a:cs typeface="+mj-cs"/>
              </a:rPr>
              <a:t>elivering for the customer.</a:t>
            </a:r>
            <a:endParaRPr kumimoji="0" lang="en-US" b="0" i="0" u="none" strike="noStrike" cap="none" normalizeH="0" baseline="0" dirty="0" smtClean="0">
              <a:ln>
                <a:noFill/>
              </a:ln>
              <a:solidFill>
                <a:schemeClr val="tx1"/>
              </a:solidFill>
              <a:effectLst/>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l="26202" t="20469" r="32843" b="11610"/>
          <a:stretch>
            <a:fillRect/>
          </a:stretch>
        </p:blipFill>
        <p:spPr bwMode="auto">
          <a:xfrm>
            <a:off x="1691680" y="764704"/>
            <a:ext cx="6336704" cy="5472608"/>
          </a:xfrm>
          <a:prstGeom prst="rect">
            <a:avLst/>
          </a:prstGeom>
          <a:noFill/>
          <a:ln w="9525">
            <a:noFill/>
            <a:miter lim="800000"/>
            <a:headEnd/>
            <a:tailEnd/>
          </a:ln>
        </p:spPr>
      </p:pic>
      <p:sp>
        <p:nvSpPr>
          <p:cNvPr id="7" name="مستطيل 6"/>
          <p:cNvSpPr/>
          <p:nvPr/>
        </p:nvSpPr>
        <p:spPr>
          <a:xfrm>
            <a:off x="1187624" y="332656"/>
            <a:ext cx="2168927" cy="369332"/>
          </a:xfrm>
          <a:prstGeom prst="rect">
            <a:avLst/>
          </a:prstGeom>
        </p:spPr>
        <p:txBody>
          <a:bodyPr wrap="none">
            <a:spAutoFit/>
          </a:bodyPr>
          <a:lstStyle/>
          <a:p>
            <a:pPr lvl="0" algn="l" fontAlgn="base">
              <a:spcBef>
                <a:spcPct val="0"/>
              </a:spcBef>
              <a:spcAft>
                <a:spcPct val="0"/>
              </a:spcAft>
            </a:pPr>
            <a:r>
              <a:rPr kumimoji="0" lang="en-US" b="1" i="0" u="none" strike="noStrike" cap="none" normalizeH="0" baseline="0" dirty="0" smtClean="0">
                <a:ln>
                  <a:noFill/>
                </a:ln>
                <a:solidFill>
                  <a:schemeClr val="accent3"/>
                </a:solidFill>
                <a:effectLst/>
                <a:ea typeface="Times New Roman" pitchFamily="18" charset="0"/>
                <a:cs typeface="Times New Roman" pitchFamily="18" charset="0"/>
              </a:rPr>
              <a:t>Fish bone diagram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l="8021" t="20297" r="32208" b="14735"/>
          <a:stretch>
            <a:fillRect/>
          </a:stretch>
        </p:blipFill>
        <p:spPr bwMode="auto">
          <a:xfrm>
            <a:off x="1403648" y="0"/>
            <a:ext cx="6840760" cy="4514902"/>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l="34504" t="27693" r="33951" b="33266"/>
          <a:stretch>
            <a:fillRect/>
          </a:stretch>
        </p:blipFill>
        <p:spPr bwMode="auto">
          <a:xfrm>
            <a:off x="4932040" y="4509120"/>
            <a:ext cx="3600400" cy="2132856"/>
          </a:xfrm>
          <a:prstGeom prst="rect">
            <a:avLst/>
          </a:prstGeom>
          <a:noFill/>
          <a:ln w="9525">
            <a:noFill/>
            <a:miter lim="800000"/>
            <a:headEnd/>
            <a:tailEnd/>
          </a:ln>
        </p:spPr>
      </p:pic>
      <p:sp>
        <p:nvSpPr>
          <p:cNvPr id="6" name="مستطيل 5"/>
          <p:cNvSpPr/>
          <p:nvPr/>
        </p:nvSpPr>
        <p:spPr>
          <a:xfrm>
            <a:off x="1187624" y="5517232"/>
            <a:ext cx="3219151" cy="400110"/>
          </a:xfrm>
          <a:prstGeom prst="rect">
            <a:avLst/>
          </a:prstGeom>
        </p:spPr>
        <p:txBody>
          <a:bodyPr wrap="none">
            <a:spAutoFit/>
          </a:bodyPr>
          <a:lstStyle/>
          <a:p>
            <a:r>
              <a:rPr lang="en-US" sz="2000" b="1" dirty="0">
                <a:solidFill>
                  <a:schemeClr val="accent3"/>
                </a:solidFill>
              </a:rPr>
              <a:t>process map (flow chart )</a:t>
            </a:r>
            <a:endParaRPr lang="ar-JO" sz="2000" b="1" dirty="0">
              <a:solidFill>
                <a:schemeClr val="accent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5536" y="938000"/>
            <a:ext cx="8229600" cy="4075176"/>
          </a:xfrm>
          <a:prstGeom prst="rect">
            <a:avLst/>
          </a:prstGeom>
        </p:spPr>
        <p:txBody>
          <a:bodyPr>
            <a:normAutofit fontScale="25000" lnSpcReduction="20000"/>
          </a:bodyPr>
          <a:lstStyle/>
          <a:p>
            <a:pPr marL="0" indent="0" algn="ctr">
              <a:buNone/>
            </a:pPr>
            <a:r>
              <a:rPr lang="en-US" sz="16000" b="1" i="1" dirty="0" smtClean="0">
                <a:solidFill>
                  <a:schemeClr val="bg2"/>
                </a:solidFill>
                <a:latin typeface="Agency FB" panose="020B0503020202020204" pitchFamily="34" charset="0"/>
              </a:rPr>
              <a:t>Dedication</a:t>
            </a:r>
            <a:endParaRPr lang="en-US" sz="16000" b="1" i="1" dirty="0">
              <a:solidFill>
                <a:schemeClr val="bg2"/>
              </a:solidFill>
              <a:latin typeface="Agency FB" panose="020B0503020202020204" pitchFamily="34" charset="0"/>
            </a:endParaRPr>
          </a:p>
          <a:p>
            <a:pPr marL="0" indent="0" algn="ctr">
              <a:buNone/>
            </a:pPr>
            <a:endParaRPr lang="ar-SA" sz="11200" dirty="0" smtClean="0">
              <a:solidFill>
                <a:schemeClr val="bg2"/>
              </a:solidFill>
              <a:latin typeface="Agency FB" panose="020B0503020202020204" pitchFamily="34" charset="0"/>
            </a:endParaRPr>
          </a:p>
          <a:p>
            <a:pPr marL="0" indent="0" algn="ctr">
              <a:buNone/>
            </a:pPr>
            <a:r>
              <a:rPr lang="en-US" sz="11200" dirty="0">
                <a:solidFill>
                  <a:schemeClr val="bg2"/>
                </a:solidFill>
                <a:latin typeface="Agency FB" panose="020B0503020202020204" pitchFamily="34" charset="0"/>
              </a:rPr>
              <a:t> </a:t>
            </a:r>
            <a:endParaRPr lang="en-US" sz="11200" b="1" dirty="0">
              <a:solidFill>
                <a:schemeClr val="bg2"/>
              </a:solidFill>
              <a:latin typeface="Agency FB" panose="020B0503020202020204" pitchFamily="34" charset="0"/>
            </a:endParaRPr>
          </a:p>
          <a:p>
            <a:pPr algn="justLow" rtl="0"/>
            <a:r>
              <a:rPr lang="en-US" sz="11200" dirty="0">
                <a:solidFill>
                  <a:schemeClr val="bg2"/>
                </a:solidFill>
                <a:latin typeface="Agency FB" panose="020B0503020202020204" pitchFamily="34" charset="0"/>
              </a:rPr>
              <a:t>To the eyes that watched us day and night for protection...To the affectionate hearts and generous hands…. To the main reason of our success and the first creativity motivation... To whom raised us up in our education journey when we were down... To who will shed happy tears the moment when we are throwing our graduation caps up.</a:t>
            </a:r>
          </a:p>
          <a:p>
            <a:pPr algn="ctr" rtl="0"/>
            <a:endParaRPr lang="en-US" sz="11200" dirty="0" smtClean="0">
              <a:solidFill>
                <a:schemeClr val="bg2"/>
              </a:solidFill>
              <a:latin typeface="Agency FB" panose="020B0503020202020204" pitchFamily="34" charset="0"/>
            </a:endParaRPr>
          </a:p>
          <a:p>
            <a:pPr marL="0" indent="0" algn="ctr" rtl="0">
              <a:buNone/>
            </a:pPr>
            <a:endParaRPr lang="en-US" sz="11200" dirty="0" smtClean="0">
              <a:solidFill>
                <a:schemeClr val="bg2"/>
              </a:solidFill>
              <a:latin typeface="Agency FB" panose="020B0503020202020204" pitchFamily="34" charset="0"/>
            </a:endParaRPr>
          </a:p>
          <a:p>
            <a:pPr marL="0" indent="0" algn="ctr" rtl="0">
              <a:buNone/>
            </a:pPr>
            <a:r>
              <a:rPr lang="en-US" sz="11200" dirty="0">
                <a:solidFill>
                  <a:schemeClr val="bg2"/>
                </a:solidFill>
                <a:latin typeface="Agency FB" panose="020B0503020202020204" pitchFamily="34" charset="0"/>
              </a:rPr>
              <a:t/>
            </a:r>
            <a:br>
              <a:rPr lang="en-US" sz="11200" dirty="0">
                <a:solidFill>
                  <a:schemeClr val="bg2"/>
                </a:solidFill>
                <a:latin typeface="Agency FB" panose="020B0503020202020204" pitchFamily="34" charset="0"/>
              </a:rPr>
            </a:br>
            <a:r>
              <a:rPr lang="en-US" sz="12800" b="1" dirty="0">
                <a:solidFill>
                  <a:schemeClr val="bg2"/>
                </a:solidFill>
                <a:latin typeface="Agency FB" panose="020B0503020202020204" pitchFamily="34" charset="0"/>
              </a:rPr>
              <a:t>Our beloved parents…</a:t>
            </a:r>
            <a:endParaRPr lang="en-US" sz="12800" dirty="0">
              <a:solidFill>
                <a:schemeClr val="bg2"/>
              </a:solidFill>
              <a:latin typeface="Agency FB" panose="020B0503020202020204" pitchFamily="34" charset="0"/>
            </a:endParaRPr>
          </a:p>
          <a:p>
            <a:pPr algn="ctr"/>
            <a:r>
              <a:rPr lang="en-US" b="1" dirty="0">
                <a:solidFill>
                  <a:schemeClr val="bg2"/>
                </a:solidFill>
              </a:rPr>
              <a:t> </a:t>
            </a:r>
            <a:endParaRPr lang="en-US" dirty="0">
              <a:solidFill>
                <a:schemeClr val="bg2"/>
              </a:solidFill>
            </a:endParaRPr>
          </a:p>
          <a:p>
            <a:pPr algn="ctr"/>
            <a:r>
              <a:rPr lang="en-US" b="1" dirty="0">
                <a:solidFill>
                  <a:schemeClr val="bg2"/>
                </a:solidFill>
              </a:rPr>
              <a:t> </a:t>
            </a:r>
            <a:endParaRPr lang="en-US" dirty="0">
              <a:solidFill>
                <a:schemeClr val="bg2"/>
              </a:solidFill>
            </a:endParaRPr>
          </a:p>
          <a:p>
            <a:r>
              <a:rPr lang="en-US" b="1" dirty="0">
                <a:solidFill>
                  <a:schemeClr val="bg2"/>
                </a:solidFill>
              </a:rPr>
              <a:t> </a:t>
            </a:r>
            <a:endParaRPr lang="en-US" dirty="0">
              <a:solidFill>
                <a:schemeClr val="bg2"/>
              </a:solidFill>
            </a:endParaRPr>
          </a:p>
          <a:p>
            <a:r>
              <a:rPr lang="en-US" b="1" dirty="0">
                <a:solidFill>
                  <a:schemeClr val="bg2"/>
                </a:solidFill>
              </a:rPr>
              <a:t> </a:t>
            </a:r>
            <a:endParaRPr lang="en-US" dirty="0">
              <a:solidFill>
                <a:schemeClr val="bg2"/>
              </a:solidFill>
            </a:endParaRPr>
          </a:p>
          <a:p>
            <a:r>
              <a:rPr lang="en-US" b="1" dirty="0">
                <a:solidFill>
                  <a:schemeClr val="bg2"/>
                </a:solidFill>
              </a:rPr>
              <a:t> </a:t>
            </a:r>
            <a:endParaRPr lang="en-US" dirty="0">
              <a:solidFill>
                <a:schemeClr val="bg2"/>
              </a:solidFill>
            </a:endParaRPr>
          </a:p>
          <a:p>
            <a:r>
              <a:rPr lang="en-US" b="1" dirty="0">
                <a:solidFill>
                  <a:schemeClr val="bg2"/>
                </a:solidFill>
              </a:rPr>
              <a:t> </a:t>
            </a:r>
            <a:endParaRPr lang="en-US" dirty="0">
              <a:solidFill>
                <a:schemeClr val="bg2"/>
              </a:solidFill>
            </a:endParaRPr>
          </a:p>
          <a:p>
            <a:r>
              <a:rPr lang="en-US" b="1" dirty="0">
                <a:solidFill>
                  <a:schemeClr val="bg2"/>
                </a:solidFill>
              </a:rPr>
              <a:t> </a:t>
            </a:r>
            <a:endParaRPr lang="en-US" dirty="0">
              <a:solidFill>
                <a:schemeClr val="bg2"/>
              </a:solidFill>
            </a:endParaRPr>
          </a:p>
          <a:p>
            <a:r>
              <a:rPr lang="en-US" b="1" dirty="0">
                <a:solidFill>
                  <a:schemeClr val="bg2"/>
                </a:solidFill>
              </a:rPr>
              <a:t> </a:t>
            </a:r>
            <a:endParaRPr lang="en-US" dirty="0">
              <a:solidFill>
                <a:schemeClr val="bg2"/>
              </a:solidFill>
            </a:endParaRPr>
          </a:p>
          <a:p>
            <a:r>
              <a:rPr lang="en-US" b="1" dirty="0">
                <a:solidFill>
                  <a:schemeClr val="bg2"/>
                </a:solidFill>
              </a:rPr>
              <a:t> </a:t>
            </a:r>
            <a:r>
              <a:rPr lang="en-US" b="1" i="1" dirty="0" smtClean="0">
                <a:solidFill>
                  <a:schemeClr val="bg2"/>
                </a:solidFill>
              </a:rPr>
              <a:t>y</a:t>
            </a:r>
            <a:r>
              <a:rPr lang="en-US" b="1" i="1" dirty="0">
                <a:solidFill>
                  <a:schemeClr val="bg2"/>
                </a:solidFill>
              </a:rPr>
              <a:t>.</a:t>
            </a:r>
            <a:endParaRPr lang="ar-JO" dirty="0">
              <a:solidFill>
                <a:schemeClr val="bg2"/>
              </a:solidFill>
            </a:endParaRPr>
          </a:p>
        </p:txBody>
      </p:sp>
      <p:sp>
        <p:nvSpPr>
          <p:cNvPr id="4" name="Slide Number Placeholder 3"/>
          <p:cNvSpPr>
            <a:spLocks noGrp="1"/>
          </p:cNvSpPr>
          <p:nvPr>
            <p:ph type="sldNum" sz="quarter" idx="4294967295"/>
          </p:nvPr>
        </p:nvSpPr>
        <p:spPr>
          <a:xfrm>
            <a:off x="8543278" y="6356350"/>
            <a:ext cx="561975" cy="365125"/>
          </a:xfrm>
          <a:prstGeom prst="rect">
            <a:avLst/>
          </a:prstGeom>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3675934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253767" y="476672"/>
            <a:ext cx="1518033" cy="400110"/>
          </a:xfrm>
          <a:prstGeom prst="rect">
            <a:avLst/>
          </a:prstGeom>
        </p:spPr>
        <p:txBody>
          <a:bodyPr wrap="square">
            <a:spAutoFit/>
          </a:bodyPr>
          <a:lstStyle/>
          <a:p>
            <a:pPr algn="just" rtl="0">
              <a:buFont typeface="Wingdings" pitchFamily="2" charset="2"/>
              <a:buChar char="v"/>
            </a:pPr>
            <a:r>
              <a:rPr lang="en-US" sz="2000" b="1" dirty="0" smtClean="0">
                <a:solidFill>
                  <a:schemeClr val="bg2"/>
                </a:solidFill>
              </a:rPr>
              <a:t> FMEA</a:t>
            </a:r>
            <a:endParaRPr lang="ar-JO" sz="2000" b="1" dirty="0">
              <a:solidFill>
                <a:schemeClr val="bg2"/>
              </a:solidFill>
            </a:endParaRPr>
          </a:p>
        </p:txBody>
      </p:sp>
      <p:pic>
        <p:nvPicPr>
          <p:cNvPr id="32770" name="Picture 2"/>
          <p:cNvPicPr>
            <a:picLocks noChangeAspect="1" noChangeArrowheads="1"/>
          </p:cNvPicPr>
          <p:nvPr/>
        </p:nvPicPr>
        <p:blipFill>
          <a:blip r:embed="rId2" cstate="print"/>
          <a:srcRect l="16241" t="70672" r="21221" b="14563"/>
          <a:stretch>
            <a:fillRect/>
          </a:stretch>
        </p:blipFill>
        <p:spPr bwMode="auto">
          <a:xfrm>
            <a:off x="665310" y="4668202"/>
            <a:ext cx="7813380" cy="1397214"/>
          </a:xfrm>
          <a:prstGeom prst="rect">
            <a:avLst/>
          </a:prstGeom>
          <a:noFill/>
          <a:ln w="9525">
            <a:noFill/>
            <a:miter lim="800000"/>
            <a:headEnd/>
            <a:tailEnd/>
          </a:ln>
        </p:spPr>
      </p:pic>
      <p:sp>
        <p:nvSpPr>
          <p:cNvPr id="7" name="مستطيل 6"/>
          <p:cNvSpPr/>
          <p:nvPr/>
        </p:nvSpPr>
        <p:spPr>
          <a:xfrm>
            <a:off x="1331640" y="908720"/>
            <a:ext cx="6480720" cy="923330"/>
          </a:xfrm>
          <a:prstGeom prst="rect">
            <a:avLst/>
          </a:prstGeom>
        </p:spPr>
        <p:txBody>
          <a:bodyPr wrap="square">
            <a:spAutoFit/>
          </a:bodyPr>
          <a:lstStyle/>
          <a:p>
            <a:pPr algn="just" rtl="0"/>
            <a:r>
              <a:rPr lang="en-US" b="1" dirty="0">
                <a:solidFill>
                  <a:schemeClr val="bg2"/>
                </a:solidFill>
              </a:rPr>
              <a:t>FMEA is a qualitative and systematic tool, usually created within a spreadsheet, to help practitioners anticipate what might go wrong with a product or process. </a:t>
            </a:r>
            <a:endParaRPr lang="ar-JO" b="1" dirty="0">
              <a:solidFill>
                <a:schemeClr val="bg2"/>
              </a:solidFill>
            </a:endParaRPr>
          </a:p>
        </p:txBody>
      </p:sp>
      <p:sp>
        <p:nvSpPr>
          <p:cNvPr id="32772" name="Rectangle 4"/>
          <p:cNvSpPr>
            <a:spLocks noChangeArrowheads="1"/>
          </p:cNvSpPr>
          <p:nvPr/>
        </p:nvSpPr>
        <p:spPr bwMode="auto">
          <a:xfrm>
            <a:off x="1259632" y="1988840"/>
            <a:ext cx="30243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F</a:t>
            </a:r>
            <a:r>
              <a:rPr kumimoji="0" lang="en-US" b="1" i="0" u="none" strike="noStrike" cap="none" normalizeH="0" baseline="0" dirty="0" smtClean="0" bmk="">
                <a:ln>
                  <a:noFill/>
                </a:ln>
                <a:solidFill>
                  <a:schemeClr val="bg2"/>
                </a:solidFill>
                <a:effectLst/>
                <a:ea typeface="Times New Roman" pitchFamily="18" charset="0"/>
                <a:cs typeface="Arial" pitchFamily="34" charset="0"/>
              </a:rPr>
              <a:t>inding Failure Modes</a:t>
            </a:r>
            <a:endParaRPr kumimoji="0" lang="en-US" b="0" i="0" u="none" strike="noStrike" cap="none" normalizeH="0" baseline="0" dirty="0" smtClean="0">
              <a:ln>
                <a:noFill/>
              </a:ln>
              <a:solidFill>
                <a:schemeClr val="bg2"/>
              </a:solidFill>
              <a:effectLst/>
              <a:cs typeface="Arial" pitchFamily="34" charset="0"/>
            </a:endParaRPr>
          </a:p>
        </p:txBody>
      </p:sp>
      <p:sp>
        <p:nvSpPr>
          <p:cNvPr id="32773" name="Rectangle 5"/>
          <p:cNvSpPr>
            <a:spLocks noChangeArrowheads="1"/>
          </p:cNvSpPr>
          <p:nvPr/>
        </p:nvSpPr>
        <p:spPr bwMode="auto">
          <a:xfrm>
            <a:off x="1403648" y="2282389"/>
            <a:ext cx="45365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Here the steps that we follow to make FMEA . </a:t>
            </a:r>
            <a:endParaRPr kumimoji="0" lang="en-US" b="1" i="0" u="none" strike="noStrike" cap="none" normalizeH="0" baseline="0" dirty="0" smtClean="0">
              <a:ln>
                <a:noFill/>
              </a:ln>
              <a:solidFill>
                <a:schemeClr val="bg2"/>
              </a:solidFill>
              <a:effectLst/>
              <a:cs typeface="Arial" pitchFamily="34" charset="0"/>
            </a:endParaRPr>
          </a:p>
        </p:txBody>
      </p:sp>
      <p:sp>
        <p:nvSpPr>
          <p:cNvPr id="32774" name="Rectangle 6"/>
          <p:cNvSpPr>
            <a:spLocks noChangeArrowheads="1"/>
          </p:cNvSpPr>
          <p:nvPr/>
        </p:nvSpPr>
        <p:spPr bwMode="auto">
          <a:xfrm>
            <a:off x="827584" y="2852936"/>
            <a:ext cx="806489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 </a:t>
            </a:r>
            <a:r>
              <a:rPr kumimoji="0" lang="en-US" b="1" i="0" u="none" strike="noStrike" cap="none" normalizeH="0" baseline="0" dirty="0" smtClean="0">
                <a:ln>
                  <a:noFill/>
                </a:ln>
                <a:solidFill>
                  <a:schemeClr val="bg2"/>
                </a:solidFill>
                <a:effectLst/>
                <a:ea typeface="Times New Roman" pitchFamily="18" charset="0"/>
                <a:cs typeface="Arial" pitchFamily="34" charset="0"/>
              </a:rPr>
              <a:t>Identify the functions of your scope.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For each function, identify all the ways failure could happen.</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For each failure mode, identify all the consequences on the system.</a:t>
            </a:r>
            <a:r>
              <a:rPr kumimoji="0" lang="en-US" b="1" i="0" u="none" strike="noStrike" cap="none" normalizeH="0" dirty="0" smtClean="0">
                <a:ln>
                  <a:noFill/>
                </a:ln>
                <a:solidFill>
                  <a:schemeClr val="bg2"/>
                </a:solidFill>
                <a:effectLst/>
                <a:ea typeface="Times New Roman" pitchFamily="18" charset="0"/>
                <a:cs typeface="Arial" pitchFamily="34" charset="0"/>
              </a:rPr>
              <a:t>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Determine how serious each effect is. This is the severity rating, or S. Severity is usually rated on a scale from 1 to 10 as shown in these table </a:t>
            </a:r>
            <a:r>
              <a:rPr kumimoji="0" lang="en-US" b="0" i="0" u="none" strike="noStrike" cap="none" normalizeH="0" baseline="0" dirty="0" smtClean="0">
                <a:ln>
                  <a:noFill/>
                </a:ln>
                <a:solidFill>
                  <a:schemeClr val="tx1"/>
                </a:solidFill>
                <a:effectLst/>
                <a:ea typeface="Times New Roman" pitchFamily="18" charset="0"/>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16794" t="52953" r="17901" b="30313"/>
          <a:stretch>
            <a:fillRect/>
          </a:stretch>
        </p:blipFill>
        <p:spPr bwMode="auto">
          <a:xfrm>
            <a:off x="1115616" y="1772816"/>
            <a:ext cx="7632848" cy="1224136"/>
          </a:xfrm>
          <a:prstGeom prst="rect">
            <a:avLst/>
          </a:prstGeom>
          <a:noFill/>
          <a:ln w="9525">
            <a:noFill/>
            <a:miter lim="800000"/>
            <a:headEnd/>
            <a:tailEnd/>
          </a:ln>
        </p:spPr>
      </p:pic>
      <p:sp>
        <p:nvSpPr>
          <p:cNvPr id="34817" name="Rectangle 1"/>
          <p:cNvSpPr>
            <a:spLocks noChangeArrowheads="1"/>
          </p:cNvSpPr>
          <p:nvPr/>
        </p:nvSpPr>
        <p:spPr bwMode="auto">
          <a:xfrm>
            <a:off x="1259632" y="404664"/>
            <a:ext cx="64087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For each failure mode, determine all the potential root causes.</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For each cause, determine the occurrence rating,</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For each cause, identify current process controls.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For each control, determine the detection rating</a:t>
            </a:r>
            <a:r>
              <a:rPr kumimoji="0" lang="en-US" b="0" i="0" u="none" strike="noStrike" cap="none" normalizeH="0" baseline="0" dirty="0" smtClean="0">
                <a:ln>
                  <a:noFill/>
                </a:ln>
                <a:solidFill>
                  <a:schemeClr val="tx1"/>
                </a:solidFill>
                <a:effectLst/>
                <a:ea typeface="Times New Roman" pitchFamily="18" charset="0"/>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p:txBody>
      </p:sp>
      <p:sp>
        <p:nvSpPr>
          <p:cNvPr id="34819" name="Rectangle 3"/>
          <p:cNvSpPr>
            <a:spLocks noChangeArrowheads="1"/>
          </p:cNvSpPr>
          <p:nvPr/>
        </p:nvSpPr>
        <p:spPr bwMode="auto">
          <a:xfrm>
            <a:off x="1403648" y="3068960"/>
            <a:ext cx="284380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ea typeface="Times New Roman" pitchFamily="18" charset="0"/>
                <a:cs typeface="Arial" pitchFamily="34" charset="0"/>
              </a:rPr>
              <a:t>Here the original situation </a:t>
            </a:r>
            <a:endParaRPr kumimoji="0" lang="en-US" b="0" i="0" u="none" strike="noStrike" cap="none" normalizeH="0" baseline="0" dirty="0" smtClean="0">
              <a:ln>
                <a:noFill/>
              </a:ln>
              <a:solidFill>
                <a:schemeClr val="bg2"/>
              </a:solidFill>
              <a:effectLst/>
              <a:cs typeface="Arial" pitchFamily="34" charset="0"/>
            </a:endParaRPr>
          </a:p>
        </p:txBody>
      </p:sp>
      <p:pic>
        <p:nvPicPr>
          <p:cNvPr id="34820" name="Picture 4"/>
          <p:cNvPicPr>
            <a:picLocks noChangeAspect="1" noChangeArrowheads="1"/>
          </p:cNvPicPr>
          <p:nvPr/>
        </p:nvPicPr>
        <p:blipFill>
          <a:blip r:embed="rId3" cstate="print"/>
          <a:srcRect l="22964" t="42938" r="29722" b="12766"/>
          <a:stretch>
            <a:fillRect/>
          </a:stretch>
        </p:blipFill>
        <p:spPr bwMode="auto">
          <a:xfrm>
            <a:off x="1115616" y="3429000"/>
            <a:ext cx="763284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24763" y="188640"/>
            <a:ext cx="70411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Calculate the risk priority number, or RPN, which equals S × O × D. </a:t>
            </a:r>
            <a:endParaRPr kumimoji="0" lang="en-US" b="1" i="0" u="none" strike="noStrike" cap="none" normalizeH="0" baseline="0" dirty="0" smtClean="0">
              <a:ln>
                <a:noFill/>
              </a:ln>
              <a:solidFill>
                <a:schemeClr val="bg2"/>
              </a:solidFill>
              <a:effectLst/>
              <a:cs typeface="Arial" pitchFamily="34" charset="0"/>
            </a:endParaRPr>
          </a:p>
        </p:txBody>
      </p:sp>
      <p:pic>
        <p:nvPicPr>
          <p:cNvPr id="40962" name="Picture 2"/>
          <p:cNvPicPr>
            <a:picLocks noChangeAspect="1" noChangeArrowheads="1"/>
          </p:cNvPicPr>
          <p:nvPr/>
        </p:nvPicPr>
        <p:blipFill>
          <a:blip r:embed="rId2" cstate="print"/>
          <a:srcRect l="22410" t="39984" r="29722" b="36391"/>
          <a:stretch>
            <a:fillRect/>
          </a:stretch>
        </p:blipFill>
        <p:spPr bwMode="auto">
          <a:xfrm>
            <a:off x="1187624" y="692696"/>
            <a:ext cx="7488832" cy="2160240"/>
          </a:xfrm>
          <a:prstGeom prst="rect">
            <a:avLst/>
          </a:prstGeom>
          <a:noFill/>
          <a:ln w="9525">
            <a:noFill/>
            <a:miter lim="800000"/>
            <a:headEnd/>
            <a:tailEnd/>
          </a:ln>
        </p:spPr>
      </p:pic>
      <p:sp>
        <p:nvSpPr>
          <p:cNvPr id="40963" name="Rectangle 3"/>
          <p:cNvSpPr>
            <a:spLocks noChangeArrowheads="1"/>
          </p:cNvSpPr>
          <p:nvPr/>
        </p:nvSpPr>
        <p:spPr bwMode="auto">
          <a:xfrm>
            <a:off x="827584" y="3170292"/>
            <a:ext cx="777686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a:t>
            </a:r>
            <a:r>
              <a:rPr kumimoji="0" lang="en-US" sz="2400" b="1" i="0" u="none" strike="noStrike" cap="none" normalizeH="0" baseline="0" dirty="0" smtClean="0">
                <a:ln>
                  <a:noFill/>
                </a:ln>
                <a:solidFill>
                  <a:schemeClr val="bg2"/>
                </a:solidFill>
                <a:effectLst/>
                <a:ea typeface="Times New Roman" pitchFamily="18" charset="0"/>
                <a:cs typeface="Arial" pitchFamily="34" charset="0"/>
              </a:rPr>
              <a:t>From the observation we can see that the major critical, risk item is         machining with RPN=512 and by ordered them from the highest RPN</a:t>
            </a:r>
            <a:endParaRPr kumimoji="0" lang="en-US" sz="2400"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Machining with RPN =512</a:t>
            </a:r>
            <a:endParaRPr kumimoji="0" lang="en-US" sz="2400"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Drying  with RPN =108</a:t>
            </a:r>
            <a:endParaRPr kumimoji="0" lang="en-US" sz="2400"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Raw material with RPN=90</a:t>
            </a:r>
            <a:endParaRPr kumimoji="0" lang="en-US" sz="2400"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Delivering with RPN = 70 </a:t>
            </a:r>
            <a:endParaRPr kumimoji="0" lang="en-US" sz="2400"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331640" y="404664"/>
            <a:ext cx="72362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After we finish the measure phase the result from these phase are </a:t>
            </a:r>
            <a:endParaRPr kumimoji="0" lang="en-US" b="1" i="0" u="none" strike="noStrike" cap="none" normalizeH="0" baseline="0" dirty="0" smtClean="0">
              <a:ln>
                <a:noFill/>
              </a:ln>
              <a:solidFill>
                <a:schemeClr val="bg2"/>
              </a:solidFill>
              <a:effectLst/>
              <a:cs typeface="Arial" pitchFamily="34" charset="0"/>
            </a:endParaRPr>
          </a:p>
        </p:txBody>
      </p:sp>
      <p:sp>
        <p:nvSpPr>
          <p:cNvPr id="39938" name="Rectangle 2"/>
          <p:cNvSpPr>
            <a:spLocks noChangeArrowheads="1"/>
          </p:cNvSpPr>
          <p:nvPr/>
        </p:nvSpPr>
        <p:spPr bwMode="auto">
          <a:xfrm>
            <a:off x="827584" y="908720"/>
            <a:ext cx="770485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00100" marR="0" lvl="1" indent="-342900" algn="just" defTabSz="914400" rtl="0" eaLnBrk="1" fontAlgn="base" latinLnBrk="0" hangingPunct="1">
              <a:lnSpc>
                <a:spcPct val="100000"/>
              </a:lnSpc>
              <a:spcBef>
                <a:spcPct val="0"/>
              </a:spcBef>
              <a:spcAft>
                <a:spcPct val="0"/>
              </a:spcAft>
              <a:buClrTx/>
              <a:buSzTx/>
              <a:buFont typeface="Wingdings" pitchFamily="2" charset="2"/>
              <a:buChar char="q"/>
              <a:tabLst>
                <a:tab pos="2286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We did a sampling process for sample size =100  over 3 month  for every single process in the production line we choose the product A20 because it is the product with the highest demand and with the highest sales in these year </a:t>
            </a:r>
            <a:endParaRPr kumimoji="0" lang="en-US" b="1" i="0" u="none" strike="noStrike" cap="none" normalizeH="0" baseline="0" dirty="0" smtClean="0">
              <a:ln>
                <a:noFill/>
              </a:ln>
              <a:solidFill>
                <a:schemeClr val="bg2"/>
              </a:solidFill>
              <a:effectLst/>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Wingdings" pitchFamily="2" charset="2"/>
              <a:buChar char="q"/>
              <a:tabLst>
                <a:tab pos="228600" algn="l"/>
              </a:tabLst>
            </a:pPr>
            <a:endParaRPr kumimoji="0" lang="en-US" b="1" i="0" u="none" strike="noStrike" cap="none" normalizeH="0" baseline="0" dirty="0" smtClean="0">
              <a:ln>
                <a:noFill/>
              </a:ln>
              <a:solidFill>
                <a:schemeClr val="bg2"/>
              </a:solidFill>
              <a:effectLst/>
              <a:ea typeface="Times New Roman" pitchFamily="18" charset="0"/>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Wingdings" pitchFamily="2" charset="2"/>
              <a:buChar char="q"/>
              <a:tabLst>
                <a:tab pos="2286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After we finish sampling and talking notes we did a fish bone diagram with the factory problem (waste of time) and we define every reason for these problem</a:t>
            </a:r>
          </a:p>
          <a:p>
            <a:pPr marL="800100" marR="0" lvl="1" indent="-342900" algn="just" defTabSz="914400" rtl="0" eaLnBrk="0" fontAlgn="base" latinLnBrk="0" hangingPunct="0">
              <a:lnSpc>
                <a:spcPct val="100000"/>
              </a:lnSpc>
              <a:spcBef>
                <a:spcPct val="0"/>
              </a:spcBef>
              <a:spcAft>
                <a:spcPct val="0"/>
              </a:spcAft>
              <a:buClrTx/>
              <a:buSzTx/>
              <a:buFont typeface="Wingdings" pitchFamily="2" charset="2"/>
              <a:buChar char="q"/>
              <a:tabLst>
                <a:tab pos="228600" algn="l"/>
              </a:tabLst>
            </a:pPr>
            <a:endParaRPr kumimoji="0" lang="en-US" b="1" i="0" u="none" strike="noStrike" cap="none" normalizeH="0" baseline="0" dirty="0" smtClean="0">
              <a:ln>
                <a:noFill/>
              </a:ln>
              <a:solidFill>
                <a:schemeClr val="bg2"/>
              </a:solidFill>
              <a:effectLst/>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Wingdings" pitchFamily="2" charset="2"/>
              <a:buChar char="q"/>
              <a:tabLst>
                <a:tab pos="228600" algn="l"/>
              </a:tabLst>
            </a:pPr>
            <a:r>
              <a:rPr lang="en-US" b="1" dirty="0">
                <a:solidFill>
                  <a:schemeClr val="bg2"/>
                </a:solidFill>
                <a:ea typeface="Times New Roman" pitchFamily="18" charset="0"/>
                <a:cs typeface="Arial" pitchFamily="34" charset="0"/>
              </a:rPr>
              <a:t> </a:t>
            </a:r>
            <a:r>
              <a:rPr kumimoji="0" lang="en-US" b="1" i="0" u="none" strike="noStrike" cap="none" normalizeH="0" baseline="0" dirty="0" smtClean="0">
                <a:ln>
                  <a:noFill/>
                </a:ln>
                <a:solidFill>
                  <a:schemeClr val="bg2"/>
                </a:solidFill>
                <a:effectLst/>
                <a:ea typeface="Times New Roman" pitchFamily="18" charset="0"/>
                <a:cs typeface="Arial" pitchFamily="34" charset="0"/>
              </a:rPr>
              <a:t>After we did a process map we see where the bottleneck are which is machining and drying processes </a:t>
            </a:r>
          </a:p>
          <a:p>
            <a:pPr marL="800100" marR="0" lvl="1" indent="-342900" algn="just" defTabSz="914400" rtl="0" eaLnBrk="0" fontAlgn="base" latinLnBrk="0" hangingPunct="0">
              <a:lnSpc>
                <a:spcPct val="100000"/>
              </a:lnSpc>
              <a:spcBef>
                <a:spcPct val="0"/>
              </a:spcBef>
              <a:spcAft>
                <a:spcPct val="0"/>
              </a:spcAft>
              <a:buClrTx/>
              <a:buSzTx/>
              <a:tabLst>
                <a:tab pos="228600" algn="l"/>
              </a:tabLst>
            </a:pPr>
            <a:endParaRPr kumimoji="0" lang="en-US" b="1" i="0" u="none" strike="noStrike" cap="none" normalizeH="0" baseline="0" dirty="0" smtClean="0">
              <a:ln>
                <a:noFill/>
              </a:ln>
              <a:solidFill>
                <a:schemeClr val="bg2"/>
              </a:solidFill>
              <a:effectLst/>
              <a:cs typeface="Arial" pitchFamily="34" charset="0"/>
            </a:endParaRPr>
          </a:p>
          <a:p>
            <a:pPr marL="800100" marR="0" lvl="1" indent="-342900" algn="just" defTabSz="914400" rtl="0" eaLnBrk="0" fontAlgn="base" latinLnBrk="0" hangingPunct="0">
              <a:lnSpc>
                <a:spcPct val="100000"/>
              </a:lnSpc>
              <a:spcBef>
                <a:spcPct val="0"/>
              </a:spcBef>
              <a:spcAft>
                <a:spcPct val="0"/>
              </a:spcAft>
              <a:buClrTx/>
              <a:buSzTx/>
              <a:buFont typeface="Wingdings" pitchFamily="2" charset="2"/>
              <a:buChar char="q"/>
              <a:tabLst>
                <a:tab pos="228600" algn="l"/>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After we finish the FMEA process we narrow down the reason for our problem to 4 and rank them from the most risk priority number to the least one   and evaluate them with number</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98455" y="260648"/>
            <a:ext cx="2773131" cy="461665"/>
          </a:xfrm>
          <a:prstGeom prst="rect">
            <a:avLst/>
          </a:prstGeom>
        </p:spPr>
        <p:txBody>
          <a:bodyPr wrap="none">
            <a:spAutoFit/>
          </a:bodyPr>
          <a:lstStyle/>
          <a:p>
            <a:pPr algn="just" rtl="0"/>
            <a:r>
              <a:rPr lang="en-US" sz="2400" b="1" dirty="0">
                <a:solidFill>
                  <a:schemeClr val="bg2"/>
                </a:solidFill>
              </a:rPr>
              <a:t>Phase two: </a:t>
            </a:r>
            <a:r>
              <a:rPr lang="en-US" sz="2400" b="1" dirty="0" smtClean="0">
                <a:solidFill>
                  <a:schemeClr val="bg2"/>
                </a:solidFill>
              </a:rPr>
              <a:t> Analyze</a:t>
            </a:r>
            <a:endParaRPr lang="ar-JO" sz="2400" b="1" dirty="0">
              <a:solidFill>
                <a:schemeClr val="bg2"/>
              </a:solidFill>
            </a:endParaRPr>
          </a:p>
        </p:txBody>
      </p:sp>
      <p:sp>
        <p:nvSpPr>
          <p:cNvPr id="38913" name="Rectangle 1"/>
          <p:cNvSpPr>
            <a:spLocks noChangeArrowheads="1"/>
          </p:cNvSpPr>
          <p:nvPr/>
        </p:nvSpPr>
        <p:spPr bwMode="auto">
          <a:xfrm>
            <a:off x="1115616" y="703730"/>
            <a:ext cx="734481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Analyze in lean six sigma is: analyze the data to investigate and verify cause-and-effect relationships. Determine what the relationships are, and attempt to ensure that all factors have been considered. Seek out root cause of the defect under investigation.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The analyze phase divided into three steps: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Step 1: Baseline the process’s current capability.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Step2:  Define the performance objectives for the process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Step3:  Identify sources of variation</a:t>
            </a:r>
            <a:endParaRPr kumimoji="0" lang="en-US" b="1" i="0" u="none" strike="noStrike" cap="none" normalizeH="0" baseline="0" dirty="0" smtClean="0">
              <a:ln>
                <a:noFill/>
              </a:ln>
              <a:solidFill>
                <a:schemeClr val="bg2"/>
              </a:solidFill>
              <a:effectLst/>
              <a:cs typeface="Arial" pitchFamily="34" charset="0"/>
            </a:endParaRPr>
          </a:p>
        </p:txBody>
      </p:sp>
      <p:sp>
        <p:nvSpPr>
          <p:cNvPr id="38914" name="Rectangle 2"/>
          <p:cNvSpPr>
            <a:spLocks noChangeArrowheads="1"/>
          </p:cNvSpPr>
          <p:nvPr/>
        </p:nvSpPr>
        <p:spPr bwMode="auto">
          <a:xfrm>
            <a:off x="1115616" y="3650469"/>
            <a:ext cx="741682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The steps and lean tools  that we will in  Baseline the process’s current capability.:</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Histogram </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Run chart </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Pareto Analysis</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Value steam mapping </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Scatter diagram </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611560" y="907120"/>
            <a:ext cx="82809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We analyze the data by Minitab to know what distribution to use and what it is the lower and upper Specification limit and the mean and the slandered deviation without any change in it so we can evaluate the  current stat for the factory so the result was it is normally distributed(by the normality test as shown )  with mean =2.689 and LSL =.85 USL=4.55 and standard deviation=.827 , the result shows us that the process  it is very wide .  </a:t>
            </a:r>
            <a:endParaRPr kumimoji="0" lang="en-US" b="1" i="0" u="none" strike="noStrike" cap="none" normalizeH="0" baseline="0" dirty="0" smtClean="0">
              <a:ln>
                <a:noFill/>
              </a:ln>
              <a:solidFill>
                <a:schemeClr val="bg2"/>
              </a:solidFill>
              <a:effectLst/>
              <a:cs typeface="Arial" pitchFamily="34" charset="0"/>
            </a:endParaRPr>
          </a:p>
        </p:txBody>
      </p:sp>
      <p:pic>
        <p:nvPicPr>
          <p:cNvPr id="37890" name="Picture 2"/>
          <p:cNvPicPr>
            <a:picLocks noChangeAspect="1" noChangeArrowheads="1"/>
          </p:cNvPicPr>
          <p:nvPr/>
        </p:nvPicPr>
        <p:blipFill>
          <a:blip r:embed="rId2" cstate="print"/>
          <a:srcRect l="30712" t="34078" r="31655" b="20641"/>
          <a:stretch>
            <a:fillRect/>
          </a:stretch>
        </p:blipFill>
        <p:spPr bwMode="auto">
          <a:xfrm>
            <a:off x="2020630" y="2996952"/>
            <a:ext cx="5688632"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07504" y="0"/>
            <a:ext cx="8136904" cy="1513194"/>
          </a:xfrm>
          <a:prstGeom prst="rect">
            <a:avLst/>
          </a:prstGeom>
          <a:noFill/>
          <a:ln w="9525">
            <a:noFill/>
            <a:miter lim="800000"/>
            <a:headEnd/>
            <a:tailEnd/>
          </a:ln>
          <a:effectLst/>
        </p:spPr>
        <p:txBody>
          <a:bodyPr vert="horz" wrap="square" lIns="431664"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Cambria" pitchFamily="18" charset="0"/>
                <a:ea typeface="Times New Roman" pitchFamily="18" charset="0"/>
                <a:cs typeface="+mj-cs"/>
              </a:rPr>
              <a:t>Histogram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Calibri" pitchFamily="34" charset="0"/>
                <a:ea typeface="Times New Roman" pitchFamily="18" charset="0"/>
                <a:cs typeface="+mj-cs"/>
              </a:rPr>
              <a:t> </a:t>
            </a:r>
            <a:endParaRPr kumimoji="0" lang="en-US" b="1" i="0" u="none" strike="noStrike" cap="none" normalizeH="0" baseline="0" dirty="0" smtClean="0">
              <a:ln>
                <a:noFill/>
              </a:ln>
              <a:solidFill>
                <a:schemeClr val="bg2"/>
              </a:solidFill>
              <a:effectLst/>
              <a:latin typeface="Arial" pitchFamily="34" charset="0"/>
              <a:ea typeface="Times New Roman" pitchFamily="18" charset="0"/>
              <a:cs typeface="+mj-cs"/>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mj-cs"/>
              </a:rPr>
              <a:t>A histogram is a graphical representation of the distribution of numerical data. It is an estimate of the probability distribution of a continuous variable (quantitative variable) and was first introduced by Karl Pearson.</a:t>
            </a:r>
            <a:r>
              <a:rPr kumimoji="0" lang="en-US" b="1" i="0" u="none" strike="noStrike" cap="none" normalizeH="0" baseline="0" dirty="0" smtClean="0">
                <a:ln>
                  <a:noFill/>
                </a:ln>
                <a:solidFill>
                  <a:schemeClr val="bg2"/>
                </a:solidFill>
                <a:effectLst/>
                <a:cs typeface="+mj-cs"/>
              </a:rPr>
              <a:t> </a:t>
            </a:r>
          </a:p>
        </p:txBody>
      </p:sp>
      <p:pic>
        <p:nvPicPr>
          <p:cNvPr id="36866" name="Picture 2"/>
          <p:cNvPicPr>
            <a:picLocks noChangeAspect="1" noChangeArrowheads="1"/>
          </p:cNvPicPr>
          <p:nvPr/>
        </p:nvPicPr>
        <p:blipFill>
          <a:blip r:embed="rId2" cstate="print"/>
          <a:srcRect l="25731" t="23250" r="27780" b="21626"/>
          <a:stretch>
            <a:fillRect/>
          </a:stretch>
        </p:blipFill>
        <p:spPr bwMode="auto">
          <a:xfrm>
            <a:off x="1385392" y="1513194"/>
            <a:ext cx="6624736" cy="3857442"/>
          </a:xfrm>
          <a:prstGeom prst="rect">
            <a:avLst/>
          </a:prstGeom>
          <a:noFill/>
          <a:ln w="9525">
            <a:noFill/>
            <a:miter lim="800000"/>
            <a:headEnd/>
            <a:tailEnd/>
          </a:ln>
        </p:spPr>
      </p:pic>
      <p:sp>
        <p:nvSpPr>
          <p:cNvPr id="36867" name="Rectangle 3"/>
          <p:cNvSpPr>
            <a:spLocks noChangeArrowheads="1"/>
          </p:cNvSpPr>
          <p:nvPr/>
        </p:nvSpPr>
        <p:spPr bwMode="auto">
          <a:xfrm>
            <a:off x="251520" y="5362183"/>
            <a:ext cx="88924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As we can see from these figure the data is normally distributed, </a:t>
            </a:r>
            <a:r>
              <a:rPr kumimoji="0" lang="en-US" b="1" i="0" u="none" strike="noStrike" cap="none" normalizeH="0" baseline="0" dirty="0" smtClean="0">
                <a:ln>
                  <a:noFill/>
                </a:ln>
                <a:solidFill>
                  <a:schemeClr val="bg2"/>
                </a:solidFill>
                <a:effectLst/>
                <a:ea typeface="Times New Roman" pitchFamily="18" charset="0"/>
                <a:cs typeface="Arial" pitchFamily="34" charset="0"/>
              </a:rPr>
              <a:t>as </a:t>
            </a:r>
            <a:r>
              <a:rPr kumimoji="0" lang="en-US" b="1" i="0" u="none" strike="noStrike" cap="none" normalizeH="0" baseline="0" dirty="0" smtClean="0">
                <a:ln>
                  <a:noFill/>
                </a:ln>
                <a:solidFill>
                  <a:schemeClr val="bg2"/>
                </a:solidFill>
                <a:effectLst/>
                <a:ea typeface="Times New Roman" pitchFamily="18" charset="0"/>
                <a:cs typeface="Arial" pitchFamily="34" charset="0"/>
              </a:rPr>
              <a:t>we can see the data have more tendency towering the right it is has more frequent  , however it is not that big tendency it is just normal </a:t>
            </a:r>
            <a:r>
              <a:rPr kumimoji="0" lang="en-US" sz="12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a:t>
            </a:r>
            <a:endParaRPr kumimoji="0" lang="en-US" sz="18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187624" y="188640"/>
            <a:ext cx="7344816" cy="1667083"/>
          </a:xfrm>
          <a:prstGeom prst="rect">
            <a:avLst/>
          </a:prstGeom>
          <a:noFill/>
          <a:ln w="9525">
            <a:noFill/>
            <a:miter lim="800000"/>
            <a:headEnd/>
            <a:tailEnd/>
          </a:ln>
          <a:effectLst/>
        </p:spPr>
        <p:txBody>
          <a:bodyPr vert="horz" wrap="square" lIns="431664"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Cambria" pitchFamily="18" charset="0"/>
                <a:ea typeface="Times New Roman" pitchFamily="18" charset="0"/>
                <a:cs typeface="+mj-cs"/>
              </a:rPr>
              <a:t>The Run chart: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mj-cs"/>
              </a:rPr>
              <a:t>Run charts (often known as line graphs outside the quality management field) display process performance over time. Upward and downward trends, cycles, and large aberrations may be spotted and investigated further</a:t>
            </a:r>
            <a:r>
              <a:rPr kumimoji="0" lang="en-US" b="1" i="0" u="none" strike="noStrike" cap="none" normalizeH="0" baseline="0" dirty="0" smtClean="0">
                <a:ln>
                  <a:noFill/>
                </a:ln>
                <a:solidFill>
                  <a:schemeClr val="tx1"/>
                </a:solidFill>
                <a:effectLst/>
                <a:ea typeface="Times New Roman" pitchFamily="18" charset="0"/>
                <a:cs typeface="+mj-cs"/>
              </a:rPr>
              <a:t>. </a:t>
            </a:r>
            <a:endParaRPr kumimoji="0" lang="en-US" b="1" i="0" u="none" strike="noStrike" cap="none" normalizeH="0" baseline="0" dirty="0" smtClean="0">
              <a:ln>
                <a:noFill/>
              </a:ln>
              <a:solidFill>
                <a:schemeClr val="tx1"/>
              </a:solidFill>
              <a:effectLst/>
              <a:cs typeface="+mj-cs"/>
            </a:endParaRPr>
          </a:p>
        </p:txBody>
      </p:sp>
      <p:sp>
        <p:nvSpPr>
          <p:cNvPr id="35842" name="Rectangle 2"/>
          <p:cNvSpPr>
            <a:spLocks noChangeArrowheads="1"/>
          </p:cNvSpPr>
          <p:nvPr/>
        </p:nvSpPr>
        <p:spPr bwMode="auto">
          <a:xfrm>
            <a:off x="1547664" y="1916832"/>
            <a:ext cx="705678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If you have 25 points or more in your data series, you can use run charts to detect special causes - something beyond the usual variability of the process -acting on the process( we have 100  observation)</a:t>
            </a:r>
            <a:endParaRPr kumimoji="0" lang="en-US" b="1" i="0" u="none" strike="noStrike" cap="none" normalizeH="0" baseline="0" dirty="0" smtClean="0">
              <a:ln>
                <a:noFill/>
              </a:ln>
              <a:solidFill>
                <a:schemeClr val="bg2"/>
              </a:solidFill>
              <a:effectLst/>
              <a:cs typeface="Arial" pitchFamily="34" charset="0"/>
            </a:endParaRPr>
          </a:p>
        </p:txBody>
      </p:sp>
      <p:pic>
        <p:nvPicPr>
          <p:cNvPr id="35843" name="Picture 3"/>
          <p:cNvPicPr>
            <a:picLocks noChangeAspect="1" noChangeArrowheads="1"/>
          </p:cNvPicPr>
          <p:nvPr/>
        </p:nvPicPr>
        <p:blipFill>
          <a:blip r:embed="rId2" cstate="print"/>
          <a:srcRect l="25731" t="27188" r="26120" b="15719"/>
          <a:stretch>
            <a:fillRect/>
          </a:stretch>
        </p:blipFill>
        <p:spPr bwMode="auto">
          <a:xfrm>
            <a:off x="2195736" y="3068960"/>
            <a:ext cx="5760640" cy="3459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363086" y="188640"/>
            <a:ext cx="696177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3"/>
                </a:solidFill>
                <a:effectLst/>
                <a:latin typeface="+mj-lt"/>
                <a:ea typeface="Times New Roman" pitchFamily="18" charset="0"/>
                <a:cs typeface="Arial" pitchFamily="34" charset="0"/>
              </a:rPr>
              <a:t> </a:t>
            </a:r>
            <a:r>
              <a:rPr kumimoji="0" lang="en-US" sz="2000" b="1" i="0" u="none" strike="noStrike" cap="none" normalizeH="0" baseline="0" dirty="0" smtClean="0">
                <a:ln>
                  <a:noFill/>
                </a:ln>
                <a:solidFill>
                  <a:schemeClr val="bg2"/>
                </a:solidFill>
                <a:effectLst/>
                <a:latin typeface="+mj-lt"/>
                <a:ea typeface="Times New Roman" pitchFamily="18" charset="0"/>
                <a:cs typeface="Arial" pitchFamily="34" charset="0"/>
              </a:rPr>
              <a:t>These result and  the data below the chart tell us about if it is </a:t>
            </a:r>
            <a:endParaRPr kumimoji="0" lang="en-US" sz="2000" b="1" i="0" u="none" strike="noStrike" cap="none" normalizeH="0" baseline="0" dirty="0" smtClean="0">
              <a:ln>
                <a:noFill/>
              </a:ln>
              <a:solidFill>
                <a:schemeClr val="bg2"/>
              </a:solidFill>
              <a:effectLst/>
              <a:latin typeface="+mj-lt"/>
              <a:cs typeface="Arial" pitchFamily="34" charset="0"/>
            </a:endParaRPr>
          </a:p>
        </p:txBody>
      </p:sp>
      <p:sp>
        <p:nvSpPr>
          <p:cNvPr id="46082" name="Rectangle 2"/>
          <p:cNvSpPr>
            <a:spLocks noChangeArrowheads="1"/>
          </p:cNvSpPr>
          <p:nvPr/>
        </p:nvSpPr>
        <p:spPr bwMode="auto">
          <a:xfrm>
            <a:off x="683568" y="548680"/>
            <a:ext cx="29158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Mixture patterns</a:t>
            </a:r>
            <a:endParaRPr kumimoji="0" lang="en-US" b="1" i="0" u="none" strike="noStrike" cap="none" normalizeH="0" baseline="0" dirty="0" smtClean="0">
              <a:ln>
                <a:noFill/>
              </a:ln>
              <a:solidFill>
                <a:schemeClr val="bg2"/>
              </a:solidFill>
              <a:effectLst/>
              <a:cs typeface="Arial" pitchFamily="34" charset="0"/>
            </a:endParaRPr>
          </a:p>
        </p:txBody>
      </p:sp>
      <p:pic>
        <p:nvPicPr>
          <p:cNvPr id="4" name="Picture 11479" descr="http://support.minitab.com/en-us/minitab/17/runchart_mixtur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08720"/>
            <a:ext cx="1524000" cy="1009650"/>
          </a:xfrm>
          <a:prstGeom prst="rect">
            <a:avLst/>
          </a:prstGeom>
          <a:noFill/>
          <a:ln>
            <a:noFill/>
          </a:ln>
        </p:spPr>
      </p:pic>
      <p:sp>
        <p:nvSpPr>
          <p:cNvPr id="46083" name="Rectangle 3"/>
          <p:cNvSpPr>
            <a:spLocks noChangeArrowheads="1"/>
          </p:cNvSpPr>
          <p:nvPr/>
        </p:nvSpPr>
        <p:spPr bwMode="auto">
          <a:xfrm>
            <a:off x="783819" y="1988840"/>
            <a:ext cx="231813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Cluster patterns</a:t>
            </a:r>
            <a:endParaRPr kumimoji="0" lang="en-US" b="1" i="0" u="none" strike="noStrike" cap="none" normalizeH="0" baseline="0" dirty="0" smtClean="0">
              <a:ln>
                <a:noFill/>
              </a:ln>
              <a:solidFill>
                <a:schemeClr val="bg2"/>
              </a:solidFill>
              <a:effectLst/>
              <a:cs typeface="Arial" pitchFamily="34" charset="0"/>
            </a:endParaRPr>
          </a:p>
        </p:txBody>
      </p:sp>
      <p:sp>
        <p:nvSpPr>
          <p:cNvPr id="46084" name="Rectangle 4"/>
          <p:cNvSpPr>
            <a:spLocks noChangeArrowheads="1"/>
          </p:cNvSpPr>
          <p:nvPr/>
        </p:nvSpPr>
        <p:spPr bwMode="auto">
          <a:xfrm>
            <a:off x="3347864" y="1124744"/>
            <a:ext cx="50405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mj-cs"/>
              </a:rPr>
              <a:t>our p value for mixtures=.946 &gt;.05 that's mean there is no mixtures happened.</a:t>
            </a:r>
            <a:endParaRPr kumimoji="0" lang="en-US" b="1" i="0" u="none" strike="noStrike" cap="none" normalizeH="0" baseline="0" dirty="0" smtClean="0">
              <a:ln>
                <a:noFill/>
              </a:ln>
              <a:solidFill>
                <a:schemeClr val="bg2"/>
              </a:solidFill>
              <a:effectLst/>
              <a:cs typeface="+mj-cs"/>
            </a:endParaRPr>
          </a:p>
        </p:txBody>
      </p:sp>
      <p:pic>
        <p:nvPicPr>
          <p:cNvPr id="7" name="Picture 11480" descr="http://support.minitab.com/en-us/minitab/17/runchart_cluste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348880"/>
            <a:ext cx="1596008" cy="1009650"/>
          </a:xfrm>
          <a:prstGeom prst="rect">
            <a:avLst/>
          </a:prstGeom>
          <a:noFill/>
          <a:ln>
            <a:noFill/>
          </a:ln>
        </p:spPr>
      </p:pic>
      <p:sp>
        <p:nvSpPr>
          <p:cNvPr id="46085" name="Rectangle 5"/>
          <p:cNvSpPr>
            <a:spLocks noChangeArrowheads="1"/>
          </p:cNvSpPr>
          <p:nvPr/>
        </p:nvSpPr>
        <p:spPr bwMode="auto">
          <a:xfrm>
            <a:off x="3203848" y="2636912"/>
            <a:ext cx="5256584"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for our data the p value  for clustering is .0546&gt;.05 that is mean probably there is no cluster patterns .</a:t>
            </a:r>
            <a:endParaRPr kumimoji="0" lang="en-US" b="1" i="0" u="none" strike="noStrike" cap="none" normalizeH="0" baseline="0" dirty="0" smtClean="0">
              <a:ln>
                <a:noFill/>
              </a:ln>
              <a:solidFill>
                <a:schemeClr val="bg2"/>
              </a:solidFill>
              <a:effectLst/>
              <a:cs typeface="Arial" pitchFamily="34" charset="0"/>
            </a:endParaRPr>
          </a:p>
        </p:txBody>
      </p:sp>
      <p:sp>
        <p:nvSpPr>
          <p:cNvPr id="46086" name="Rectangle 6"/>
          <p:cNvSpPr>
            <a:spLocks noChangeArrowheads="1"/>
          </p:cNvSpPr>
          <p:nvPr/>
        </p:nvSpPr>
        <p:spPr bwMode="auto">
          <a:xfrm>
            <a:off x="683568" y="3429000"/>
            <a:ext cx="316835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Oscillating patterns</a:t>
            </a:r>
            <a:endParaRPr kumimoji="0" lang="en-US" b="1" i="0" u="none" strike="noStrike" cap="none" normalizeH="0" baseline="0" dirty="0" smtClean="0">
              <a:ln>
                <a:noFill/>
              </a:ln>
              <a:solidFill>
                <a:schemeClr val="bg2"/>
              </a:solidFill>
              <a:effectLst/>
              <a:cs typeface="Arial" pitchFamily="34" charset="0"/>
            </a:endParaRPr>
          </a:p>
        </p:txBody>
      </p:sp>
      <p:pic>
        <p:nvPicPr>
          <p:cNvPr id="10" name="Picture 11481" descr="http://support.minitab.com/en-us/minitab/17/runchart_oscillation.png"/>
          <p:cNvPicPr/>
          <p:nvPr/>
        </p:nvPicPr>
        <p:blipFill>
          <a:blip r:embed="rId4" cstate="print">
            <a:extLst>
              <a:ext uri="{28A0092B-C50C-407E-A947-70E740481C1C}">
                <a14:useLocalDpi xmlns:a14="http://schemas.microsoft.com/office/drawing/2010/main" val="0"/>
              </a:ext>
            </a:extLst>
          </a:blip>
          <a:stretch>
            <a:fillRect/>
          </a:stretch>
        </p:blipFill>
        <p:spPr bwMode="auto">
          <a:xfrm>
            <a:off x="1331640" y="3789040"/>
            <a:ext cx="1684816" cy="1020780"/>
          </a:xfrm>
          <a:prstGeom prst="rect">
            <a:avLst/>
          </a:prstGeom>
          <a:noFill/>
          <a:ln>
            <a:noFill/>
          </a:ln>
        </p:spPr>
      </p:pic>
      <p:sp>
        <p:nvSpPr>
          <p:cNvPr id="46087" name="Rectangle 7"/>
          <p:cNvSpPr>
            <a:spLocks noChangeArrowheads="1"/>
          </p:cNvSpPr>
          <p:nvPr/>
        </p:nvSpPr>
        <p:spPr bwMode="auto">
          <a:xfrm>
            <a:off x="3275856" y="3933056"/>
            <a:ext cx="53285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our P- value for oscillation is.345 &gt;.05 which means there is no oscillation. </a:t>
            </a:r>
            <a:endParaRPr kumimoji="0" lang="en-US" b="1" i="0" u="none" strike="noStrike" cap="none" normalizeH="0" baseline="0" dirty="0" smtClean="0">
              <a:ln>
                <a:noFill/>
              </a:ln>
              <a:solidFill>
                <a:schemeClr val="bg2"/>
              </a:solidFill>
              <a:effectLst/>
              <a:cs typeface="Arial" pitchFamily="34" charset="0"/>
            </a:endParaRPr>
          </a:p>
        </p:txBody>
      </p:sp>
      <p:sp>
        <p:nvSpPr>
          <p:cNvPr id="46088" name="Rectangle 8"/>
          <p:cNvSpPr>
            <a:spLocks noChangeArrowheads="1"/>
          </p:cNvSpPr>
          <p:nvPr/>
        </p:nvSpPr>
        <p:spPr bwMode="auto">
          <a:xfrm>
            <a:off x="756408" y="4941168"/>
            <a:ext cx="220964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Trend patterns</a:t>
            </a:r>
            <a:endParaRPr kumimoji="0" lang="en-US" b="1" i="0" u="none" strike="noStrike" cap="none" normalizeH="0" baseline="0" dirty="0" smtClean="0">
              <a:ln>
                <a:noFill/>
              </a:ln>
              <a:solidFill>
                <a:schemeClr val="bg2"/>
              </a:solidFill>
              <a:effectLst/>
              <a:cs typeface="Arial" pitchFamily="34" charset="0"/>
            </a:endParaRPr>
          </a:p>
        </p:txBody>
      </p:sp>
      <p:pic>
        <p:nvPicPr>
          <p:cNvPr id="13" name="Picture 11482" descr="http://support.minitab.com/en-us/minitab/17/runchart_trend.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5373216"/>
            <a:ext cx="1668016" cy="1009650"/>
          </a:xfrm>
          <a:prstGeom prst="rect">
            <a:avLst/>
          </a:prstGeom>
          <a:noFill/>
          <a:ln>
            <a:noFill/>
          </a:ln>
        </p:spPr>
      </p:pic>
      <p:sp>
        <p:nvSpPr>
          <p:cNvPr id="14" name="مستطيل 13"/>
          <p:cNvSpPr/>
          <p:nvPr/>
        </p:nvSpPr>
        <p:spPr>
          <a:xfrm>
            <a:off x="3275856" y="5229200"/>
            <a:ext cx="5256584" cy="1200329"/>
          </a:xfrm>
          <a:prstGeom prst="rect">
            <a:avLst/>
          </a:prstGeom>
        </p:spPr>
        <p:txBody>
          <a:bodyPr wrap="square">
            <a:spAutoFit/>
          </a:bodyPr>
          <a:lstStyle/>
          <a:p>
            <a:pPr algn="just" rtl="0"/>
            <a:r>
              <a:rPr lang="en-US" b="1" dirty="0">
                <a:solidFill>
                  <a:schemeClr val="bg2"/>
                </a:solidFill>
              </a:rPr>
              <a:t>for our data the P-value for trend is .665 &gt;.05 which means there is no trends From the run chat we see that the mean 2.6 day and that’s high number of day and it cause </a:t>
            </a:r>
            <a:r>
              <a:rPr lang="en-US" b="1" dirty="0" err="1">
                <a:solidFill>
                  <a:schemeClr val="bg2"/>
                </a:solidFill>
              </a:rPr>
              <a:t>unsatisfaction</a:t>
            </a:r>
            <a:r>
              <a:rPr lang="en-US" b="1" dirty="0">
                <a:solidFill>
                  <a:schemeClr val="bg2"/>
                </a:solidFill>
              </a:rPr>
              <a:t> for the customer.</a:t>
            </a:r>
            <a:endParaRPr lang="ar-JO" b="1" dirty="0">
              <a:solidFill>
                <a:schemeClr val="bg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5736" y="1988840"/>
            <a:ext cx="4608512" cy="2093600"/>
          </a:xfrm>
        </p:spPr>
        <p:txBody>
          <a:bodyPr>
            <a:normAutofit/>
          </a:bodyPr>
          <a:lstStyle/>
          <a:p>
            <a:r>
              <a:rPr lang="en-US" sz="2400" dirty="0" smtClean="0"/>
              <a:t>Introduction About our project </a:t>
            </a:r>
            <a:endParaRPr lang="ar-JO" sz="2400" dirty="0"/>
          </a:p>
        </p:txBody>
      </p:sp>
    </p:spTree>
    <p:extLst>
      <p:ext uri="{BB962C8B-B14F-4D97-AF65-F5344CB8AC3E}">
        <p14:creationId xmlns:p14="http://schemas.microsoft.com/office/powerpoint/2010/main" val="5624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352928" cy="1292662"/>
          </a:xfrm>
          <a:prstGeom prst="rect">
            <a:avLst/>
          </a:prstGeom>
        </p:spPr>
        <p:txBody>
          <a:bodyPr wrap="square">
            <a:spAutoFit/>
          </a:bodyPr>
          <a:lstStyle/>
          <a:p>
            <a:pPr algn="just" rtl="0"/>
            <a:r>
              <a:rPr lang="en-US" sz="2400" b="1" dirty="0">
                <a:solidFill>
                  <a:schemeClr val="bg2"/>
                </a:solidFill>
              </a:rPr>
              <a:t>Pareto  chart </a:t>
            </a:r>
            <a:r>
              <a:rPr lang="en-US" sz="2400" b="1" dirty="0" smtClean="0">
                <a:solidFill>
                  <a:schemeClr val="bg2"/>
                </a:solidFill>
              </a:rPr>
              <a:t>analysis</a:t>
            </a:r>
            <a:endParaRPr lang="en-US" sz="2400" b="1" dirty="0" smtClean="0">
              <a:solidFill>
                <a:schemeClr val="bg2"/>
              </a:solidFill>
            </a:endParaRPr>
          </a:p>
          <a:p>
            <a:pPr algn="just" rtl="0"/>
            <a:r>
              <a:rPr lang="en-US" b="1" dirty="0" smtClean="0">
                <a:solidFill>
                  <a:schemeClr val="bg2"/>
                </a:solidFill>
              </a:rPr>
              <a:t>Pareto </a:t>
            </a:r>
            <a:r>
              <a:rPr lang="en-US" b="1" dirty="0">
                <a:solidFill>
                  <a:schemeClr val="bg2"/>
                </a:solidFill>
              </a:rPr>
              <a:t>chart is one of the most important tools used by the six sigma consultants during the implementation of the projects. It was described by </a:t>
            </a:r>
            <a:r>
              <a:rPr lang="en-US" b="1" dirty="0" err="1">
                <a:solidFill>
                  <a:schemeClr val="bg2"/>
                </a:solidFill>
              </a:rPr>
              <a:t>Vilfredo</a:t>
            </a:r>
            <a:r>
              <a:rPr lang="en-US" b="1" dirty="0">
                <a:solidFill>
                  <a:schemeClr val="bg2"/>
                </a:solidFill>
              </a:rPr>
              <a:t> Pareto who was a renowned Italian economist. </a:t>
            </a:r>
            <a:endParaRPr lang="ar-JO" b="1" dirty="0">
              <a:solidFill>
                <a:schemeClr val="bg2"/>
              </a:solidFill>
            </a:endParaRPr>
          </a:p>
        </p:txBody>
      </p:sp>
      <p:sp>
        <p:nvSpPr>
          <p:cNvPr id="44033" name="Rectangle 1"/>
          <p:cNvSpPr>
            <a:spLocks noChangeArrowheads="1"/>
          </p:cNvSpPr>
          <p:nvPr/>
        </p:nvSpPr>
        <p:spPr bwMode="auto">
          <a:xfrm>
            <a:off x="683568" y="2024844"/>
            <a:ext cx="784555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We take average for all observation that we take  for every category and analyze it using Minitab here a table of it : </a:t>
            </a:r>
            <a:endParaRPr kumimoji="0" lang="en-US" b="1" i="0" u="none" strike="noStrike" cap="none" normalizeH="0" baseline="0" dirty="0" smtClean="0">
              <a:ln>
                <a:noFill/>
              </a:ln>
              <a:solidFill>
                <a:schemeClr val="bg2"/>
              </a:solidFill>
              <a:effectLst/>
              <a:cs typeface="Arial" pitchFamily="34" charset="0"/>
            </a:endParaRPr>
          </a:p>
        </p:txBody>
      </p:sp>
      <p:pic>
        <p:nvPicPr>
          <p:cNvPr id="44034" name="Picture 2"/>
          <p:cNvPicPr>
            <a:picLocks noChangeAspect="1" noChangeArrowheads="1"/>
          </p:cNvPicPr>
          <p:nvPr/>
        </p:nvPicPr>
        <p:blipFill>
          <a:blip r:embed="rId2" cstate="print"/>
          <a:srcRect l="21303" t="54750" r="23907" b="12766"/>
          <a:stretch>
            <a:fillRect/>
          </a:stretch>
        </p:blipFill>
        <p:spPr bwMode="auto">
          <a:xfrm>
            <a:off x="1259632" y="2924944"/>
            <a:ext cx="727280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931814" y="404664"/>
            <a:ext cx="406431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Pareto chart with the drying time </a:t>
            </a:r>
            <a:endParaRPr kumimoji="0" lang="en-US" b="1" i="0" u="none" strike="noStrike" cap="none" normalizeH="0" baseline="0" dirty="0" smtClean="0">
              <a:ln>
                <a:noFill/>
              </a:ln>
              <a:solidFill>
                <a:schemeClr val="bg2"/>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10" name="Picture 2"/>
          <p:cNvPicPr>
            <a:picLocks noChangeAspect="1" noChangeArrowheads="1"/>
          </p:cNvPicPr>
          <p:nvPr/>
        </p:nvPicPr>
        <p:blipFill>
          <a:blip r:embed="rId2" cstate="print"/>
          <a:srcRect l="30158" t="35062" r="28888" b="15719"/>
          <a:stretch>
            <a:fillRect/>
          </a:stretch>
        </p:blipFill>
        <p:spPr bwMode="auto">
          <a:xfrm>
            <a:off x="1979712" y="1124744"/>
            <a:ext cx="5832648" cy="3600400"/>
          </a:xfrm>
          <a:prstGeom prst="rect">
            <a:avLst/>
          </a:prstGeom>
          <a:noFill/>
          <a:ln w="9525">
            <a:noFill/>
            <a:miter lim="800000"/>
            <a:headEnd/>
            <a:tailEnd/>
          </a:ln>
        </p:spPr>
      </p:pic>
      <p:sp>
        <p:nvSpPr>
          <p:cNvPr id="43011" name="Rectangle 3"/>
          <p:cNvSpPr>
            <a:spLocks noChangeArrowheads="1"/>
          </p:cNvSpPr>
          <p:nvPr/>
        </p:nvSpPr>
        <p:spPr bwMode="auto">
          <a:xfrm>
            <a:off x="1403648" y="5059813"/>
            <a:ext cx="73448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As  the chart show us the drying time alone is 97.3 of the whole time so it is the main factor  of delaying with customers ordered.</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899753" y="260648"/>
            <a:ext cx="40178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Pareto chart without drying time </a:t>
            </a:r>
            <a:endParaRPr kumimoji="0" lang="en-US" b="1" i="0" u="none" strike="noStrike" cap="none" normalizeH="0" baseline="0" dirty="0" smtClean="0">
              <a:ln>
                <a:noFill/>
              </a:ln>
              <a:solidFill>
                <a:schemeClr val="bg2"/>
              </a:solidFill>
              <a:effectLst/>
              <a:cs typeface="Arial" pitchFamily="34" charset="0"/>
            </a:endParaRPr>
          </a:p>
        </p:txBody>
      </p:sp>
      <p:pic>
        <p:nvPicPr>
          <p:cNvPr id="3" name="Picture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692697"/>
            <a:ext cx="5112568" cy="3096344"/>
          </a:xfrm>
          <a:prstGeom prst="rect">
            <a:avLst/>
          </a:prstGeom>
          <a:noFill/>
          <a:ln>
            <a:noFill/>
          </a:ln>
        </p:spPr>
      </p:pic>
      <p:sp>
        <p:nvSpPr>
          <p:cNvPr id="41986" name="Rectangle 2"/>
          <p:cNvSpPr>
            <a:spLocks noChangeArrowheads="1"/>
          </p:cNvSpPr>
          <p:nvPr/>
        </p:nvSpPr>
        <p:spPr bwMode="auto">
          <a:xfrm>
            <a:off x="1187624" y="3933056"/>
            <a:ext cx="77048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As for the other factor beside the drying time we see that ( 79.9) percent for whole process (without drying time )  is for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Shipment time (58.4)%</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Machining time (11.5)%</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Move for shipment (10)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So as a result we see that drying time is the major time consuming  process in the whole production  line By (97.3)% ,as for other activity the shipment and the moving for shipment and the machining time is the most consuming factor by (79.9)  with percentage (3/9) </a:t>
            </a:r>
            <a:r>
              <a:rPr kumimoji="0" lang="en-US" b="0" i="0" u="none" strike="noStrike" cap="none" normalizeH="0" baseline="0" dirty="0" smtClean="0">
                <a:ln>
                  <a:noFill/>
                </a:ln>
                <a:solidFill>
                  <a:schemeClr val="tx1"/>
                </a:solidFill>
                <a:effectLst/>
                <a:ea typeface="Times New Roman" pitchFamily="18" charset="0"/>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187624" y="260648"/>
            <a:ext cx="748883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After we did a Pareto chart we define the major three element that cause the delaying and unsatisfied customers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Drying  Time</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Machining Time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Shipping Time</a:t>
            </a:r>
            <a:endParaRPr kumimoji="0" lang="en-US" b="1" i="0" u="none" strike="noStrike" cap="none" normalizeH="0" baseline="0" dirty="0" smtClean="0">
              <a:ln>
                <a:noFill/>
              </a:ln>
              <a:solidFill>
                <a:schemeClr val="bg2"/>
              </a:solidFill>
              <a:effectLst/>
              <a:cs typeface="Arial" pitchFamily="34" charset="0"/>
            </a:endParaRPr>
          </a:p>
        </p:txBody>
      </p:sp>
      <p:sp>
        <p:nvSpPr>
          <p:cNvPr id="3" name="مستطيل 2"/>
          <p:cNvSpPr/>
          <p:nvPr/>
        </p:nvSpPr>
        <p:spPr>
          <a:xfrm>
            <a:off x="1187624" y="1844824"/>
            <a:ext cx="5670376" cy="369332"/>
          </a:xfrm>
          <a:prstGeom prst="rect">
            <a:avLst/>
          </a:prstGeom>
        </p:spPr>
        <p:txBody>
          <a:bodyPr wrap="square">
            <a:spAutoFit/>
          </a:bodyPr>
          <a:lstStyle/>
          <a:p>
            <a:pPr algn="just" rtl="0"/>
            <a:r>
              <a:rPr lang="en-US" b="1" dirty="0">
                <a:solidFill>
                  <a:schemeClr val="bg2"/>
                </a:solidFill>
              </a:rPr>
              <a:t>And now we will did a run chart for every one of them </a:t>
            </a:r>
            <a:endParaRPr lang="ar-JO" b="1" dirty="0">
              <a:solidFill>
                <a:schemeClr val="bg2"/>
              </a:solidFill>
            </a:endParaRPr>
          </a:p>
        </p:txBody>
      </p:sp>
      <p:sp>
        <p:nvSpPr>
          <p:cNvPr id="4" name="مستطيل 3"/>
          <p:cNvSpPr/>
          <p:nvPr/>
        </p:nvSpPr>
        <p:spPr>
          <a:xfrm>
            <a:off x="1115616" y="2420888"/>
            <a:ext cx="3237489" cy="369332"/>
          </a:xfrm>
          <a:prstGeom prst="rect">
            <a:avLst/>
          </a:prstGeom>
        </p:spPr>
        <p:txBody>
          <a:bodyPr wrap="none">
            <a:spAutoFit/>
          </a:bodyPr>
          <a:lstStyle/>
          <a:p>
            <a:pPr algn="l" rtl="0">
              <a:buFont typeface="Wingdings" pitchFamily="2" charset="2"/>
              <a:buChar char="v"/>
            </a:pPr>
            <a:r>
              <a:rPr lang="en-US" b="1" dirty="0">
                <a:solidFill>
                  <a:schemeClr val="bg2"/>
                </a:solidFill>
              </a:rPr>
              <a:t>Run chart for shipment time </a:t>
            </a:r>
            <a:endParaRPr lang="ar-JO" b="1" dirty="0">
              <a:solidFill>
                <a:schemeClr val="bg2"/>
              </a:solidFill>
            </a:endParaRPr>
          </a:p>
        </p:txBody>
      </p:sp>
      <p:pic>
        <p:nvPicPr>
          <p:cNvPr id="5"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924944"/>
            <a:ext cx="5688632" cy="3456384"/>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261524" y="260648"/>
            <a:ext cx="385150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Run chart for Drying time per day </a:t>
            </a:r>
            <a:endParaRPr kumimoji="0" lang="en-US" b="1" i="0" u="none" strike="noStrike" cap="none" normalizeH="0" baseline="0" dirty="0" smtClean="0">
              <a:ln>
                <a:noFill/>
              </a:ln>
              <a:solidFill>
                <a:schemeClr val="bg2"/>
              </a:solidFill>
              <a:effectLst/>
              <a:cs typeface="Arial" pitchFamily="34" charset="0"/>
            </a:endParaRPr>
          </a:p>
        </p:txBody>
      </p:sp>
      <p:pic>
        <p:nvPicPr>
          <p:cNvPr id="3"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052736"/>
            <a:ext cx="5688632" cy="3744416"/>
          </a:xfrm>
          <a:prstGeom prst="rect">
            <a:avLst/>
          </a:prstGeom>
          <a:noFill/>
        </p:spPr>
      </p:pic>
      <p:sp>
        <p:nvSpPr>
          <p:cNvPr id="49154" name="Rectangle 2"/>
          <p:cNvSpPr>
            <a:spLocks noChangeArrowheads="1"/>
          </p:cNvSpPr>
          <p:nvPr/>
        </p:nvSpPr>
        <p:spPr bwMode="auto">
          <a:xfrm>
            <a:off x="1259632" y="5085184"/>
            <a:ext cx="75608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as we can see from these chart the drying time mean 2.5 day and it can reach 4 day and 1.9 or least our goal is to make it less than 1.5 for the whole process , since the Drying time takes very long time </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259632" y="3203683"/>
            <a:ext cx="655272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1" name="Rectangle 3"/>
          <p:cNvSpPr>
            <a:spLocks noChangeArrowheads="1"/>
          </p:cNvSpPr>
          <p:nvPr/>
        </p:nvSpPr>
        <p:spPr bwMode="auto">
          <a:xfrm>
            <a:off x="755576" y="981160"/>
            <a:ext cx="8139251"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ea typeface="Times New Roman" pitchFamily="18" charset="0"/>
                <a:cs typeface="Arial" pitchFamily="34" charset="0"/>
              </a:rPr>
              <a:t>Base lining process capability – Numerical method( DPMO)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2"/>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ea typeface="Times New Roman" pitchFamily="18" charset="0"/>
                <a:cs typeface="Arial" pitchFamily="34" charset="0"/>
              </a:rPr>
              <a:t>Calculating Z-score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ea typeface="Times New Roman" pitchFamily="18" charset="0"/>
                <a:cs typeface="Arial" pitchFamily="34" charset="0"/>
              </a:rPr>
              <a:t>Z-Score, or z-value, is used to determine the probability of defect for a random variable critical characteristic which is measured in continuous data.</a:t>
            </a:r>
            <a:r>
              <a:rPr kumimoji="0" lang="en-US" sz="2800" b="1" i="0" u="none" strike="noStrike" cap="none" normalizeH="0" baseline="0" dirty="0" smtClean="0">
                <a:ln>
                  <a:noFill/>
                </a:ln>
                <a:solidFill>
                  <a:schemeClr val="bg2"/>
                </a:solidFill>
                <a:effectLst/>
                <a:cs typeface="Arial"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259632" y="476672"/>
            <a:ext cx="741682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DPMO=(total count of defects /number of units number of opportunities *1000,000.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The shape of distribution of the current process is appeared as normal distribution</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Z – Score =( process average – specification limit ) / process standard deviation</a:t>
            </a:r>
            <a:endParaRPr kumimoji="0" lang="en-US" b="1" i="0" u="none" strike="noStrike" cap="none" normalizeH="0" baseline="0" dirty="0" smtClean="0">
              <a:ln>
                <a:noFill/>
              </a:ln>
              <a:solidFill>
                <a:schemeClr val="bg2"/>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3" descr="http://www.measuringu.com/images/z_po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420888"/>
            <a:ext cx="1550665" cy="792088"/>
          </a:xfrm>
          <a:prstGeom prst="rect">
            <a:avLst/>
          </a:prstGeom>
          <a:noFill/>
          <a:ln>
            <a:noFill/>
          </a:ln>
        </p:spPr>
      </p:pic>
      <p:sp>
        <p:nvSpPr>
          <p:cNvPr id="47106" name="Rectangle 2"/>
          <p:cNvSpPr>
            <a:spLocks noChangeArrowheads="1"/>
          </p:cNvSpPr>
          <p:nvPr/>
        </p:nvSpPr>
        <p:spPr bwMode="auto">
          <a:xfrm>
            <a:off x="1286106" y="3709975"/>
            <a:ext cx="74523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We have to calculate z_ value for drying time and shipment time, machining time doesn't follow normal distribution </a:t>
            </a:r>
            <a:endParaRPr kumimoji="0" lang="en-US" b="1" i="0" u="none" strike="noStrike" cap="none" normalizeH="0" baseline="0" dirty="0" smtClean="0">
              <a:ln>
                <a:noFill/>
              </a:ln>
              <a:solidFill>
                <a:schemeClr val="bg2"/>
              </a:solidFill>
              <a:effectLst/>
              <a:cs typeface="Arial" pitchFamily="34" charset="0"/>
            </a:endParaRPr>
          </a:p>
        </p:txBody>
      </p:sp>
      <p:pic>
        <p:nvPicPr>
          <p:cNvPr id="47107" name="Picture 3"/>
          <p:cNvPicPr>
            <a:picLocks noChangeAspect="1" noChangeArrowheads="1"/>
          </p:cNvPicPr>
          <p:nvPr/>
        </p:nvPicPr>
        <p:blipFill>
          <a:blip r:embed="rId3" cstate="print"/>
          <a:srcRect l="22410" t="22266" r="22247" b="54109"/>
          <a:stretch>
            <a:fillRect/>
          </a:stretch>
        </p:blipFill>
        <p:spPr bwMode="auto">
          <a:xfrm>
            <a:off x="1187624" y="4653136"/>
            <a:ext cx="7488832"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403648" y="380565"/>
            <a:ext cx="51125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Machining time (expected) =3.25min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Preparing and changing the mold =30 min</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Shipment time (expected )= 35 min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Drying time (expected)= 40 hour </a:t>
            </a:r>
            <a:endParaRPr kumimoji="0" lang="en-US" b="1" i="0" u="none" strike="noStrike" cap="none" normalizeH="0" baseline="0" dirty="0" smtClean="0">
              <a:ln>
                <a:noFill/>
              </a:ln>
              <a:solidFill>
                <a:schemeClr val="bg2"/>
              </a:solidFill>
              <a:effectLst/>
              <a:cs typeface="Arial" pitchFamily="34" charset="0"/>
            </a:endParaRPr>
          </a:p>
        </p:txBody>
      </p:sp>
      <p:pic>
        <p:nvPicPr>
          <p:cNvPr id="54275" name="Picture 3"/>
          <p:cNvPicPr>
            <a:picLocks noChangeAspect="1" noChangeArrowheads="1"/>
          </p:cNvPicPr>
          <p:nvPr/>
        </p:nvPicPr>
        <p:blipFill>
          <a:blip r:embed="rId2" cstate="print"/>
          <a:srcRect l="20196" t="59672" r="23354" b="30484"/>
          <a:stretch>
            <a:fillRect/>
          </a:stretch>
        </p:blipFill>
        <p:spPr bwMode="auto">
          <a:xfrm>
            <a:off x="1115616" y="1628800"/>
            <a:ext cx="7344816" cy="1152128"/>
          </a:xfrm>
          <a:prstGeom prst="rect">
            <a:avLst/>
          </a:prstGeom>
          <a:noFill/>
          <a:ln w="9525">
            <a:noFill/>
            <a:miter lim="800000"/>
            <a:headEnd/>
            <a:tailEnd/>
          </a:ln>
        </p:spPr>
      </p:pic>
      <p:sp>
        <p:nvSpPr>
          <p:cNvPr id="54276" name="Rectangle 4"/>
          <p:cNvSpPr>
            <a:spLocks noChangeArrowheads="1"/>
          </p:cNvSpPr>
          <p:nvPr/>
        </p:nvSpPr>
        <p:spPr bwMode="auto">
          <a:xfrm>
            <a:off x="1331640" y="3023324"/>
            <a:ext cx="734481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From the process sigma table we will find DPMO ( Defect per million opportunities )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Z value for Shipment time/min=1.6714 which mean we have 460.000 defect per 1,000,0000  and that is a huge number for defect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Z value for Drying  time/min=1.627 which mean we have 460.000 defect per 1,000,0000  and that is a huge number for defect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The defect here mean that the production of  (1 </a:t>
            </a:r>
            <a:r>
              <a:rPr kumimoji="0" lang="ar-JO" b="1" i="0" u="none" strike="noStrike" cap="none" normalizeH="0" baseline="0" dirty="0" err="1" smtClean="0">
                <a:ln>
                  <a:noFill/>
                </a:ln>
                <a:solidFill>
                  <a:schemeClr val="bg2"/>
                </a:solidFill>
                <a:effectLst/>
                <a:ea typeface="Times New Roman" pitchFamily="18" charset="0"/>
                <a:cs typeface="Arial" pitchFamily="34" charset="0"/>
              </a:rPr>
              <a:t>مشتاح</a:t>
            </a:r>
            <a:r>
              <a:rPr kumimoji="0" lang="ar-JO" b="1" i="0" u="none" strike="noStrike" cap="none" normalizeH="0" baseline="0" dirty="0" smtClean="0">
                <a:ln>
                  <a:noFill/>
                </a:ln>
                <a:solidFill>
                  <a:schemeClr val="bg2"/>
                </a:solidFill>
                <a:effectLst/>
                <a:ea typeface="Times New Roman" pitchFamily="18" charset="0"/>
                <a:cs typeface="Arial" pitchFamily="34" charset="0"/>
              </a:rPr>
              <a:t> </a:t>
            </a:r>
            <a:r>
              <a:rPr kumimoji="0" lang="en-US" b="1" i="0" u="none" strike="noStrike" cap="none" normalizeH="0" baseline="0" dirty="0" smtClean="0">
                <a:ln>
                  <a:noFill/>
                </a:ln>
                <a:solidFill>
                  <a:schemeClr val="bg2"/>
                </a:solidFill>
                <a:effectLst/>
                <a:ea typeface="Times New Roman" pitchFamily="18" charset="0"/>
                <a:cs typeface="Arial" pitchFamily="34" charset="0"/>
              </a:rPr>
              <a:t>) can consume in shipment time more than 35 MIN  in 46 %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And the same for drying , The defect mean that the production of  (1 </a:t>
            </a:r>
            <a:r>
              <a:rPr kumimoji="0" lang="ar-JO" b="1" i="0" u="none" strike="noStrike" cap="none" normalizeH="0" baseline="0" dirty="0" err="1" smtClean="0">
                <a:ln>
                  <a:noFill/>
                </a:ln>
                <a:solidFill>
                  <a:schemeClr val="bg2"/>
                </a:solidFill>
                <a:effectLst/>
                <a:ea typeface="Times New Roman" pitchFamily="18" charset="0"/>
                <a:cs typeface="Arial" pitchFamily="34" charset="0"/>
              </a:rPr>
              <a:t>مشتاح</a:t>
            </a:r>
            <a:r>
              <a:rPr kumimoji="0" lang="en-US" b="1" i="0" u="none" strike="noStrike" cap="none" normalizeH="0" baseline="0" dirty="0" smtClean="0">
                <a:ln>
                  <a:noFill/>
                </a:ln>
                <a:solidFill>
                  <a:schemeClr val="bg2"/>
                </a:solidFill>
                <a:effectLst/>
                <a:ea typeface="Times New Roman" pitchFamily="18" charset="0"/>
                <a:cs typeface="Arial" pitchFamily="34" charset="0"/>
              </a:rPr>
              <a:t> ) can consume in drying  time more than 40 hour  in 46 %</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نتيجة بحث الصور عن ‪PROCESS SIGMA  TABLE YIELD PROCESS SIGMA DEFECT PER 1000000‬‏"/>
          <p:cNvPicPr/>
          <p:nvPr/>
        </p:nvPicPr>
        <p:blipFill rotWithShape="1">
          <a:blip r:embed="rId2" cstate="print">
            <a:extLst>
              <a:ext uri="{28A0092B-C50C-407E-A947-70E740481C1C}">
                <a14:useLocalDpi xmlns:a14="http://schemas.microsoft.com/office/drawing/2010/main" val="0"/>
              </a:ext>
            </a:extLst>
          </a:blip>
          <a:srcRect t="6460"/>
          <a:stretch/>
        </p:blipFill>
        <p:spPr bwMode="auto">
          <a:xfrm>
            <a:off x="2483768" y="2924944"/>
            <a:ext cx="4190206" cy="3524225"/>
          </a:xfrm>
          <a:prstGeom prst="rect">
            <a:avLst/>
          </a:prstGeom>
          <a:noFill/>
          <a:ln>
            <a:noFill/>
          </a:ln>
          <a:extLst>
            <a:ext uri="{53640926-AAD7-44D8-BBD7-CCE9431645EC}">
              <a14:shadowObscured xmlns:a14="http://schemas.microsoft.com/office/drawing/2010/main"/>
            </a:ext>
          </a:extLst>
        </p:spPr>
      </p:pic>
      <p:sp>
        <p:nvSpPr>
          <p:cNvPr id="3" name="مستطيل 2"/>
          <p:cNvSpPr/>
          <p:nvPr/>
        </p:nvSpPr>
        <p:spPr>
          <a:xfrm>
            <a:off x="395536" y="332655"/>
            <a:ext cx="8064896" cy="2308324"/>
          </a:xfrm>
          <a:prstGeom prst="rect">
            <a:avLst/>
          </a:prstGeom>
        </p:spPr>
        <p:txBody>
          <a:bodyPr wrap="square">
            <a:spAutoFit/>
          </a:bodyPr>
          <a:lstStyle/>
          <a:p>
            <a:pPr lvl="0" algn="just" rtl="0" eaLnBrk="0" fontAlgn="base" hangingPunct="0">
              <a:spcBef>
                <a:spcPct val="0"/>
              </a:spcBef>
              <a:spcAft>
                <a:spcPct val="0"/>
              </a:spcAft>
              <a:buFontTx/>
              <a:buChar char="•"/>
            </a:pPr>
            <a:r>
              <a:rPr kumimoji="0" lang="en-US" b="1" i="0" u="none" strike="noStrike" cap="none" normalizeH="0" baseline="0" dirty="0" smtClean="0">
                <a:ln>
                  <a:noFill/>
                </a:ln>
                <a:solidFill>
                  <a:schemeClr val="bg2"/>
                </a:solidFill>
                <a:effectLst/>
                <a:ea typeface="Times New Roman" pitchFamily="18" charset="0"/>
                <a:cs typeface="Arial" pitchFamily="34" charset="0"/>
              </a:rPr>
              <a:t>Now for the machining time we will use the formula above </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DPMO=(total count of defects /number of units number of opportunities *1000,000.</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Defect here is any break down happened to the machine </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The opportunity the requirement that been inspected which is machine normally working without any stop or break down   </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=26/74 *1,000,000=  351351.35 Defects per million  as we can see from the Excel sheet  we count the time that the machine break down which is 26 time</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cstate="print"/>
          <a:srcRect l="23517" t="42937" r="25567" b="23594"/>
          <a:stretch>
            <a:fillRect/>
          </a:stretch>
        </p:blipFill>
        <p:spPr bwMode="auto">
          <a:xfrm>
            <a:off x="467544" y="260648"/>
            <a:ext cx="8122502" cy="2388971"/>
          </a:xfrm>
          <a:prstGeom prst="rect">
            <a:avLst/>
          </a:prstGeom>
          <a:noFill/>
          <a:ln w="9525">
            <a:noFill/>
            <a:miter lim="800000"/>
            <a:headEnd/>
            <a:tailEnd/>
          </a:ln>
        </p:spPr>
      </p:pic>
      <p:sp>
        <p:nvSpPr>
          <p:cNvPr id="52226" name="Rectangle 2"/>
          <p:cNvSpPr>
            <a:spLocks noChangeArrowheads="1"/>
          </p:cNvSpPr>
          <p:nvPr/>
        </p:nvSpPr>
        <p:spPr bwMode="auto">
          <a:xfrm>
            <a:off x="611560" y="2668270"/>
            <a:ext cx="81369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Planned production time = 480-15-15-20=430</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Run Time = Planned Production Time − Stop Time</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           =430-37.74= 392.26</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Availability = Run Time / Planned Production Time</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           =392.26/430 =91%</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Performance = (Ideal Cycle Time × Total Count) / Run Time</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           =(3.25*100)/392.26= 82%</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Quality = Good Count / Total Count</a:t>
            </a:r>
            <a:r>
              <a:rPr lang="en-US" sz="2000" b="1" dirty="0">
                <a:solidFill>
                  <a:schemeClr val="bg2"/>
                </a:solidFill>
                <a:cs typeface="Arial" pitchFamily="34" charset="0"/>
              </a:rPr>
              <a:t> </a:t>
            </a:r>
            <a:r>
              <a:rPr kumimoji="0" lang="en-US" sz="2000" b="1" i="0" u="none" strike="noStrike" cap="none" normalizeH="0" baseline="0" dirty="0" smtClean="0">
                <a:ln>
                  <a:noFill/>
                </a:ln>
                <a:solidFill>
                  <a:schemeClr val="bg2"/>
                </a:solidFill>
                <a:effectLst/>
                <a:ea typeface="Times New Roman" pitchFamily="18" charset="0"/>
                <a:cs typeface="Arial" pitchFamily="34" charset="0"/>
              </a:rPr>
              <a:t>= .98*100 /100= 98%</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OEE = Availability × Performance × Quality</a:t>
            </a:r>
            <a:r>
              <a:rPr lang="en-US" sz="2000" b="1" dirty="0">
                <a:solidFill>
                  <a:schemeClr val="bg2"/>
                </a:solidFill>
                <a:cs typeface="Arial" pitchFamily="34" charset="0"/>
              </a:rPr>
              <a:t> </a:t>
            </a:r>
            <a:r>
              <a:rPr kumimoji="0" lang="en-US" sz="2000" b="1" i="0" u="none" strike="noStrike" cap="none" normalizeH="0" baseline="0" dirty="0" smtClean="0">
                <a:ln>
                  <a:noFill/>
                </a:ln>
                <a:solidFill>
                  <a:schemeClr val="bg2"/>
                </a:solidFill>
                <a:effectLst/>
                <a:ea typeface="Times New Roman" pitchFamily="18" charset="0"/>
                <a:cs typeface="Arial" pitchFamily="34" charset="0"/>
              </a:rPr>
              <a:t>= 91%* 82% *98%=73.12% </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Down Time =  (sum of down time – sum of maintenance time )/ the whole monitoring time  = (943.5-440 )/1119.5= 44.97%</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Up time = 100% - 44.97% = 55.03 %</a:t>
            </a:r>
            <a:endParaRPr kumimoji="0" lang="en-US" sz="2000"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rtl="0"/>
            <a:r>
              <a:rPr lang="en-US" b="1" dirty="0">
                <a:solidFill>
                  <a:schemeClr val="bg2"/>
                </a:solidFill>
              </a:rPr>
              <a:t>Lean Six Sigma </a:t>
            </a:r>
          </a:p>
          <a:p>
            <a:pPr algn="l" rtl="0"/>
            <a:endParaRPr lang="en-US" b="1" dirty="0">
              <a:solidFill>
                <a:schemeClr val="bg2"/>
              </a:solidFill>
            </a:endParaRPr>
          </a:p>
          <a:p>
            <a:pPr algn="l" rtl="0"/>
            <a:r>
              <a:rPr lang="en-US" b="1" dirty="0">
                <a:solidFill>
                  <a:schemeClr val="bg2"/>
                </a:solidFill>
              </a:rPr>
              <a:t>is a combination of two powerful methods: Lean and Six Sigma complement each other. Lean accelerates Six Sigma, delivering greater results than what would typically be achieved by Lean or Six Sigma individually. Combining these two methods gives the improvement team a comprehensive tool set to increase the speed and effectiveness of any process within the organization – resulting in increased revenue, reduced costs and improved collaboration </a:t>
            </a:r>
            <a:r>
              <a:rPr lang="en-US" dirty="0">
                <a:solidFill>
                  <a:schemeClr val="bg2"/>
                </a:solidFill>
              </a:rPr>
              <a:t>.</a:t>
            </a:r>
          </a:p>
        </p:txBody>
      </p:sp>
      <p:sp>
        <p:nvSpPr>
          <p:cNvPr id="3" name="Title 2"/>
          <p:cNvSpPr>
            <a:spLocks noGrp="1"/>
          </p:cNvSpPr>
          <p:nvPr>
            <p:ph type="title"/>
          </p:nvPr>
        </p:nvSpPr>
        <p:spPr/>
        <p:txBody>
          <a:bodyPr/>
          <a:lstStyle/>
          <a:p>
            <a:endParaRPr lang="ar-JO"/>
          </a:p>
        </p:txBody>
      </p:sp>
    </p:spTree>
    <p:extLst>
      <p:ext uri="{BB962C8B-B14F-4D97-AF65-F5344CB8AC3E}">
        <p14:creationId xmlns:p14="http://schemas.microsoft.com/office/powerpoint/2010/main" val="1907630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331640" y="260648"/>
            <a:ext cx="48647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B050"/>
                </a:solidFill>
                <a:effectLst/>
                <a:ea typeface="Times New Roman" pitchFamily="18" charset="0"/>
                <a:cs typeface="Arial" pitchFamily="34" charset="0"/>
              </a:rPr>
              <a:t>DPMO for preparing and change the mold </a:t>
            </a:r>
            <a:endParaRPr kumimoji="0" lang="en-US" b="0" i="0" u="none" strike="noStrike" cap="none" normalizeH="0" baseline="0" dirty="0" smtClean="0">
              <a:ln>
                <a:noFill/>
              </a:ln>
              <a:solidFill>
                <a:srgbClr val="00B050"/>
              </a:solidFill>
              <a:effectLst/>
              <a:cs typeface="Arial" pitchFamily="34" charset="0"/>
            </a:endParaRPr>
          </a:p>
        </p:txBody>
      </p:sp>
      <p:sp>
        <p:nvSpPr>
          <p:cNvPr id="51202" name="Rectangle 2"/>
          <p:cNvSpPr>
            <a:spLocks noChangeArrowheads="1"/>
          </p:cNvSpPr>
          <p:nvPr/>
        </p:nvSpPr>
        <p:spPr bwMode="auto">
          <a:xfrm>
            <a:off x="1187624" y="548680"/>
            <a:ext cx="795637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DPMO=(total count of defects /number of units number of opportunities *1000,000.</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Defect here is any time larger than 25  min </a:t>
            </a:r>
            <a:endParaRPr kumimoji="0" lang="en-US" b="1" i="0" u="none" strike="noStrike" cap="none" normalizeH="0" baseline="0" dirty="0" smtClean="0">
              <a:ln>
                <a:noFill/>
              </a:ln>
              <a:solidFill>
                <a:schemeClr val="bg2"/>
              </a:solidFill>
              <a:effectLst/>
              <a:cs typeface="Arial" pitchFamily="34" charset="0"/>
            </a:endParaRPr>
          </a:p>
        </p:txBody>
      </p:sp>
      <p:sp>
        <p:nvSpPr>
          <p:cNvPr id="4" name="مستطيل 3"/>
          <p:cNvSpPr/>
          <p:nvPr/>
        </p:nvSpPr>
        <p:spPr>
          <a:xfrm>
            <a:off x="611560" y="1484784"/>
            <a:ext cx="7200800" cy="369332"/>
          </a:xfrm>
          <a:prstGeom prst="rect">
            <a:avLst/>
          </a:prstGeom>
        </p:spPr>
        <p:txBody>
          <a:bodyPr wrap="square">
            <a:spAutoFit/>
          </a:bodyPr>
          <a:lstStyle/>
          <a:p>
            <a:r>
              <a:rPr lang="en-US" b="1" dirty="0">
                <a:solidFill>
                  <a:schemeClr val="bg2"/>
                </a:solidFill>
              </a:rPr>
              <a:t>DPMO =(12/100-12)*1,000,000=150,000 DEFECT PER MILLION</a:t>
            </a:r>
            <a:endParaRPr lang="ar-JO" b="1" dirty="0">
              <a:solidFill>
                <a:schemeClr val="bg2"/>
              </a:solidFill>
            </a:endParaRPr>
          </a:p>
        </p:txBody>
      </p:sp>
      <p:sp>
        <p:nvSpPr>
          <p:cNvPr id="51203" name="Rectangle 3"/>
          <p:cNvSpPr>
            <a:spLocks noChangeArrowheads="1"/>
          </p:cNvSpPr>
          <p:nvPr/>
        </p:nvSpPr>
        <p:spPr bwMode="auto">
          <a:xfrm>
            <a:off x="1331640" y="1988840"/>
            <a:ext cx="570656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n-US" b="1" dirty="0">
                <a:solidFill>
                  <a:srgbClr val="00B050"/>
                </a:solidFill>
                <a:ea typeface="Times New Roman" pitchFamily="18" charset="0"/>
                <a:cs typeface="Arial" pitchFamily="34" charset="0"/>
              </a:rPr>
              <a:t> </a:t>
            </a:r>
            <a:r>
              <a:rPr kumimoji="0" lang="en-US" b="1" i="0" u="none" strike="noStrike" cap="none" normalizeH="0" baseline="0" dirty="0" smtClean="0">
                <a:ln>
                  <a:noFill/>
                </a:ln>
                <a:solidFill>
                  <a:srgbClr val="00B050"/>
                </a:solidFill>
                <a:effectLst/>
                <a:ea typeface="Times New Roman" pitchFamily="18" charset="0"/>
                <a:cs typeface="Arial" pitchFamily="34" charset="0"/>
              </a:rPr>
              <a:t>Define the performance objectives for the process</a:t>
            </a:r>
            <a:endParaRPr kumimoji="0" lang="en-US" b="0" i="0" u="none" strike="noStrike" cap="none" normalizeH="0" baseline="0" dirty="0" smtClean="0">
              <a:ln>
                <a:noFill/>
              </a:ln>
              <a:solidFill>
                <a:srgbClr val="00B050"/>
              </a:solidFill>
              <a:effectLst/>
              <a:cs typeface="Arial" pitchFamily="34" charset="0"/>
            </a:endParaRPr>
          </a:p>
        </p:txBody>
      </p:sp>
      <p:sp>
        <p:nvSpPr>
          <p:cNvPr id="51204" name="Rectangle 4"/>
          <p:cNvSpPr>
            <a:spLocks noChangeArrowheads="1"/>
          </p:cNvSpPr>
          <p:nvPr/>
        </p:nvSpPr>
        <p:spPr bwMode="auto">
          <a:xfrm>
            <a:off x="1331640" y="1949353"/>
            <a:ext cx="694826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endParaRPr>
          </a:p>
          <a:p>
            <a:pPr algn="just" rtl="0" eaLnBrk="0" fontAlgn="base" hangingPunct="0">
              <a:spcBef>
                <a:spcPct val="0"/>
              </a:spcBef>
              <a:spcAft>
                <a:spcPct val="0"/>
              </a:spcAft>
              <a:buFont typeface="Wingdings" pitchFamily="2" charset="2"/>
              <a:buChar char="v"/>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  Minimize the whole production time sum of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lang="en-US" sz="2000" b="1" dirty="0">
              <a:solidFill>
                <a:schemeClr val="bg2"/>
              </a:solidFill>
              <a:latin typeface="Calibri"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time for preparing and ordered  the raw material</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time for mixing the raw material</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change  and preparing the mold </a:t>
            </a:r>
          </a:p>
          <a:p>
            <a:pPr marL="0" marR="0" lvl="0" indent="0" algn="just" defTabSz="914400" rtl="0" eaLnBrk="0" fontAlgn="base" latinLnBrk="0" hangingPunct="0">
              <a:lnSpc>
                <a:spcPct val="100000"/>
              </a:lnSpc>
              <a:spcBef>
                <a:spcPct val="0"/>
              </a:spcBef>
              <a:spcAft>
                <a:spcPct val="0"/>
              </a:spcAft>
              <a:buClrTx/>
              <a:buSzTx/>
              <a:tabLst/>
            </a:pP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machining time</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transfer to the another place</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transfer to drying area)</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try to minimize the down time for the machine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try to minimize the shipment time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try to minimize the drying time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3922" y="188640"/>
            <a:ext cx="3010311" cy="369332"/>
          </a:xfrm>
          <a:prstGeom prst="rect">
            <a:avLst/>
          </a:prstGeom>
        </p:spPr>
        <p:txBody>
          <a:bodyPr wrap="none">
            <a:spAutoFit/>
          </a:bodyPr>
          <a:lstStyle/>
          <a:p>
            <a:r>
              <a:rPr lang="en-US" b="1" dirty="0">
                <a:solidFill>
                  <a:schemeClr val="bg2"/>
                </a:solidFill>
              </a:rPr>
              <a:t>Identify sources of variation.</a:t>
            </a:r>
            <a:endParaRPr lang="ar-JO" dirty="0">
              <a:solidFill>
                <a:schemeClr val="bg2"/>
              </a:solidFill>
            </a:endParaRPr>
          </a:p>
        </p:txBody>
      </p:sp>
      <p:sp>
        <p:nvSpPr>
          <p:cNvPr id="60417" name="Rectangle 1"/>
          <p:cNvSpPr>
            <a:spLocks noChangeArrowheads="1"/>
          </p:cNvSpPr>
          <p:nvPr/>
        </p:nvSpPr>
        <p:spPr bwMode="auto">
          <a:xfrm>
            <a:off x="1331640" y="744669"/>
            <a:ext cx="23042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2"/>
                </a:solidFill>
                <a:effectLst/>
                <a:latin typeface="Calibri" pitchFamily="34" charset="0"/>
                <a:ea typeface="Times New Roman" pitchFamily="18" charset="0"/>
                <a:cs typeface="Arial" pitchFamily="34" charset="0"/>
              </a:rPr>
              <a:t>Takt</a:t>
            </a: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 time analysis</a:t>
            </a:r>
            <a:endParaRPr kumimoji="0" lang="en-US" sz="2000" b="0" i="0" u="none" strike="noStrike" cap="none" normalizeH="0" baseline="0" dirty="0" smtClean="0">
              <a:ln>
                <a:noFill/>
              </a:ln>
              <a:solidFill>
                <a:schemeClr val="bg2"/>
              </a:solidFill>
              <a:effectLst/>
              <a:latin typeface="Arial" pitchFamily="34" charset="0"/>
              <a:cs typeface="Arial" pitchFamily="34" charset="0"/>
            </a:endParaRPr>
          </a:p>
        </p:txBody>
      </p:sp>
      <p:sp>
        <p:nvSpPr>
          <p:cNvPr id="4" name="مستطيل 3"/>
          <p:cNvSpPr/>
          <p:nvPr/>
        </p:nvSpPr>
        <p:spPr>
          <a:xfrm>
            <a:off x="1331640" y="1196752"/>
            <a:ext cx="6984776" cy="646331"/>
          </a:xfrm>
          <a:prstGeom prst="rect">
            <a:avLst/>
          </a:prstGeom>
        </p:spPr>
        <p:txBody>
          <a:bodyPr wrap="square">
            <a:spAutoFit/>
          </a:bodyPr>
          <a:lstStyle/>
          <a:p>
            <a:pPr algn="just" rtl="0"/>
            <a:r>
              <a:rPr lang="en-US" b="1" dirty="0" err="1">
                <a:solidFill>
                  <a:schemeClr val="bg2"/>
                </a:solidFill>
              </a:rPr>
              <a:t>Takt</a:t>
            </a:r>
            <a:r>
              <a:rPr lang="en-US" b="1" dirty="0">
                <a:solidFill>
                  <a:schemeClr val="bg2"/>
                </a:solidFill>
              </a:rPr>
              <a:t> Time is the rate at which products or services should be produced to meet the rate of customer demand. </a:t>
            </a:r>
            <a:endParaRPr lang="ar-JO" b="1" dirty="0">
              <a:solidFill>
                <a:schemeClr val="bg2"/>
              </a:solidFill>
            </a:endParaRPr>
          </a:p>
        </p:txBody>
      </p:sp>
      <p:pic>
        <p:nvPicPr>
          <p:cNvPr id="5" name="Picture 7" descr="Takt Time"/>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555776" y="2132856"/>
            <a:ext cx="3960441" cy="1368151"/>
          </a:xfrm>
          <a:prstGeom prst="rect">
            <a:avLst/>
          </a:prstGeom>
          <a:noFill/>
          <a:ln>
            <a:noFill/>
          </a:ln>
        </p:spPr>
      </p:pic>
      <p:sp>
        <p:nvSpPr>
          <p:cNvPr id="6" name="مستطيل 5"/>
          <p:cNvSpPr/>
          <p:nvPr/>
        </p:nvSpPr>
        <p:spPr>
          <a:xfrm>
            <a:off x="1259632" y="3501008"/>
            <a:ext cx="7056784" cy="1477328"/>
          </a:xfrm>
          <a:prstGeom prst="rect">
            <a:avLst/>
          </a:prstGeom>
        </p:spPr>
        <p:txBody>
          <a:bodyPr wrap="square">
            <a:spAutoFit/>
          </a:bodyPr>
          <a:lstStyle/>
          <a:p>
            <a:pPr algn="just" rtl="0"/>
            <a:r>
              <a:rPr lang="en-US" b="1" dirty="0">
                <a:solidFill>
                  <a:schemeClr val="bg2"/>
                </a:solidFill>
              </a:rPr>
              <a:t>The value, in conjunction with the current loading (production) rates, is used to analyze process loads, bottlenecks, and excess capacity. </a:t>
            </a:r>
            <a:endParaRPr lang="en-US" b="1" dirty="0" smtClean="0">
              <a:solidFill>
                <a:schemeClr val="bg2"/>
              </a:solidFill>
            </a:endParaRPr>
          </a:p>
          <a:p>
            <a:pPr algn="just" rtl="0"/>
            <a:r>
              <a:rPr lang="en-US" b="1" dirty="0">
                <a:solidFill>
                  <a:schemeClr val="bg2"/>
                </a:solidFill>
              </a:rPr>
              <a:t>available time = 480-15-15-20- </a:t>
            </a:r>
            <a:r>
              <a:rPr lang="en-US" b="1" dirty="0" smtClean="0">
                <a:solidFill>
                  <a:schemeClr val="bg2"/>
                </a:solidFill>
              </a:rPr>
              <a:t>.45*430)/150=1.57</a:t>
            </a:r>
            <a:r>
              <a:rPr lang="ar-JO" b="1" dirty="0" smtClean="0">
                <a:solidFill>
                  <a:schemeClr val="bg2"/>
                </a:solidFill>
              </a:rPr>
              <a:t> /مشتاح</a:t>
            </a:r>
            <a:r>
              <a:rPr lang="en-US" b="1" dirty="0" smtClean="0">
                <a:solidFill>
                  <a:schemeClr val="bg2"/>
                </a:solidFill>
              </a:rPr>
              <a:t>min   </a:t>
            </a:r>
            <a:r>
              <a:rPr lang="en-US" b="1" dirty="0">
                <a:solidFill>
                  <a:schemeClr val="bg2"/>
                </a:solidFill>
              </a:rPr>
              <a:t>we notice that the takt time </a:t>
            </a:r>
            <a:r>
              <a:rPr lang="en-US" b="1" dirty="0" smtClean="0">
                <a:solidFill>
                  <a:schemeClr val="bg2"/>
                </a:solidFill>
              </a:rPr>
              <a:t>is Very low comparing to the machine speed  3.25 </a:t>
            </a:r>
            <a:r>
              <a:rPr lang="ar-JO" b="1" dirty="0">
                <a:solidFill>
                  <a:schemeClr val="bg2"/>
                </a:solidFill>
              </a:rPr>
              <a:t>/مشتاح</a:t>
            </a:r>
            <a:r>
              <a:rPr lang="en-US" b="1" dirty="0">
                <a:solidFill>
                  <a:schemeClr val="bg2"/>
                </a:solidFill>
              </a:rPr>
              <a:t>min  </a:t>
            </a:r>
            <a:endParaRPr lang="ar-JO" b="1" dirty="0">
              <a:solidFill>
                <a:schemeClr val="bg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39652" y="1844824"/>
            <a:ext cx="6264696" cy="3674850"/>
          </a:xfrm>
          <a:prstGeom prst="rect">
            <a:avLst/>
          </a:prstGeom>
          <a:noFill/>
        </p:spPr>
      </p:pic>
      <p:sp>
        <p:nvSpPr>
          <p:cNvPr id="7" name="Rectangle 7"/>
          <p:cNvSpPr>
            <a:spLocks noChangeArrowheads="1"/>
          </p:cNvSpPr>
          <p:nvPr/>
        </p:nvSpPr>
        <p:spPr bwMode="auto">
          <a:xfrm>
            <a:off x="0" y="8743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381125" algn="l"/>
              </a:tabLst>
              <a:defRPr>
                <a:solidFill>
                  <a:schemeClr val="tx1"/>
                </a:solidFill>
                <a:latin typeface="Arial" pitchFamily="34" charset="0"/>
                <a:cs typeface="Arial" pitchFamily="34" charset="0"/>
              </a:defRPr>
            </a:lvl1pPr>
            <a:lvl2pPr fontAlgn="base">
              <a:spcBef>
                <a:spcPct val="0"/>
              </a:spcBef>
              <a:spcAft>
                <a:spcPct val="0"/>
              </a:spcAft>
              <a:tabLst>
                <a:tab pos="1381125" algn="l"/>
              </a:tabLst>
              <a:defRPr>
                <a:solidFill>
                  <a:schemeClr val="tx1"/>
                </a:solidFill>
                <a:latin typeface="Arial" pitchFamily="34" charset="0"/>
                <a:cs typeface="Arial" pitchFamily="34" charset="0"/>
              </a:defRPr>
            </a:lvl2pPr>
            <a:lvl3pPr fontAlgn="base">
              <a:spcBef>
                <a:spcPct val="0"/>
              </a:spcBef>
              <a:spcAft>
                <a:spcPct val="0"/>
              </a:spcAft>
              <a:tabLst>
                <a:tab pos="1381125" algn="l"/>
              </a:tabLst>
              <a:defRPr>
                <a:solidFill>
                  <a:schemeClr val="tx1"/>
                </a:solidFill>
                <a:latin typeface="Arial" pitchFamily="34" charset="0"/>
                <a:cs typeface="Arial" pitchFamily="34" charset="0"/>
              </a:defRPr>
            </a:lvl3pPr>
            <a:lvl4pPr fontAlgn="base">
              <a:spcBef>
                <a:spcPct val="0"/>
              </a:spcBef>
              <a:spcAft>
                <a:spcPct val="0"/>
              </a:spcAft>
              <a:tabLst>
                <a:tab pos="1381125" algn="l"/>
              </a:tabLst>
              <a:defRPr>
                <a:solidFill>
                  <a:schemeClr val="tx1"/>
                </a:solidFill>
                <a:latin typeface="Arial" pitchFamily="34" charset="0"/>
                <a:cs typeface="Arial" pitchFamily="34" charset="0"/>
              </a:defRPr>
            </a:lvl4pPr>
            <a:lvl5pPr fontAlgn="base">
              <a:spcBef>
                <a:spcPct val="0"/>
              </a:spcBef>
              <a:spcAft>
                <a:spcPct val="0"/>
              </a:spcAft>
              <a:tabLst>
                <a:tab pos="1381125" algn="l"/>
              </a:tabLst>
              <a:defRPr>
                <a:solidFill>
                  <a:schemeClr val="tx1"/>
                </a:solidFill>
                <a:latin typeface="Arial" pitchFamily="34" charset="0"/>
                <a:cs typeface="Arial" pitchFamily="34" charset="0"/>
              </a:defRPr>
            </a:lvl5pPr>
            <a:lvl6pPr fontAlgn="base">
              <a:spcBef>
                <a:spcPct val="0"/>
              </a:spcBef>
              <a:spcAft>
                <a:spcPct val="0"/>
              </a:spcAft>
              <a:tabLst>
                <a:tab pos="1381125" algn="l"/>
              </a:tabLst>
              <a:defRPr>
                <a:solidFill>
                  <a:schemeClr val="tx1"/>
                </a:solidFill>
                <a:latin typeface="Arial" pitchFamily="34" charset="0"/>
                <a:cs typeface="Arial" pitchFamily="34" charset="0"/>
              </a:defRPr>
            </a:lvl6pPr>
            <a:lvl7pPr fontAlgn="base">
              <a:spcBef>
                <a:spcPct val="0"/>
              </a:spcBef>
              <a:spcAft>
                <a:spcPct val="0"/>
              </a:spcAft>
              <a:tabLst>
                <a:tab pos="1381125" algn="l"/>
              </a:tabLst>
              <a:defRPr>
                <a:solidFill>
                  <a:schemeClr val="tx1"/>
                </a:solidFill>
                <a:latin typeface="Arial" pitchFamily="34" charset="0"/>
                <a:cs typeface="Arial" pitchFamily="34" charset="0"/>
              </a:defRPr>
            </a:lvl7pPr>
            <a:lvl8pPr fontAlgn="base">
              <a:spcBef>
                <a:spcPct val="0"/>
              </a:spcBef>
              <a:spcAft>
                <a:spcPct val="0"/>
              </a:spcAft>
              <a:tabLst>
                <a:tab pos="1381125" algn="l"/>
              </a:tabLst>
              <a:defRPr>
                <a:solidFill>
                  <a:schemeClr val="tx1"/>
                </a:solidFill>
                <a:latin typeface="Arial" pitchFamily="34" charset="0"/>
                <a:cs typeface="Arial" pitchFamily="34" charset="0"/>
              </a:defRPr>
            </a:lvl8pPr>
            <a:lvl9pPr fontAlgn="base">
              <a:spcBef>
                <a:spcPct val="0"/>
              </a:spcBef>
              <a:spcAft>
                <a:spcPct val="0"/>
              </a:spcAft>
              <a:tabLst>
                <a:tab pos="1381125" algn="l"/>
              </a:tabLst>
              <a:defRPr>
                <a:solidFill>
                  <a:schemeClr val="tx1"/>
                </a:solidFill>
                <a:latin typeface="Arial" pitchFamily="34" charset="0"/>
                <a:cs typeface="Arial" pitchFamily="34" charset="0"/>
              </a:defRPr>
            </a:lvl9pPr>
          </a:lstStyle>
          <a:p>
            <a:pPr marL="0" marR="0" lvl="0" indent="228600" algn="justLow" defTabSz="914400" rtl="1" eaLnBrk="1" fontAlgn="base" latinLnBrk="0" hangingPunct="1">
              <a:lnSpc>
                <a:spcPct val="100000"/>
              </a:lnSpc>
              <a:spcBef>
                <a:spcPct val="0"/>
              </a:spcBef>
              <a:spcAft>
                <a:spcPct val="0"/>
              </a:spcAft>
              <a:buClrTx/>
              <a:buSzTx/>
              <a:buFontTx/>
              <a:buNone/>
              <a:tabLst>
                <a:tab pos="1381125" algn="l"/>
              </a:tabLst>
            </a:pPr>
            <a:r>
              <a:rPr kumimoji="0" lang="en-US" altLang="ar-JO"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F</a:t>
            </a:r>
            <a:r>
              <a:rPr kumimoji="0" lang="en-US" altLang="ar-JO" sz="1200" b="1" i="0" u="none" strike="noStrike" cap="none" normalizeH="0" baseline="0" smtClean="0" bmk="">
                <a:ln>
                  <a:noFill/>
                </a:ln>
                <a:solidFill>
                  <a:schemeClr val="tx1"/>
                </a:solidFill>
                <a:effectLst/>
                <a:latin typeface="Times New Roman" pitchFamily="18" charset="0"/>
                <a:ea typeface="Times New Roman" pitchFamily="18" charset="0"/>
                <a:cs typeface="Times New Roman" pitchFamily="18" charset="0"/>
              </a:rPr>
              <a:t>igure </a:t>
            </a:r>
            <a:r>
              <a:rPr kumimoji="0" lang="en-US" altLang="ar-JO" sz="1200" b="1" i="0" u="none" strike="noStrike" cap="none" normalizeH="0" baseline="0" smtClean="0" bmk="_Toc469255041">
                <a:ln>
                  <a:noFill/>
                </a:ln>
                <a:solidFill>
                  <a:schemeClr val="tx1"/>
                </a:solidFill>
                <a:effectLst/>
                <a:latin typeface="Times New Roman" pitchFamily="18" charset="0"/>
                <a:ea typeface="Times New Roman" pitchFamily="18" charset="0"/>
                <a:cs typeface="Times New Roman" pitchFamily="18" charset="0"/>
              </a:rPr>
              <a:t>20 correlation time in procsee drying time</a:t>
            </a:r>
            <a:endParaRPr kumimoji="0" lang="en-US" altLang="ar-JO" sz="800" b="0" i="0" u="none" strike="noStrike" cap="none" normalizeH="0" baseline="0" smtClean="0">
              <a:ln>
                <a:noFill/>
              </a:ln>
              <a:solidFill>
                <a:schemeClr val="tx1"/>
              </a:solidFill>
              <a:effectLst/>
              <a:latin typeface="Arial" pitchFamily="34" charset="0"/>
              <a:cs typeface="Arial" pitchFamily="34" charset="0"/>
            </a:endParaRPr>
          </a:p>
          <a:p>
            <a:pPr marL="0" marR="0" lvl="0" indent="228600" algn="justLow" defTabSz="914400" rtl="0" eaLnBrk="0" fontAlgn="base" latinLnBrk="0" hangingPunct="0">
              <a:lnSpc>
                <a:spcPct val="100000"/>
              </a:lnSpc>
              <a:spcBef>
                <a:spcPct val="0"/>
              </a:spcBef>
              <a:spcAft>
                <a:spcPct val="0"/>
              </a:spcAft>
              <a:buClrTx/>
              <a:buSzTx/>
              <a:buFontTx/>
              <a:buNone/>
              <a:tabLst>
                <a:tab pos="1381125" algn="l"/>
              </a:tabLst>
            </a:pPr>
            <a:r>
              <a:rPr kumimoji="0" lang="en-US" altLang="ar-JO" sz="12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Pearson correlation of DRYING TIME PER DAY and the whole time in process(days( = 1.000 </a:t>
            </a:r>
            <a:endParaRPr kumimoji="0" lang="en-US" altLang="ar-JO"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103518" y="260647"/>
            <a:ext cx="8928991" cy="1846659"/>
          </a:xfrm>
          <a:prstGeom prst="rect">
            <a:avLst/>
          </a:prstGeom>
        </p:spPr>
        <p:txBody>
          <a:bodyPr wrap="square">
            <a:spAutoFit/>
          </a:bodyPr>
          <a:lstStyle/>
          <a:p>
            <a:pPr lvl="0" algn="l" rtl="0" fontAlgn="base">
              <a:spcBef>
                <a:spcPct val="0"/>
              </a:spcBef>
              <a:spcAft>
                <a:spcPct val="0"/>
              </a:spcAft>
            </a:pPr>
            <a:r>
              <a:rPr lang="en-US" altLang="ar-JO" sz="1600" b="1" dirty="0">
                <a:solidFill>
                  <a:schemeClr val="bg2">
                    <a:lumMod val="50000"/>
                  </a:schemeClr>
                </a:solidFill>
                <a:latin typeface="Calibri" pitchFamily="34" charset="0"/>
                <a:ea typeface="Times New Roman" pitchFamily="18" charset="0"/>
                <a:cs typeface="Arial" pitchFamily="34" charset="0"/>
              </a:rPr>
              <a:t>Steps to do  correlation </a:t>
            </a:r>
            <a:endParaRPr lang="en-US" altLang="ar-JO" sz="1600" b="1" dirty="0">
              <a:solidFill>
                <a:schemeClr val="bg2">
                  <a:lumMod val="50000"/>
                </a:schemeClr>
              </a:solidFill>
              <a:latin typeface="Arial" pitchFamily="34" charset="0"/>
              <a:cs typeface="Arial" pitchFamily="34" charset="0"/>
            </a:endParaRPr>
          </a:p>
          <a:p>
            <a:pPr lvl="1" algn="l" rtl="0" eaLnBrk="0" fontAlgn="base" hangingPunct="0">
              <a:spcBef>
                <a:spcPct val="0"/>
              </a:spcBef>
              <a:spcAft>
                <a:spcPct val="0"/>
              </a:spcAft>
              <a:buFont typeface="Symbol" pitchFamily="18" charset="2"/>
              <a:buChar char=""/>
            </a:pPr>
            <a:r>
              <a:rPr lang="en-US" altLang="ar-JO" sz="1600" b="1" dirty="0">
                <a:solidFill>
                  <a:schemeClr val="bg2">
                    <a:lumMod val="50000"/>
                  </a:schemeClr>
                </a:solidFill>
                <a:latin typeface="Calibri" pitchFamily="34" charset="0"/>
                <a:ea typeface="Times New Roman" pitchFamily="18" charset="0"/>
                <a:cs typeface="Arial" pitchFamily="34" charset="0"/>
              </a:rPr>
              <a:t>Scatter plot is the graph which is used while studying correlation. </a:t>
            </a:r>
            <a:endParaRPr lang="en-US" altLang="ar-JO" sz="1600" b="1" dirty="0">
              <a:solidFill>
                <a:schemeClr val="bg2">
                  <a:lumMod val="50000"/>
                </a:schemeClr>
              </a:solidFill>
              <a:latin typeface="Arial" pitchFamily="34" charset="0"/>
              <a:cs typeface="Arial" pitchFamily="34" charset="0"/>
            </a:endParaRPr>
          </a:p>
          <a:p>
            <a:pPr lvl="1" algn="l" rtl="0" eaLnBrk="0" fontAlgn="base" hangingPunct="0">
              <a:spcBef>
                <a:spcPct val="0"/>
              </a:spcBef>
              <a:spcAft>
                <a:spcPct val="0"/>
              </a:spcAft>
              <a:buFont typeface="Symbol" pitchFamily="18" charset="2"/>
              <a:buChar char=""/>
            </a:pPr>
            <a:r>
              <a:rPr lang="en-US" altLang="ar-JO" sz="1600" b="1" dirty="0" smtClean="0">
                <a:solidFill>
                  <a:schemeClr val="bg2">
                    <a:lumMod val="50000"/>
                  </a:schemeClr>
                </a:solidFill>
                <a:latin typeface="Calibri" pitchFamily="34" charset="0"/>
                <a:ea typeface="Times New Roman" pitchFamily="18" charset="0"/>
                <a:cs typeface="Arial" pitchFamily="34" charset="0"/>
              </a:rPr>
              <a:t>If </a:t>
            </a:r>
            <a:r>
              <a:rPr lang="en-US" altLang="ar-JO" sz="1600" b="1" dirty="0">
                <a:solidFill>
                  <a:schemeClr val="bg2">
                    <a:lumMod val="50000"/>
                  </a:schemeClr>
                </a:solidFill>
                <a:latin typeface="Calibri" pitchFamily="34" charset="0"/>
                <a:ea typeface="Times New Roman" pitchFamily="18" charset="0"/>
                <a:cs typeface="Arial" pitchFamily="34" charset="0"/>
              </a:rPr>
              <a:t>the plotted points come closer to form a straight line, the higher is the correlation between the two </a:t>
            </a:r>
            <a:r>
              <a:rPr lang="en-US" altLang="ar-JO" sz="1600" b="1" dirty="0" err="1" smtClean="0">
                <a:solidFill>
                  <a:schemeClr val="bg2">
                    <a:lumMod val="50000"/>
                  </a:schemeClr>
                </a:solidFill>
                <a:latin typeface="Calibri" pitchFamily="34" charset="0"/>
                <a:ea typeface="Times New Roman" pitchFamily="18" charset="0"/>
                <a:cs typeface="Arial" pitchFamily="34" charset="0"/>
              </a:rPr>
              <a:t>variables.There</a:t>
            </a:r>
            <a:r>
              <a:rPr lang="en-US" altLang="ar-JO" sz="1600" b="1" dirty="0" smtClean="0">
                <a:solidFill>
                  <a:schemeClr val="bg2">
                    <a:lumMod val="50000"/>
                  </a:schemeClr>
                </a:solidFill>
                <a:latin typeface="Calibri" pitchFamily="34" charset="0"/>
                <a:ea typeface="Times New Roman" pitchFamily="18" charset="0"/>
                <a:cs typeface="Arial" pitchFamily="34" charset="0"/>
              </a:rPr>
              <a:t> </a:t>
            </a:r>
            <a:r>
              <a:rPr lang="en-US" altLang="ar-JO" sz="1600" b="1" dirty="0">
                <a:solidFill>
                  <a:schemeClr val="bg2">
                    <a:lumMod val="50000"/>
                  </a:schemeClr>
                </a:solidFill>
                <a:latin typeface="Calibri" pitchFamily="34" charset="0"/>
                <a:ea typeface="Times New Roman" pitchFamily="18" charset="0"/>
                <a:cs typeface="Arial" pitchFamily="34" charset="0"/>
              </a:rPr>
              <a:t>can be no correlation if the plotted points do not form a line. The number +1 or -1 is in perfect correlation and if the number is closer to either extreme, the relationship is stronger. </a:t>
            </a:r>
            <a:endParaRPr lang="en-US" altLang="ar-JO" sz="1600" b="1" dirty="0">
              <a:solidFill>
                <a:schemeClr val="bg2">
                  <a:lumMod val="50000"/>
                </a:schemeClr>
              </a:solidFill>
              <a:latin typeface="Arial" pitchFamily="34" charset="0"/>
              <a:cs typeface="Arial" pitchFamily="34" charset="0"/>
            </a:endParaRPr>
          </a:p>
          <a:p>
            <a:pPr lvl="0" algn="l" rtl="0" eaLnBrk="0" fontAlgn="base" hangingPunct="0">
              <a:spcBef>
                <a:spcPct val="0"/>
              </a:spcBef>
              <a:spcAft>
                <a:spcPct val="0"/>
              </a:spcAft>
            </a:pPr>
            <a:endParaRPr lang="en-US" altLang="ar-JO" b="1" dirty="0">
              <a:solidFill>
                <a:schemeClr val="bg2">
                  <a:lumMod val="50000"/>
                </a:schemeClr>
              </a:solidFill>
              <a:latin typeface="Arial" pitchFamily="34" charset="0"/>
              <a:cs typeface="Arial" pitchFamily="34" charset="0"/>
            </a:endParaRPr>
          </a:p>
        </p:txBody>
      </p:sp>
      <p:sp>
        <p:nvSpPr>
          <p:cNvPr id="9" name="Rectangle 8"/>
          <p:cNvSpPr/>
          <p:nvPr/>
        </p:nvSpPr>
        <p:spPr>
          <a:xfrm>
            <a:off x="1043608" y="5733256"/>
            <a:ext cx="7070466" cy="646331"/>
          </a:xfrm>
          <a:prstGeom prst="rect">
            <a:avLst/>
          </a:prstGeom>
        </p:spPr>
        <p:txBody>
          <a:bodyPr wrap="square">
            <a:spAutoFit/>
          </a:bodyPr>
          <a:lstStyle/>
          <a:p>
            <a:pPr algn="l"/>
            <a:r>
              <a:rPr lang="en-US" b="1" dirty="0">
                <a:solidFill>
                  <a:schemeClr val="bg2">
                    <a:lumMod val="50000"/>
                  </a:schemeClr>
                </a:solidFill>
              </a:rPr>
              <a:t>Pearson correlation of DRYING TIME PER DAY and the whole time in process(days( = 1.000 </a:t>
            </a:r>
            <a:endParaRPr lang="ar-JO" b="1" dirty="0">
              <a:solidFill>
                <a:schemeClr val="bg2">
                  <a:lumMod val="50000"/>
                </a:schemeClr>
              </a:solidFill>
            </a:endParaRPr>
          </a:p>
        </p:txBody>
      </p:sp>
    </p:spTree>
    <p:extLst>
      <p:ext uri="{BB962C8B-B14F-4D97-AF65-F5344CB8AC3E}">
        <p14:creationId xmlns:p14="http://schemas.microsoft.com/office/powerpoint/2010/main" val="4003455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39552" y="260648"/>
            <a:ext cx="7992566" cy="4335070"/>
          </a:xfrm>
          <a:prstGeom prst="rect">
            <a:avLst/>
          </a:prstGeom>
          <a:noFill/>
          <a:ln>
            <a:noFill/>
          </a:ln>
        </p:spPr>
      </p:pic>
      <p:sp>
        <p:nvSpPr>
          <p:cNvPr id="3" name="Rectangle 2"/>
          <p:cNvSpPr/>
          <p:nvPr/>
        </p:nvSpPr>
        <p:spPr>
          <a:xfrm>
            <a:off x="539552" y="4797152"/>
            <a:ext cx="7992566" cy="1200329"/>
          </a:xfrm>
          <a:prstGeom prst="rect">
            <a:avLst/>
          </a:prstGeom>
        </p:spPr>
        <p:txBody>
          <a:bodyPr wrap="square">
            <a:spAutoFit/>
          </a:bodyPr>
          <a:lstStyle/>
          <a:p>
            <a:pPr algn="l"/>
            <a:r>
              <a:rPr lang="en-US" b="1" dirty="0">
                <a:solidFill>
                  <a:schemeClr val="bg2">
                    <a:lumMod val="50000"/>
                  </a:schemeClr>
                </a:solidFill>
              </a:rPr>
              <a:t>Pearson correlation of machining time and sum time in process without </a:t>
            </a:r>
            <a:r>
              <a:rPr lang="en-US" b="1" dirty="0" smtClean="0">
                <a:solidFill>
                  <a:schemeClr val="bg2">
                    <a:lumMod val="50000"/>
                  </a:schemeClr>
                </a:solidFill>
              </a:rPr>
              <a:t>dry</a:t>
            </a:r>
          </a:p>
          <a:p>
            <a:pPr algn="l"/>
            <a:r>
              <a:rPr lang="en-US" b="1" dirty="0" smtClean="0">
                <a:solidFill>
                  <a:schemeClr val="bg2">
                    <a:lumMod val="50000"/>
                  </a:schemeClr>
                </a:solidFill>
              </a:rPr>
              <a:t>= </a:t>
            </a:r>
            <a:r>
              <a:rPr lang="en-US" b="1" dirty="0">
                <a:solidFill>
                  <a:schemeClr val="bg2">
                    <a:lumMod val="50000"/>
                  </a:schemeClr>
                </a:solidFill>
              </a:rPr>
              <a:t>0.797 so as we can see is there is a strong positive relationship between  processing time  without drying or shipment and machining time , the correlation shows a matching result with our previous </a:t>
            </a:r>
            <a:endParaRPr lang="ar-JO" b="1" dirty="0">
              <a:solidFill>
                <a:schemeClr val="bg2">
                  <a:lumMod val="50000"/>
                </a:schemeClr>
              </a:solidFill>
            </a:endParaRPr>
          </a:p>
        </p:txBody>
      </p:sp>
    </p:spTree>
    <p:extLst>
      <p:ext uri="{BB962C8B-B14F-4D97-AF65-F5344CB8AC3E}">
        <p14:creationId xmlns:p14="http://schemas.microsoft.com/office/powerpoint/2010/main" val="3404230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786" y="2321004"/>
            <a:ext cx="3701591" cy="2308324"/>
          </a:xfrm>
          <a:prstGeom prst="rect">
            <a:avLst/>
          </a:prstGeom>
        </p:spPr>
        <p:txBody>
          <a:bodyPr wrap="none">
            <a:spAutoFit/>
          </a:bodyPr>
          <a:lstStyle/>
          <a:p>
            <a:pPr algn="ctr" rtl="0"/>
            <a:r>
              <a:rPr lang="en-US" sz="7200" b="1" dirty="0">
                <a:solidFill>
                  <a:schemeClr val="bg2"/>
                </a:solidFill>
              </a:rPr>
              <a:t>Improve </a:t>
            </a:r>
            <a:endParaRPr lang="en-US" sz="7200" b="1" dirty="0" smtClean="0">
              <a:solidFill>
                <a:schemeClr val="bg2"/>
              </a:solidFill>
            </a:endParaRPr>
          </a:p>
          <a:p>
            <a:pPr algn="ctr" rtl="0"/>
            <a:r>
              <a:rPr lang="en-US" sz="7200" b="1" dirty="0" smtClean="0">
                <a:solidFill>
                  <a:schemeClr val="bg2"/>
                </a:solidFill>
              </a:rPr>
              <a:t>phase</a:t>
            </a:r>
            <a:endParaRPr lang="en-US" sz="7200" b="1" dirty="0">
              <a:solidFill>
                <a:schemeClr val="bg2"/>
              </a:solidFill>
            </a:endParaRPr>
          </a:p>
        </p:txBody>
      </p:sp>
    </p:spTree>
    <p:extLst>
      <p:ext uri="{BB962C8B-B14F-4D97-AF65-F5344CB8AC3E}">
        <p14:creationId xmlns:p14="http://schemas.microsoft.com/office/powerpoint/2010/main" val="2643421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259632" y="332656"/>
            <a:ext cx="7344816" cy="1661993"/>
          </a:xfrm>
          <a:prstGeom prst="rect">
            <a:avLst/>
          </a:prstGeom>
        </p:spPr>
        <p:txBody>
          <a:bodyPr wrap="square">
            <a:spAutoFit/>
          </a:bodyPr>
          <a:lstStyle/>
          <a:p>
            <a:pPr algn="just" rtl="0">
              <a:buFont typeface="Wingdings" pitchFamily="2" charset="2"/>
              <a:buChar char="v"/>
            </a:pPr>
            <a:r>
              <a:rPr lang="en-US" sz="2400" b="1" dirty="0" smtClean="0">
                <a:solidFill>
                  <a:schemeClr val="bg2"/>
                </a:solidFill>
              </a:rPr>
              <a:t>Improve phase</a:t>
            </a:r>
          </a:p>
          <a:p>
            <a:pPr algn="just" rtl="0"/>
            <a:endParaRPr lang="en-US" sz="2400" b="1" dirty="0" smtClean="0">
              <a:solidFill>
                <a:schemeClr val="bg2"/>
              </a:solidFill>
            </a:endParaRPr>
          </a:p>
          <a:p>
            <a:pPr algn="just" rtl="0"/>
            <a:r>
              <a:rPr lang="en-US" b="1" dirty="0" smtClean="0">
                <a:solidFill>
                  <a:schemeClr val="bg2"/>
                </a:solidFill>
              </a:rPr>
              <a:t>Improve is the step where creative solutions to existing problems can be developed and tested, using various experiment or piloting techniques. </a:t>
            </a:r>
            <a:endParaRPr lang="ar-JO" b="1" dirty="0" smtClean="0">
              <a:solidFill>
                <a:schemeClr val="bg2"/>
              </a:solidFill>
            </a:endParaRPr>
          </a:p>
          <a:p>
            <a:endParaRPr lang="ar-JO" b="1" dirty="0">
              <a:solidFill>
                <a:schemeClr val="bg2"/>
              </a:solidFill>
            </a:endParaRPr>
          </a:p>
        </p:txBody>
      </p:sp>
      <p:sp>
        <p:nvSpPr>
          <p:cNvPr id="4" name="مستطيل 3"/>
          <p:cNvSpPr/>
          <p:nvPr/>
        </p:nvSpPr>
        <p:spPr>
          <a:xfrm>
            <a:off x="1331640" y="1844824"/>
            <a:ext cx="7416824" cy="923330"/>
          </a:xfrm>
          <a:prstGeom prst="rect">
            <a:avLst/>
          </a:prstGeom>
        </p:spPr>
        <p:txBody>
          <a:bodyPr wrap="square">
            <a:spAutoFit/>
          </a:bodyPr>
          <a:lstStyle/>
          <a:p>
            <a:pPr algn="just" rtl="0"/>
            <a:r>
              <a:rPr lang="en-US" b="1" dirty="0">
                <a:solidFill>
                  <a:schemeClr val="bg2"/>
                </a:solidFill>
              </a:rPr>
              <a:t>The best ideas for improvement, based on what was learned in Measure and Analyze, are tested and implemented on a limited basis to determine if there is statistical evidence of sustained improvement. </a:t>
            </a:r>
            <a:endParaRPr lang="ar-JO" b="1" dirty="0">
              <a:solidFill>
                <a:schemeClr val="bg2"/>
              </a:solidFill>
            </a:endParaRPr>
          </a:p>
        </p:txBody>
      </p:sp>
      <p:sp>
        <p:nvSpPr>
          <p:cNvPr id="59394" name="Rectangle 2"/>
          <p:cNvSpPr>
            <a:spLocks noChangeArrowheads="1"/>
          </p:cNvSpPr>
          <p:nvPr/>
        </p:nvSpPr>
        <p:spPr bwMode="auto">
          <a:xfrm>
            <a:off x="1348021" y="2924944"/>
            <a:ext cx="244419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Improve Roadmap</a:t>
            </a:r>
            <a:endParaRPr kumimoji="0" lang="en-US" sz="2000" b="0" i="0" u="none" strike="noStrike" cap="none" normalizeH="0" baseline="0" dirty="0" smtClean="0">
              <a:ln>
                <a:noFill/>
              </a:ln>
              <a:solidFill>
                <a:schemeClr val="bg2"/>
              </a:solidFill>
              <a:effectLst/>
              <a:cs typeface="Arial" pitchFamily="34" charset="0"/>
            </a:endParaRPr>
          </a:p>
        </p:txBody>
      </p:sp>
      <p:sp>
        <p:nvSpPr>
          <p:cNvPr id="59395" name="Rectangle 3"/>
          <p:cNvSpPr>
            <a:spLocks noChangeArrowheads="1"/>
          </p:cNvSpPr>
          <p:nvPr/>
        </p:nvSpPr>
        <p:spPr bwMode="auto">
          <a:xfrm>
            <a:off x="1259632" y="3356992"/>
            <a:ext cx="7416824"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Remove as much waste as possible, accept no alternative! Solid education and analysis has identified these areas of opportunity in earlier phases.</a:t>
            </a:r>
            <a:endParaRPr kumimoji="0" lang="en-US" b="1" i="0" u="none" strike="noStrike" cap="none" normalizeH="0" baseline="0" dirty="0" smtClean="0">
              <a:ln>
                <a:noFill/>
              </a:ln>
              <a:solidFill>
                <a:schemeClr val="bg2"/>
              </a:solidFill>
              <a:effectLst/>
              <a:cs typeface="Arial" pitchFamily="34" charset="0"/>
            </a:endParaRPr>
          </a:p>
        </p:txBody>
      </p:sp>
      <p:sp>
        <p:nvSpPr>
          <p:cNvPr id="59396" name="Rectangle 4"/>
          <p:cNvSpPr>
            <a:spLocks noChangeArrowheads="1"/>
          </p:cNvSpPr>
          <p:nvPr/>
        </p:nvSpPr>
        <p:spPr bwMode="auto">
          <a:xfrm>
            <a:off x="1259632" y="4413013"/>
            <a:ext cx="74168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INPUTS</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Six Sigma Specific Project – A list of validated causes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Lean Specific Project – Knowledge of what needs to be treated in order to minimize or eliminate waste from the process</a:t>
            </a:r>
            <a:r>
              <a:rPr kumimoji="0" lang="ar-JO" b="1" i="0" u="none" strike="noStrike" cap="none" normalizeH="0" baseline="0" dirty="0" smtClean="0">
                <a:ln>
                  <a:noFill/>
                </a:ln>
                <a:solidFill>
                  <a:schemeClr val="bg2"/>
                </a:solidFill>
                <a:effectLst/>
                <a:ea typeface="Times New Roman" pitchFamily="18" charset="0"/>
                <a:cs typeface="Arial" pitchFamily="34" charset="0"/>
              </a:rPr>
              <a:t>.</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3429000"/>
            <a:ext cx="7848872" cy="1938992"/>
          </a:xfrm>
          <a:prstGeom prst="rect">
            <a:avLst/>
          </a:prstGeom>
        </p:spPr>
        <p:txBody>
          <a:bodyPr wrap="square">
            <a:spAutoFit/>
          </a:bodyPr>
          <a:lstStyle/>
          <a:p>
            <a:pPr lvl="0" algn="justLow" rtl="0" eaLnBrk="0" fontAlgn="base" hangingPunct="0">
              <a:spcBef>
                <a:spcPct val="0"/>
              </a:spcBef>
              <a:spcAft>
                <a:spcPct val="0"/>
              </a:spcAf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Lean Specific Project</a:t>
            </a:r>
            <a:endParaRPr kumimoji="0" lang="en-US" sz="2000" b="1" i="0" u="none" strike="noStrike" cap="none" normalizeH="0" baseline="0" dirty="0" smtClean="0">
              <a:ln>
                <a:noFill/>
              </a:ln>
              <a:solidFill>
                <a:schemeClr val="bg2"/>
              </a:solidFill>
              <a:effectLst/>
              <a:cs typeface="Arial" pitchFamily="34" charset="0"/>
            </a:endParaRPr>
          </a:p>
          <a:p>
            <a:pPr lvl="0" algn="justLow" rtl="0" eaLnBrk="0" fontAlgn="base" hangingPunct="0">
              <a:spcBef>
                <a:spcPct val="0"/>
              </a:spcBef>
              <a:spcAft>
                <a:spcPct val="0"/>
              </a:spcAf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Utilize the most appropriate lean tools to treat identified sources of waste Implement solutions through application of project management and change leadership skills</a:t>
            </a:r>
            <a:endParaRPr kumimoji="0" lang="en-US" sz="2000" b="1" i="0" u="none" strike="noStrike" cap="none" normalizeH="0" baseline="0" dirty="0" smtClean="0">
              <a:ln>
                <a:noFill/>
              </a:ln>
              <a:solidFill>
                <a:schemeClr val="bg2"/>
              </a:solidFill>
              <a:effectLst/>
              <a:cs typeface="Arial" pitchFamily="34" charset="0"/>
            </a:endParaRPr>
          </a:p>
          <a:p>
            <a:pPr lvl="0" algn="justLow" rtl="0" eaLnBrk="0" fontAlgn="base" hangingPunct="0">
              <a:spcBef>
                <a:spcPct val="0"/>
              </a:spcBef>
              <a:spcAft>
                <a:spcPct val="0"/>
              </a:spcAf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OUTPUTS</a:t>
            </a:r>
            <a:endParaRPr kumimoji="0" lang="en-US" sz="2000" b="1" i="0" u="none" strike="noStrike" cap="none" normalizeH="0" baseline="0" dirty="0" smtClean="0">
              <a:ln>
                <a:noFill/>
              </a:ln>
              <a:solidFill>
                <a:schemeClr val="bg2"/>
              </a:solidFill>
              <a:effectLst/>
              <a:cs typeface="Arial" pitchFamily="34" charset="0"/>
            </a:endParaRPr>
          </a:p>
          <a:p>
            <a:pPr lvl="0" algn="justLow" rtl="0" eaLnBrk="0" fontAlgn="base" hangingPunct="0">
              <a:spcBef>
                <a:spcPct val="0"/>
              </a:spcBef>
              <a:spcAft>
                <a:spcPct val="0"/>
              </a:spcAf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Solutions are implemented and the new process is operational</a:t>
            </a:r>
            <a:endParaRPr kumimoji="0" lang="en-US" sz="2000" b="1" i="0" u="none" strike="noStrike" cap="none" normalizeH="0" baseline="0" dirty="0" smtClean="0">
              <a:ln>
                <a:noFill/>
              </a:ln>
              <a:solidFill>
                <a:schemeClr val="bg2"/>
              </a:solidFill>
              <a:effectLst/>
              <a:cs typeface="Arial" pitchFamily="34" charset="0"/>
            </a:endParaRPr>
          </a:p>
        </p:txBody>
      </p:sp>
      <p:sp>
        <p:nvSpPr>
          <p:cNvPr id="3" name="مستطيل 2"/>
          <p:cNvSpPr/>
          <p:nvPr/>
        </p:nvSpPr>
        <p:spPr>
          <a:xfrm>
            <a:off x="827584" y="332656"/>
            <a:ext cx="7992888" cy="2308324"/>
          </a:xfrm>
          <a:prstGeom prst="rect">
            <a:avLst/>
          </a:prstGeom>
        </p:spPr>
        <p:txBody>
          <a:bodyPr wrap="square">
            <a:spAutoFit/>
          </a:bodyPr>
          <a:lstStyle/>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PROCESS</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pPr>
            <a:r>
              <a:rPr kumimoji="0" lang="en-US" b="1" i="0" u="none" strike="noStrike" cap="none" normalizeH="0" baseline="0" dirty="0" smtClean="0">
                <a:ln>
                  <a:noFill/>
                </a:ln>
                <a:solidFill>
                  <a:schemeClr val="bg2"/>
                </a:solidFill>
                <a:effectLst/>
                <a:ea typeface="Times New Roman" pitchFamily="18" charset="0"/>
                <a:cs typeface="Arial" pitchFamily="34" charset="0"/>
              </a:rPr>
              <a:t>Six Sigma Specific Project</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buFontTx/>
              <a:buChar char="•"/>
            </a:pPr>
            <a:r>
              <a:rPr kumimoji="0" lang="en-US" b="1" i="0" u="none" strike="noStrike" cap="none" normalizeH="0" baseline="0" dirty="0" smtClean="0">
                <a:ln>
                  <a:noFill/>
                </a:ln>
                <a:solidFill>
                  <a:schemeClr val="bg2"/>
                </a:solidFill>
                <a:effectLst/>
                <a:ea typeface="Times New Roman" pitchFamily="18" charset="0"/>
                <a:cs typeface="Arial" pitchFamily="34" charset="0"/>
              </a:rPr>
              <a:t> Selection of the improvement strategy</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buFontTx/>
              <a:buChar char="•"/>
            </a:pPr>
            <a:r>
              <a:rPr kumimoji="0" lang="en-US" b="1" i="0" u="none" strike="noStrike" cap="none" normalizeH="0" baseline="0" dirty="0" smtClean="0">
                <a:ln>
                  <a:noFill/>
                </a:ln>
                <a:solidFill>
                  <a:schemeClr val="bg2"/>
                </a:solidFill>
                <a:effectLst/>
                <a:ea typeface="Times New Roman" pitchFamily="18" charset="0"/>
                <a:cs typeface="Arial" pitchFamily="34" charset="0"/>
              </a:rPr>
              <a:t> Generate potential solutions through a variety of means</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buFontTx/>
              <a:buChar char="•"/>
            </a:pPr>
            <a:r>
              <a:rPr kumimoji="0" lang="en-US" b="1" i="0" u="none" strike="noStrike" cap="none" normalizeH="0" baseline="0" dirty="0" smtClean="0">
                <a:ln>
                  <a:noFill/>
                </a:ln>
                <a:solidFill>
                  <a:schemeClr val="bg2"/>
                </a:solidFill>
                <a:effectLst/>
                <a:ea typeface="Times New Roman" pitchFamily="18" charset="0"/>
                <a:cs typeface="Arial" pitchFamily="34" charset="0"/>
              </a:rPr>
              <a:t> Select most appropriate solutions</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buFontTx/>
              <a:buChar char="•"/>
            </a:pPr>
            <a:r>
              <a:rPr kumimoji="0" lang="en-US" b="1" i="0" u="none" strike="noStrike" cap="none" normalizeH="0" baseline="0" dirty="0" smtClean="0">
                <a:ln>
                  <a:noFill/>
                </a:ln>
                <a:solidFill>
                  <a:schemeClr val="bg2"/>
                </a:solidFill>
                <a:effectLst/>
                <a:ea typeface="Times New Roman" pitchFamily="18" charset="0"/>
                <a:cs typeface="Arial" pitchFamily="34" charset="0"/>
              </a:rPr>
              <a:t> Develop an implementation plan</a:t>
            </a:r>
            <a:endParaRPr kumimoji="0" lang="en-US" b="1" i="0" u="none" strike="noStrike" cap="none" normalizeH="0" baseline="0" dirty="0" smtClean="0">
              <a:ln>
                <a:noFill/>
              </a:ln>
              <a:solidFill>
                <a:schemeClr val="bg2"/>
              </a:solidFill>
              <a:effectLst/>
              <a:cs typeface="Arial" pitchFamily="34" charset="0"/>
            </a:endParaRPr>
          </a:p>
          <a:p>
            <a:pPr lvl="0" algn="just" rtl="0" eaLnBrk="0" fontAlgn="base" hangingPunct="0">
              <a:spcBef>
                <a:spcPct val="0"/>
              </a:spcBef>
              <a:spcAft>
                <a:spcPct val="0"/>
              </a:spcAft>
              <a:buFontTx/>
              <a:buChar char="•"/>
            </a:pPr>
            <a:r>
              <a:rPr kumimoji="0" lang="en-US" b="1" i="0" u="none" strike="noStrike" cap="none" normalizeH="0" baseline="0" dirty="0" smtClean="0">
                <a:ln>
                  <a:noFill/>
                </a:ln>
                <a:solidFill>
                  <a:schemeClr val="bg2"/>
                </a:solidFill>
                <a:effectLst/>
                <a:ea typeface="Times New Roman" pitchFamily="18" charset="0"/>
                <a:cs typeface="Arial" pitchFamily="34" charset="0"/>
              </a:rPr>
              <a:t> Implement solutions through application of project management and change leadership skills</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282971" y="260648"/>
            <a:ext cx="202863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sz="2000" b="1" dirty="0" smtClean="0">
                <a:solidFill>
                  <a:schemeClr val="bg2"/>
                </a:solidFill>
                <a:cs typeface="Arial" pitchFamily="34" charset="0"/>
              </a:rPr>
              <a:t>FME</a:t>
            </a:r>
            <a:r>
              <a:rPr kumimoji="0" lang="en-US" sz="2000" b="1" i="0" u="none" strike="noStrike" cap="none" normalizeH="0" baseline="0" dirty="0" smtClean="0">
                <a:ln>
                  <a:noFill/>
                </a:ln>
                <a:solidFill>
                  <a:schemeClr val="bg2"/>
                </a:solidFill>
                <a:effectLst/>
                <a:cs typeface="Arial" pitchFamily="34" charset="0"/>
              </a:rPr>
              <a:t>A</a:t>
            </a:r>
            <a:r>
              <a:rPr kumimoji="0" lang="en-US" sz="2000" b="1" i="0" u="none" strike="noStrike" cap="none" normalizeH="0" dirty="0" smtClean="0">
                <a:ln>
                  <a:noFill/>
                </a:ln>
                <a:solidFill>
                  <a:schemeClr val="bg2"/>
                </a:solidFill>
                <a:effectLst/>
                <a:cs typeface="Arial" pitchFamily="34" charset="0"/>
              </a:rPr>
              <a:t> (part 2)</a:t>
            </a:r>
            <a:endParaRPr kumimoji="0" lang="en-US" sz="2000" b="1" i="0" u="none" strike="noStrike" cap="none" normalizeH="0" baseline="0" dirty="0" smtClean="0">
              <a:ln>
                <a:noFill/>
              </a:ln>
              <a:solidFill>
                <a:schemeClr val="bg2"/>
              </a:solidFill>
              <a:effectLst/>
              <a:cs typeface="Arial" pitchFamily="34" charset="0"/>
            </a:endParaRPr>
          </a:p>
        </p:txBody>
      </p:sp>
      <p:pic>
        <p:nvPicPr>
          <p:cNvPr id="57346" name="Picture 2"/>
          <p:cNvPicPr>
            <a:picLocks noChangeAspect="1" noChangeArrowheads="1"/>
          </p:cNvPicPr>
          <p:nvPr/>
        </p:nvPicPr>
        <p:blipFill>
          <a:blip r:embed="rId2" cstate="print"/>
          <a:srcRect l="20750" t="38016" r="23354" b="16704"/>
          <a:stretch>
            <a:fillRect/>
          </a:stretch>
        </p:blipFill>
        <p:spPr bwMode="auto">
          <a:xfrm>
            <a:off x="1259632" y="836712"/>
            <a:ext cx="7344816" cy="3345164"/>
          </a:xfrm>
          <a:prstGeom prst="rect">
            <a:avLst/>
          </a:prstGeom>
          <a:noFill/>
          <a:ln w="9525">
            <a:noFill/>
            <a:miter lim="800000"/>
            <a:headEnd/>
            <a:tailEnd/>
          </a:ln>
        </p:spPr>
      </p:pic>
      <p:sp>
        <p:nvSpPr>
          <p:cNvPr id="573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a:p>
        </p:txBody>
      </p:sp>
      <p:sp>
        <p:nvSpPr>
          <p:cNvPr id="57349" name="Rectangle 5"/>
          <p:cNvSpPr>
            <a:spLocks noChangeArrowheads="1"/>
          </p:cNvSpPr>
          <p:nvPr/>
        </p:nvSpPr>
        <p:spPr bwMode="auto">
          <a:xfrm>
            <a:off x="1403648" y="5003304"/>
            <a:ext cx="44644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And here a comparison between the values of RPN </a:t>
            </a:r>
            <a:endParaRPr kumimoji="0" lang="en-US" sz="1600" b="1" i="0" u="none" strike="noStrike" cap="none" normalizeH="0" baseline="0" dirty="0" smtClean="0">
              <a:ln>
                <a:noFill/>
              </a:ln>
              <a:solidFill>
                <a:schemeClr val="bg2"/>
              </a:solidFill>
              <a:effectLst/>
              <a:latin typeface="Arial" pitchFamily="34" charset="0"/>
              <a:cs typeface="Arial" pitchFamily="34" charset="0"/>
            </a:endParaRPr>
          </a:p>
        </p:txBody>
      </p:sp>
      <p:pic>
        <p:nvPicPr>
          <p:cNvPr id="57350" name="Picture 6"/>
          <p:cNvPicPr>
            <a:picLocks noChangeAspect="1" noChangeArrowheads="1"/>
          </p:cNvPicPr>
          <p:nvPr/>
        </p:nvPicPr>
        <p:blipFill>
          <a:blip r:embed="rId3" cstate="print"/>
          <a:srcRect l="20196" t="43922" r="65968" b="22610"/>
          <a:stretch>
            <a:fillRect/>
          </a:stretch>
        </p:blipFill>
        <p:spPr bwMode="auto">
          <a:xfrm>
            <a:off x="6084168" y="4221088"/>
            <a:ext cx="1800200"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331640" y="188640"/>
            <a:ext cx="252028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i="0" u="none" strike="noStrike" cap="none" normalizeH="0" baseline="0" dirty="0" smtClean="0">
                <a:ln>
                  <a:noFill/>
                </a:ln>
                <a:solidFill>
                  <a:schemeClr val="bg2"/>
                </a:solidFill>
                <a:effectLst/>
                <a:ea typeface="Times New Roman" pitchFamily="18" charset="0"/>
                <a:cs typeface="Arial" pitchFamily="34" charset="0"/>
              </a:rPr>
              <a:t>SCAMPER </a:t>
            </a:r>
            <a:endParaRPr kumimoji="0" lang="en-US" sz="2000" i="0" u="none" strike="noStrike" cap="none" normalizeH="0" baseline="0" dirty="0" smtClean="0">
              <a:ln>
                <a:noFill/>
              </a:ln>
              <a:solidFill>
                <a:schemeClr val="bg2"/>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2"/>
                </a:solidFill>
                <a:effectLst/>
                <a:ea typeface="Times New Roman" pitchFamily="18" charset="0"/>
                <a:cs typeface="Arial" pitchFamily="34" charset="0"/>
              </a:rPr>
              <a:t>Tool description</a:t>
            </a:r>
            <a:endParaRPr kumimoji="0" lang="en-US" i="0" u="none" strike="noStrike" cap="none" normalizeH="0" baseline="0" dirty="0" smtClean="0">
              <a:ln>
                <a:noFill/>
              </a:ln>
              <a:solidFill>
                <a:schemeClr val="bg2"/>
              </a:solidFill>
              <a:effectLst/>
              <a:cs typeface="Arial" pitchFamily="34" charset="0"/>
            </a:endParaRPr>
          </a:p>
        </p:txBody>
      </p:sp>
      <p:sp>
        <p:nvSpPr>
          <p:cNvPr id="56322" name="Rectangle 2"/>
          <p:cNvSpPr>
            <a:spLocks noChangeArrowheads="1"/>
          </p:cNvSpPr>
          <p:nvPr/>
        </p:nvSpPr>
        <p:spPr bwMode="auto">
          <a:xfrm>
            <a:off x="1331640" y="836712"/>
            <a:ext cx="74168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tool can be used by a team to explore the issues and question everything to formulate new, fresh ideas. Problem-solving teams often produce many solution ideas when responding to the SCAMPER questions asked.</a:t>
            </a:r>
            <a:endParaRPr kumimoji="0" lang="en-US" b="1" i="0" u="none" strike="noStrike" cap="none" normalizeH="0" baseline="0" dirty="0" smtClean="0">
              <a:ln>
                <a:noFill/>
              </a:ln>
              <a:solidFill>
                <a:schemeClr val="bg2"/>
              </a:solidFill>
              <a:effectLst/>
              <a:cs typeface="Arial" pitchFamily="34" charset="0"/>
            </a:endParaRPr>
          </a:p>
        </p:txBody>
      </p:sp>
      <p:pic>
        <p:nvPicPr>
          <p:cNvPr id="56323" name="Picture 3"/>
          <p:cNvPicPr>
            <a:picLocks noChangeAspect="1" noChangeArrowheads="1"/>
          </p:cNvPicPr>
          <p:nvPr/>
        </p:nvPicPr>
        <p:blipFill>
          <a:blip r:embed="rId2" cstate="print"/>
          <a:srcRect l="20750" t="36047" r="23907" b="20641"/>
          <a:stretch>
            <a:fillRect/>
          </a:stretch>
        </p:blipFill>
        <p:spPr bwMode="auto">
          <a:xfrm>
            <a:off x="899592" y="1654723"/>
            <a:ext cx="7632848" cy="3358453"/>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l="20750" t="30141" r="22247" b="42297"/>
          <a:stretch>
            <a:fillRect/>
          </a:stretch>
        </p:blipFill>
        <p:spPr bwMode="auto">
          <a:xfrm>
            <a:off x="899592" y="5035156"/>
            <a:ext cx="7632848" cy="191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16864787"/>
              </p:ext>
            </p:extLst>
          </p:nvPr>
        </p:nvGraphicFramePr>
        <p:xfrm>
          <a:off x="323529" y="804774"/>
          <a:ext cx="8280922" cy="6365434"/>
        </p:xfrm>
        <a:graphic>
          <a:graphicData uri="http://schemas.openxmlformats.org/drawingml/2006/table">
            <a:tbl>
              <a:tblPr/>
              <a:tblGrid>
                <a:gridCol w="1317642"/>
                <a:gridCol w="2570791"/>
                <a:gridCol w="4392489"/>
              </a:tblGrid>
              <a:tr h="833073">
                <a:tc>
                  <a:txBody>
                    <a:bodyPr/>
                    <a:lstStyle/>
                    <a:p>
                      <a:pPr algn="l" rtl="0">
                        <a:lnSpc>
                          <a:spcPct val="115000"/>
                        </a:lnSpc>
                        <a:spcAft>
                          <a:spcPts val="1000"/>
                        </a:spcAft>
                      </a:pPr>
                      <a:r>
                        <a:rPr lang="en-US" sz="1800" b="1" dirty="0">
                          <a:solidFill>
                            <a:schemeClr val="bg2">
                              <a:lumMod val="50000"/>
                            </a:schemeClr>
                          </a:solidFill>
                          <a:latin typeface="Times New Roman"/>
                          <a:ea typeface="Times New Roman"/>
                          <a:cs typeface="Arial"/>
                        </a:rPr>
                        <a:t>production stages </a:t>
                      </a:r>
                      <a:endParaRPr lang="en-US" sz="1800" dirty="0">
                        <a:solidFill>
                          <a:schemeClr val="bg2">
                            <a:lumMod val="50000"/>
                          </a:schemeClr>
                        </a:solidFill>
                        <a:latin typeface="Calibri"/>
                        <a:ea typeface="Times New Roman"/>
                        <a:cs typeface="Arial"/>
                      </a:endParaRPr>
                    </a:p>
                  </a:txBody>
                  <a:tcPr marL="63020" marR="63020" marT="0" marB="0">
                    <a:lnL>
                      <a:noFill/>
                    </a:lnL>
                    <a:lnR>
                      <a:noFill/>
                    </a:lnR>
                    <a:lnT w="12700" cap="flat" cmpd="sng" algn="ctr">
                      <a:solidFill>
                        <a:srgbClr val="D2CB6C"/>
                      </a:solidFill>
                      <a:prstDash val="solid"/>
                      <a:round/>
                      <a:headEnd type="none" w="med" len="med"/>
                      <a:tailEnd type="none" w="med" len="med"/>
                    </a:lnT>
                    <a:lnB w="12700" cap="flat" cmpd="sng" algn="ctr">
                      <a:solidFill>
                        <a:srgbClr val="D2CB6C"/>
                      </a:solidFill>
                      <a:prstDash val="solid"/>
                      <a:round/>
                      <a:headEnd type="none" w="med" len="med"/>
                      <a:tailEnd type="none" w="med" len="med"/>
                    </a:lnB>
                  </a:tcPr>
                </a:tc>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Before waste </a:t>
                      </a:r>
                      <a:endParaRPr lang="en-US" sz="1800">
                        <a:solidFill>
                          <a:schemeClr val="bg2">
                            <a:lumMod val="50000"/>
                          </a:schemeClr>
                        </a:solidFill>
                        <a:latin typeface="Calibri"/>
                        <a:ea typeface="Times New Roman"/>
                        <a:cs typeface="Arial"/>
                      </a:endParaRPr>
                    </a:p>
                    <a:p>
                      <a:pPr algn="l" rtl="0">
                        <a:lnSpc>
                          <a:spcPct val="115000"/>
                        </a:lnSpc>
                        <a:spcAft>
                          <a:spcPts val="1000"/>
                        </a:spcAft>
                      </a:pPr>
                      <a:r>
                        <a:rPr lang="en-US" sz="1800" b="1">
                          <a:solidFill>
                            <a:schemeClr val="bg2">
                              <a:lumMod val="50000"/>
                            </a:schemeClr>
                          </a:solidFill>
                          <a:latin typeface="Times New Roman"/>
                          <a:ea typeface="Times New Roman"/>
                          <a:cs typeface="Arial"/>
                        </a:rPr>
                        <a:t> (non-added value activity  )</a:t>
                      </a:r>
                      <a:endParaRPr lang="en-US" sz="1800">
                        <a:solidFill>
                          <a:schemeClr val="bg2">
                            <a:lumMod val="50000"/>
                          </a:schemeClr>
                        </a:solidFill>
                        <a:latin typeface="Calibri"/>
                        <a:ea typeface="Times New Roman"/>
                        <a:cs typeface="Arial"/>
                      </a:endParaRPr>
                    </a:p>
                  </a:txBody>
                  <a:tcPr marL="63020" marR="63020" marT="0" marB="0">
                    <a:lnL>
                      <a:noFill/>
                    </a:lnL>
                    <a:lnR>
                      <a:noFill/>
                    </a:lnR>
                    <a:lnT w="12700" cap="flat" cmpd="sng" algn="ctr">
                      <a:solidFill>
                        <a:srgbClr val="D2CB6C"/>
                      </a:solidFill>
                      <a:prstDash val="solid"/>
                      <a:round/>
                      <a:headEnd type="none" w="med" len="med"/>
                      <a:tailEnd type="none" w="med" len="med"/>
                    </a:lnT>
                    <a:lnB w="12700" cap="flat" cmpd="sng" algn="ctr">
                      <a:solidFill>
                        <a:srgbClr val="D2CB6C"/>
                      </a:solidFill>
                      <a:prstDash val="solid"/>
                      <a:round/>
                      <a:headEnd type="none" w="med" len="med"/>
                      <a:tailEnd type="none" w="med" len="med"/>
                    </a:lnB>
                  </a:tcPr>
                </a:tc>
                <a:tc>
                  <a:txBody>
                    <a:bodyPr/>
                    <a:lstStyle/>
                    <a:p>
                      <a:pPr algn="l" rtl="0">
                        <a:lnSpc>
                          <a:spcPct val="115000"/>
                        </a:lnSpc>
                        <a:spcAft>
                          <a:spcPts val="1000"/>
                        </a:spcAft>
                      </a:pPr>
                      <a:r>
                        <a:rPr lang="en-US" sz="1800" b="1" dirty="0">
                          <a:solidFill>
                            <a:schemeClr val="bg2">
                              <a:lumMod val="50000"/>
                            </a:schemeClr>
                          </a:solidFill>
                          <a:latin typeface="Times New Roman"/>
                          <a:ea typeface="Times New Roman"/>
                          <a:cs typeface="Arial"/>
                        </a:rPr>
                        <a:t>After the improve </a:t>
                      </a:r>
                      <a:endParaRPr lang="en-US" sz="1800" dirty="0">
                        <a:solidFill>
                          <a:schemeClr val="bg2">
                            <a:lumMod val="50000"/>
                          </a:schemeClr>
                        </a:solidFill>
                        <a:latin typeface="Calibri"/>
                        <a:ea typeface="Times New Roman"/>
                        <a:cs typeface="Arial"/>
                      </a:endParaRPr>
                    </a:p>
                  </a:txBody>
                  <a:tcPr marL="63020" marR="63020" marT="0" marB="0">
                    <a:lnL>
                      <a:noFill/>
                    </a:lnL>
                    <a:lnR>
                      <a:noFill/>
                    </a:lnR>
                    <a:lnT w="12700" cap="flat" cmpd="sng" algn="ctr">
                      <a:solidFill>
                        <a:srgbClr val="D2CB6C"/>
                      </a:solidFill>
                      <a:prstDash val="solid"/>
                      <a:round/>
                      <a:headEnd type="none" w="med" len="med"/>
                      <a:tailEnd type="none" w="med" len="med"/>
                    </a:lnT>
                    <a:lnB w="12700" cap="flat" cmpd="sng" algn="ctr">
                      <a:solidFill>
                        <a:srgbClr val="D2CB6C"/>
                      </a:solidFill>
                      <a:prstDash val="solid"/>
                      <a:round/>
                      <a:headEnd type="none" w="med" len="med"/>
                      <a:tailEnd type="none" w="med" len="med"/>
                    </a:lnB>
                  </a:tcPr>
                </a:tc>
              </a:tr>
              <a:tr h="942308">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preparing the raw material</a:t>
                      </a:r>
                      <a:endParaRPr lang="en-US" sz="1800">
                        <a:solidFill>
                          <a:schemeClr val="bg2">
                            <a:lumMod val="50000"/>
                          </a:schemeClr>
                        </a:solidFill>
                        <a:latin typeface="Calibri"/>
                        <a:ea typeface="Times New Roman"/>
                        <a:cs typeface="Arial"/>
                      </a:endParaRPr>
                    </a:p>
                  </a:txBody>
                  <a:tcPr marL="63020" marR="63020" marT="0" marB="0">
                    <a:lnL>
                      <a:noFill/>
                    </a:lnL>
                    <a:lnR>
                      <a:noFill/>
                    </a:lnR>
                    <a:lnT w="12700" cap="flat" cmpd="sng" algn="ctr">
                      <a:solidFill>
                        <a:srgbClr val="D2CB6C"/>
                      </a:solidFill>
                      <a:prstDash val="solid"/>
                      <a:round/>
                      <a:headEnd type="none" w="med" len="med"/>
                      <a:tailEnd type="none" w="med" len="med"/>
                    </a:lnT>
                    <a:lnB>
                      <a:noFill/>
                    </a:lnB>
                    <a:solidFill>
                      <a:srgbClr val="F3F2DA"/>
                    </a:solidFill>
                  </a:tcPr>
                </a:tc>
                <a:tc>
                  <a:txBody>
                    <a:bodyPr/>
                    <a:lstStyle/>
                    <a:p>
                      <a:pPr algn="l" rtl="0">
                        <a:lnSpc>
                          <a:spcPct val="115000"/>
                        </a:lnSpc>
                        <a:spcAft>
                          <a:spcPts val="1000"/>
                        </a:spcAft>
                      </a:pPr>
                      <a:r>
                        <a:rPr lang="en-US" sz="1800" b="1" dirty="0">
                          <a:solidFill>
                            <a:schemeClr val="bg2">
                              <a:lumMod val="50000"/>
                            </a:schemeClr>
                          </a:solidFill>
                          <a:latin typeface="Times New Roman"/>
                          <a:ea typeface="Times New Roman"/>
                          <a:cs typeface="Arial"/>
                        </a:rPr>
                        <a:t>waiting the supplier to deliver the raw material </a:t>
                      </a:r>
                      <a:endParaRPr lang="en-US" sz="1800" dirty="0">
                        <a:solidFill>
                          <a:schemeClr val="bg2">
                            <a:lumMod val="50000"/>
                          </a:schemeClr>
                        </a:solidFill>
                        <a:latin typeface="Calibri"/>
                        <a:ea typeface="Times New Roman"/>
                        <a:cs typeface="Arial"/>
                      </a:endParaRPr>
                    </a:p>
                  </a:txBody>
                  <a:tcPr marL="63020" marR="63020" marT="0" marB="0">
                    <a:lnL>
                      <a:noFill/>
                    </a:lnL>
                    <a:lnR>
                      <a:noFill/>
                    </a:lnR>
                    <a:lnT w="12700" cap="flat" cmpd="sng" algn="ctr">
                      <a:solidFill>
                        <a:srgbClr val="D2CB6C"/>
                      </a:solidFill>
                      <a:prstDash val="solid"/>
                      <a:round/>
                      <a:headEnd type="none" w="med" len="med"/>
                      <a:tailEnd type="none" w="med" len="med"/>
                    </a:lnT>
                    <a:lnB>
                      <a:noFill/>
                    </a:lnB>
                    <a:solidFill>
                      <a:srgbClr val="F3F2DA"/>
                    </a:solidFill>
                  </a:tcPr>
                </a:tc>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eliminate the time of waiting  , by oblige the 4 supplier to pay for any delaying and the  penalty  clause amount will depend of how much they delay </a:t>
                      </a:r>
                      <a:endParaRPr lang="en-US" sz="1800">
                        <a:solidFill>
                          <a:schemeClr val="bg2">
                            <a:lumMod val="50000"/>
                          </a:schemeClr>
                        </a:solidFill>
                        <a:latin typeface="Calibri"/>
                        <a:ea typeface="Times New Roman"/>
                        <a:cs typeface="Arial"/>
                      </a:endParaRPr>
                    </a:p>
                  </a:txBody>
                  <a:tcPr marL="63020" marR="63020" marT="0" marB="0">
                    <a:lnL>
                      <a:noFill/>
                    </a:lnL>
                    <a:lnR>
                      <a:noFill/>
                    </a:lnR>
                    <a:lnT w="12700" cap="flat" cmpd="sng" algn="ctr">
                      <a:solidFill>
                        <a:srgbClr val="D2CB6C"/>
                      </a:solidFill>
                      <a:prstDash val="solid"/>
                      <a:round/>
                      <a:headEnd type="none" w="med" len="med"/>
                      <a:tailEnd type="none" w="med" len="med"/>
                    </a:lnT>
                    <a:lnB>
                      <a:noFill/>
                    </a:lnB>
                    <a:solidFill>
                      <a:srgbClr val="F3F2DA"/>
                    </a:solidFill>
                  </a:tcPr>
                </a:tc>
              </a:tr>
              <a:tr h="942308">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preparing and change  the mold </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tcPr>
                </a:tc>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not following any instruction for preparing and changing the mold </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tcPr>
                </a:tc>
                <a:tc>
                  <a:txBody>
                    <a:bodyPr/>
                    <a:lstStyle/>
                    <a:p>
                      <a:pPr marL="342900" lvl="0" indent="-342900" algn="l" rtl="0">
                        <a:lnSpc>
                          <a:spcPct val="115000"/>
                        </a:lnSpc>
                        <a:spcAft>
                          <a:spcPts val="1000"/>
                        </a:spcAft>
                        <a:buFont typeface="+mj-lt"/>
                        <a:buAutoNum type="arabicPeriod"/>
                      </a:pPr>
                      <a:r>
                        <a:rPr lang="en-US" sz="1800" b="1">
                          <a:solidFill>
                            <a:schemeClr val="bg2">
                              <a:lumMod val="50000"/>
                            </a:schemeClr>
                          </a:solidFill>
                          <a:latin typeface="Times New Roman"/>
                          <a:ea typeface="Times New Roman"/>
                          <a:cs typeface="Arial"/>
                        </a:rPr>
                        <a:t>Follow the  instruction that  mentioned better and effective process</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tcPr>
                </a:tc>
              </a:tr>
              <a:tr h="1256411">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machining time </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solidFill>
                      <a:srgbClr val="F3F2DA"/>
                    </a:solidFill>
                  </a:tcPr>
                </a:tc>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ignored any maintenance documentation any calculation and any preventive maintenance </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solidFill>
                      <a:srgbClr val="F3F2DA"/>
                    </a:solidFill>
                  </a:tcPr>
                </a:tc>
                <a:tc>
                  <a:txBody>
                    <a:bodyPr/>
                    <a:lstStyle/>
                    <a:p>
                      <a:pPr marL="342900" lvl="0" indent="-342900" algn="just" rtl="0">
                        <a:lnSpc>
                          <a:spcPct val="115000"/>
                        </a:lnSpc>
                        <a:spcAft>
                          <a:spcPts val="0"/>
                        </a:spcAft>
                        <a:buFont typeface="+mj-lt"/>
                        <a:buAutoNum type="arabicPeriod"/>
                      </a:pPr>
                      <a:r>
                        <a:rPr lang="en-US" sz="1800" b="1" dirty="0">
                          <a:solidFill>
                            <a:schemeClr val="bg2">
                              <a:lumMod val="50000"/>
                            </a:schemeClr>
                          </a:solidFill>
                          <a:latin typeface="Times New Roman"/>
                          <a:ea typeface="Times New Roman"/>
                          <a:cs typeface="Arial"/>
                        </a:rPr>
                        <a:t>Periodic maintenance every 2 days </a:t>
                      </a:r>
                      <a:endParaRPr lang="en-US" sz="1800" dirty="0">
                        <a:solidFill>
                          <a:schemeClr val="bg2">
                            <a:lumMod val="50000"/>
                          </a:schemeClr>
                        </a:solidFill>
                        <a:latin typeface="Calibri"/>
                        <a:ea typeface="Times New Roman"/>
                        <a:cs typeface="Arial"/>
                      </a:endParaRPr>
                    </a:p>
                    <a:p>
                      <a:pPr marL="342900" lvl="0" indent="-342900" algn="just" rtl="0">
                        <a:lnSpc>
                          <a:spcPct val="115000"/>
                        </a:lnSpc>
                        <a:spcAft>
                          <a:spcPts val="0"/>
                        </a:spcAft>
                        <a:buFont typeface="+mj-lt"/>
                        <a:buAutoNum type="arabicPeriod"/>
                      </a:pPr>
                      <a:r>
                        <a:rPr lang="en-US" sz="1800" b="1" dirty="0">
                          <a:solidFill>
                            <a:schemeClr val="bg2">
                              <a:lumMod val="50000"/>
                            </a:schemeClr>
                          </a:solidFill>
                          <a:latin typeface="Times New Roman"/>
                          <a:ea typeface="Times New Roman"/>
                          <a:cs typeface="Arial"/>
                        </a:rPr>
                        <a:t>Document any failures happened </a:t>
                      </a:r>
                      <a:endParaRPr lang="en-US" sz="1800" dirty="0">
                        <a:solidFill>
                          <a:schemeClr val="bg2">
                            <a:lumMod val="50000"/>
                          </a:schemeClr>
                        </a:solidFill>
                        <a:latin typeface="Calibri"/>
                        <a:ea typeface="Times New Roman"/>
                        <a:cs typeface="Arial"/>
                      </a:endParaRPr>
                    </a:p>
                    <a:p>
                      <a:pPr marL="342900" lvl="0" indent="-342900" algn="just" rtl="0">
                        <a:lnSpc>
                          <a:spcPct val="115000"/>
                        </a:lnSpc>
                        <a:spcAft>
                          <a:spcPts val="1000"/>
                        </a:spcAft>
                        <a:buFont typeface="+mj-lt"/>
                        <a:buAutoNum type="arabicPeriod"/>
                      </a:pPr>
                      <a:r>
                        <a:rPr lang="en-US" sz="1800" b="1" dirty="0">
                          <a:solidFill>
                            <a:schemeClr val="bg2">
                              <a:lumMod val="50000"/>
                            </a:schemeClr>
                          </a:solidFill>
                          <a:latin typeface="Times New Roman"/>
                          <a:ea typeface="Times New Roman"/>
                          <a:cs typeface="Arial"/>
                        </a:rPr>
                        <a:t>Make sure that changing the mold process is not effecting the machine performance </a:t>
                      </a:r>
                      <a:endParaRPr lang="en-US" sz="1800" dirty="0">
                        <a:solidFill>
                          <a:schemeClr val="bg2">
                            <a:lumMod val="50000"/>
                          </a:schemeClr>
                        </a:solidFill>
                        <a:latin typeface="Calibri"/>
                        <a:ea typeface="Times New Roman"/>
                        <a:cs typeface="Arial"/>
                      </a:endParaRPr>
                    </a:p>
                  </a:txBody>
                  <a:tcPr marL="63020" marR="63020" marT="0" marB="0">
                    <a:lnL>
                      <a:noFill/>
                    </a:lnL>
                    <a:lnR>
                      <a:noFill/>
                    </a:lnR>
                    <a:lnT>
                      <a:noFill/>
                    </a:lnT>
                    <a:lnB>
                      <a:noFill/>
                    </a:lnB>
                    <a:solidFill>
                      <a:srgbClr val="F3F2DA"/>
                    </a:solidFill>
                  </a:tcPr>
                </a:tc>
              </a:tr>
              <a:tr h="628208">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shipment time </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tcPr>
                </a:tc>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lake of supervision over the drivers of the trucks </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tcPr>
                </a:tc>
                <a:tc>
                  <a:txBody>
                    <a:bodyPr/>
                    <a:lstStyle/>
                    <a:p>
                      <a:pPr algn="l" rtl="0">
                        <a:lnSpc>
                          <a:spcPct val="115000"/>
                        </a:lnSpc>
                        <a:spcAft>
                          <a:spcPts val="1000"/>
                        </a:spcAft>
                      </a:pPr>
                      <a:r>
                        <a:rPr lang="en-US" sz="1800" b="1">
                          <a:solidFill>
                            <a:schemeClr val="bg2">
                              <a:lumMod val="50000"/>
                            </a:schemeClr>
                          </a:solidFill>
                          <a:latin typeface="Times New Roman"/>
                          <a:ea typeface="Times New Roman"/>
                          <a:cs typeface="Arial"/>
                        </a:rPr>
                        <a:t>Use odometer to track the two drivers and monitor the delivering time </a:t>
                      </a:r>
                      <a:endParaRPr lang="en-US" sz="1800">
                        <a:solidFill>
                          <a:schemeClr val="bg2">
                            <a:lumMod val="50000"/>
                          </a:schemeClr>
                        </a:solidFill>
                        <a:latin typeface="Calibri"/>
                        <a:ea typeface="Times New Roman"/>
                        <a:cs typeface="Arial"/>
                      </a:endParaRPr>
                    </a:p>
                  </a:txBody>
                  <a:tcPr marL="63020" marR="63020" marT="0" marB="0">
                    <a:lnL>
                      <a:noFill/>
                    </a:lnL>
                    <a:lnR>
                      <a:noFill/>
                    </a:lnR>
                    <a:lnT>
                      <a:noFill/>
                    </a:lnT>
                    <a:lnB>
                      <a:noFill/>
                    </a:lnB>
                  </a:tcPr>
                </a:tc>
              </a:tr>
              <a:tr h="942308">
                <a:tc>
                  <a:txBody>
                    <a:bodyPr/>
                    <a:lstStyle/>
                    <a:p>
                      <a:pPr algn="l" rtl="0">
                        <a:lnSpc>
                          <a:spcPct val="115000"/>
                        </a:lnSpc>
                        <a:spcAft>
                          <a:spcPts val="1000"/>
                        </a:spcAft>
                      </a:pPr>
                      <a:r>
                        <a:rPr lang="en-US" sz="1800" b="1" dirty="0">
                          <a:solidFill>
                            <a:schemeClr val="bg2">
                              <a:lumMod val="50000"/>
                            </a:schemeClr>
                          </a:solidFill>
                          <a:latin typeface="Times New Roman"/>
                          <a:ea typeface="Times New Roman"/>
                          <a:cs typeface="Arial"/>
                        </a:rPr>
                        <a:t>drying time </a:t>
                      </a:r>
                      <a:endParaRPr lang="en-US" sz="1800" dirty="0">
                        <a:solidFill>
                          <a:schemeClr val="bg2">
                            <a:lumMod val="50000"/>
                          </a:schemeClr>
                        </a:solidFill>
                        <a:latin typeface="Calibri"/>
                        <a:ea typeface="Times New Roman"/>
                        <a:cs typeface="Arial"/>
                      </a:endParaRPr>
                    </a:p>
                  </a:txBody>
                  <a:tcPr marL="63020" marR="63020" marT="0" marB="0">
                    <a:lnL>
                      <a:noFill/>
                    </a:lnL>
                    <a:lnR>
                      <a:noFill/>
                    </a:lnR>
                    <a:lnT>
                      <a:noFill/>
                    </a:lnT>
                    <a:lnB w="12700" cap="flat" cmpd="sng" algn="ctr">
                      <a:solidFill>
                        <a:srgbClr val="D2CB6C"/>
                      </a:solidFill>
                      <a:prstDash val="solid"/>
                      <a:round/>
                      <a:headEnd type="none" w="med" len="med"/>
                      <a:tailEnd type="none" w="med" len="med"/>
                    </a:lnB>
                    <a:solidFill>
                      <a:srgbClr val="F3F2DA"/>
                    </a:solidFill>
                  </a:tcPr>
                </a:tc>
                <a:tc>
                  <a:txBody>
                    <a:bodyPr/>
                    <a:lstStyle/>
                    <a:p>
                      <a:pPr algn="l" rtl="0">
                        <a:lnSpc>
                          <a:spcPct val="115000"/>
                        </a:lnSpc>
                        <a:spcAft>
                          <a:spcPts val="1000"/>
                        </a:spcAft>
                      </a:pPr>
                      <a:r>
                        <a:rPr lang="en-US" sz="1800" b="1" dirty="0">
                          <a:solidFill>
                            <a:schemeClr val="bg2">
                              <a:lumMod val="50000"/>
                            </a:schemeClr>
                          </a:solidFill>
                          <a:latin typeface="Times New Roman"/>
                          <a:ea typeface="Times New Roman"/>
                          <a:cs typeface="Arial"/>
                        </a:rPr>
                        <a:t>not following or using any way or tool to fasten the dying process </a:t>
                      </a:r>
                      <a:endParaRPr lang="en-US" sz="1800" dirty="0">
                        <a:solidFill>
                          <a:schemeClr val="bg2">
                            <a:lumMod val="50000"/>
                          </a:schemeClr>
                        </a:solidFill>
                        <a:latin typeface="Calibri"/>
                        <a:ea typeface="Times New Roman"/>
                        <a:cs typeface="Arial"/>
                      </a:endParaRPr>
                    </a:p>
                  </a:txBody>
                  <a:tcPr marL="63020" marR="63020" marT="0" marB="0">
                    <a:lnL>
                      <a:noFill/>
                    </a:lnL>
                    <a:lnR>
                      <a:noFill/>
                    </a:lnR>
                    <a:lnT>
                      <a:noFill/>
                    </a:lnT>
                    <a:lnB w="12700" cap="flat" cmpd="sng" algn="ctr">
                      <a:solidFill>
                        <a:srgbClr val="D2CB6C"/>
                      </a:solidFill>
                      <a:prstDash val="solid"/>
                      <a:round/>
                      <a:headEnd type="none" w="med" len="med"/>
                      <a:tailEnd type="none" w="med" len="med"/>
                    </a:lnB>
                    <a:solidFill>
                      <a:srgbClr val="F3F2DA"/>
                    </a:solidFill>
                  </a:tcPr>
                </a:tc>
                <a:tc>
                  <a:txBody>
                    <a:bodyPr/>
                    <a:lstStyle/>
                    <a:p>
                      <a:pPr algn="l" rtl="0">
                        <a:lnSpc>
                          <a:spcPct val="115000"/>
                        </a:lnSpc>
                        <a:spcAft>
                          <a:spcPts val="1000"/>
                        </a:spcAft>
                      </a:pPr>
                      <a:r>
                        <a:rPr lang="en-US" sz="1800" b="1" dirty="0">
                          <a:solidFill>
                            <a:schemeClr val="bg2">
                              <a:lumMod val="50000"/>
                            </a:schemeClr>
                          </a:solidFill>
                          <a:latin typeface="Times New Roman"/>
                          <a:ea typeface="Times New Roman"/>
                          <a:cs typeface="Arial"/>
                        </a:rPr>
                        <a:t>Use  scientific instruction to fasten  up the drying time </a:t>
                      </a:r>
                      <a:endParaRPr lang="en-US" sz="1800" dirty="0">
                        <a:solidFill>
                          <a:schemeClr val="bg2">
                            <a:lumMod val="50000"/>
                          </a:schemeClr>
                        </a:solidFill>
                        <a:latin typeface="Calibri"/>
                        <a:ea typeface="Times New Roman"/>
                        <a:cs typeface="Arial"/>
                      </a:endParaRPr>
                    </a:p>
                  </a:txBody>
                  <a:tcPr marL="63020" marR="63020" marT="0" marB="0">
                    <a:lnL>
                      <a:noFill/>
                    </a:lnL>
                    <a:lnR>
                      <a:noFill/>
                    </a:lnR>
                    <a:lnT>
                      <a:noFill/>
                    </a:lnT>
                    <a:lnB w="12700" cap="flat" cmpd="sng" algn="ctr">
                      <a:solidFill>
                        <a:srgbClr val="D2CB6C"/>
                      </a:solidFill>
                      <a:prstDash val="solid"/>
                      <a:round/>
                      <a:headEnd type="none" w="med" len="med"/>
                      <a:tailEnd type="none" w="med" len="med"/>
                    </a:lnB>
                    <a:solidFill>
                      <a:srgbClr val="F3F2DA"/>
                    </a:solidFill>
                  </a:tcPr>
                </a:tc>
              </a:tr>
            </a:tbl>
          </a:graphicData>
        </a:graphic>
      </p:graphicFrame>
      <p:sp>
        <p:nvSpPr>
          <p:cNvPr id="4" name="مستطيل 3"/>
          <p:cNvSpPr/>
          <p:nvPr/>
        </p:nvSpPr>
        <p:spPr>
          <a:xfrm>
            <a:off x="1451447" y="404664"/>
            <a:ext cx="4317400" cy="400110"/>
          </a:xfrm>
          <a:prstGeom prst="rect">
            <a:avLst/>
          </a:prstGeom>
        </p:spPr>
        <p:txBody>
          <a:bodyPr wrap="none">
            <a:spAutoFit/>
          </a:bodyPr>
          <a:lstStyle/>
          <a:p>
            <a:pPr algn="just" rtl="0">
              <a:buFont typeface="Wingdings" pitchFamily="2" charset="2"/>
              <a:buChar char="v"/>
            </a:pPr>
            <a:r>
              <a:rPr lang="en-US" sz="2000" b="1" dirty="0" smtClean="0">
                <a:solidFill>
                  <a:schemeClr val="bg2"/>
                </a:solidFill>
              </a:rPr>
              <a:t> Define </a:t>
            </a:r>
            <a:r>
              <a:rPr lang="en-US" sz="2000" b="1" dirty="0">
                <a:solidFill>
                  <a:schemeClr val="bg2"/>
                </a:solidFill>
              </a:rPr>
              <a:t>the non-added value activity</a:t>
            </a:r>
            <a:endParaRPr lang="ar-JO" sz="2000"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11560" y="476672"/>
            <a:ext cx="7920880" cy="2000548"/>
          </a:xfrm>
          <a:prstGeom prst="rect">
            <a:avLst/>
          </a:prstGeom>
          <a:noFill/>
        </p:spPr>
        <p:txBody>
          <a:bodyPr wrap="square" rtlCol="1">
            <a:spAutoFit/>
          </a:bodyPr>
          <a:lstStyle/>
          <a:p>
            <a:pPr algn="just" rtl="0"/>
            <a:r>
              <a:rPr lang="en-US" sz="2400" b="1" dirty="0" smtClean="0">
                <a:solidFill>
                  <a:schemeClr val="bg2"/>
                </a:solidFill>
              </a:rPr>
              <a:t>Lean </a:t>
            </a:r>
          </a:p>
          <a:p>
            <a:pPr algn="just" rtl="0"/>
            <a:endParaRPr lang="en-US" sz="2000" b="1" dirty="0" smtClean="0">
              <a:solidFill>
                <a:schemeClr val="bg2"/>
              </a:solidFill>
            </a:endParaRPr>
          </a:p>
          <a:p>
            <a:pPr algn="just" rtl="0"/>
            <a:r>
              <a:rPr lang="en-US" sz="2000" b="1" dirty="0" smtClean="0">
                <a:solidFill>
                  <a:schemeClr val="bg2"/>
                </a:solidFill>
              </a:rPr>
              <a:t>Lean </a:t>
            </a:r>
            <a:r>
              <a:rPr lang="en-US" sz="2000" b="1" dirty="0">
                <a:solidFill>
                  <a:schemeClr val="bg2"/>
                </a:solidFill>
              </a:rPr>
              <a:t>is popular for its methodical approach to streamlining both manufacturing and service processes by eliminating waste while continuing to deliver value to customers. Although Lean is widely known for these benefits, it’s not just a set of tools.</a:t>
            </a:r>
            <a:endParaRPr lang="ar-JO" sz="2000" b="1" dirty="0">
              <a:solidFill>
                <a:schemeClr val="bg2"/>
              </a:solidFill>
            </a:endParaRPr>
          </a:p>
        </p:txBody>
      </p:sp>
      <p:sp>
        <p:nvSpPr>
          <p:cNvPr id="4097" name="Rectangle 1"/>
          <p:cNvSpPr>
            <a:spLocks noChangeArrowheads="1"/>
          </p:cNvSpPr>
          <p:nvPr/>
        </p:nvSpPr>
        <p:spPr bwMode="auto">
          <a:xfrm>
            <a:off x="251520" y="2688595"/>
            <a:ext cx="8424936" cy="3082855"/>
          </a:xfrm>
          <a:prstGeom prst="rect">
            <a:avLst/>
          </a:prstGeom>
          <a:noFill/>
          <a:ln w="9525">
            <a:noFill/>
            <a:miter lim="800000"/>
            <a:headEnd/>
            <a:tailEnd/>
          </a:ln>
          <a:effectLst/>
        </p:spPr>
        <p:txBody>
          <a:bodyPr vert="horz" wrap="square" lIns="431664" tIns="126960" rIns="107916"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bmk="_Toc468972888">
                <a:ln>
                  <a:noFill/>
                </a:ln>
                <a:solidFill>
                  <a:schemeClr val="bg2"/>
                </a:solidFill>
                <a:effectLst/>
                <a:ea typeface="Times New Roman" pitchFamily="18" charset="0"/>
                <a:cs typeface="Times New Roman" pitchFamily="18" charset="0"/>
              </a:rPr>
              <a:t>Six Sigma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Six Sigma is simply a method of efficiently solving a problem. Using Six Sigma reduces the amount of defective products manufactured or services provided, resulting in</a:t>
            </a:r>
            <a:r>
              <a:rPr kumimoji="0" lang="en-US" sz="2400" b="1" i="0" u="none" strike="noStrike" cap="none" normalizeH="0" dirty="0" smtClean="0">
                <a:ln>
                  <a:noFill/>
                </a:ln>
                <a:solidFill>
                  <a:schemeClr val="bg2"/>
                </a:solidFill>
                <a:effectLst/>
                <a:ea typeface="Times New Roman" pitchFamily="18" charset="0"/>
                <a:cs typeface="Arial" pitchFamily="34" charset="0"/>
              </a:rPr>
              <a:t> </a:t>
            </a:r>
            <a:r>
              <a:rPr kumimoji="0" lang="en-US" sz="2400" b="1" i="0" u="none" strike="noStrike" cap="none" normalizeH="0" baseline="0" dirty="0" smtClean="0">
                <a:ln>
                  <a:noFill/>
                </a:ln>
                <a:solidFill>
                  <a:schemeClr val="bg2"/>
                </a:solidFill>
                <a:effectLst/>
                <a:ea typeface="Times New Roman" pitchFamily="18" charset="0"/>
                <a:cs typeface="Arial" pitchFamily="34" charset="0"/>
              </a:rPr>
              <a:t>increased revenue and greater customer satisfaction.</a:t>
            </a: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Six Sigma identifies the cause(s) of your problem to efficiently develop effective solution(s).</a:t>
            </a:r>
            <a:endParaRPr kumimoji="0" lang="en-US" sz="2400"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475656" y="194157"/>
            <a:ext cx="5616624"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 Reducing changing molding time  instruction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 </a:t>
            </a:r>
            <a:r>
              <a:rPr kumimoji="0" lang="en-US" b="1" i="0" u="none" strike="noStrike" cap="none" normalizeH="0" baseline="0" dirty="0" smtClean="0">
                <a:ln>
                  <a:noFill/>
                </a:ln>
                <a:solidFill>
                  <a:schemeClr val="bg2"/>
                </a:solidFill>
                <a:effectLst/>
                <a:ea typeface="Times New Roman" pitchFamily="18" charset="0"/>
                <a:cs typeface="Arial" pitchFamily="34" charset="0"/>
              </a:rPr>
              <a:t>TIP No. 1</a:t>
            </a:r>
            <a:endParaRPr kumimoji="0" lang="en-US" b="1" i="0" u="none" strike="noStrike" cap="none" normalizeH="0" baseline="0" dirty="0" smtClean="0">
              <a:ln>
                <a:noFill/>
              </a:ln>
              <a:solidFill>
                <a:schemeClr val="bg2"/>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Avoid Unnecessary Idling</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1475656" y="1412776"/>
            <a:ext cx="273630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TIP No. 2</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Organize Mold Storage</a:t>
            </a:r>
            <a:endParaRPr kumimoji="0" lang="en-US" b="1" i="0" u="none" strike="noStrike" cap="none" normalizeH="0" baseline="0" dirty="0" smtClean="0">
              <a:ln>
                <a:noFill/>
              </a:ln>
              <a:solidFill>
                <a:schemeClr val="bg2"/>
              </a:solidFill>
              <a:effectLst/>
              <a:cs typeface="Arial" pitchFamily="34" charset="0"/>
            </a:endParaRPr>
          </a:p>
        </p:txBody>
      </p:sp>
      <p:sp>
        <p:nvSpPr>
          <p:cNvPr id="64515" name="Rectangle 3"/>
          <p:cNvSpPr>
            <a:spLocks noChangeArrowheads="1"/>
          </p:cNvSpPr>
          <p:nvPr/>
        </p:nvSpPr>
        <p:spPr bwMode="auto">
          <a:xfrm>
            <a:off x="1434650" y="2132856"/>
            <a:ext cx="198740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TIP No. 3</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Follow a Checklist</a:t>
            </a:r>
            <a:endParaRPr kumimoji="0" lang="en-US" b="1" i="0" u="none" strike="noStrike" cap="none" normalizeH="0" baseline="0" dirty="0" smtClean="0">
              <a:ln>
                <a:noFill/>
              </a:ln>
              <a:solidFill>
                <a:schemeClr val="bg2"/>
              </a:solidFill>
              <a:effectLst/>
              <a:cs typeface="Arial" pitchFamily="34" charset="0"/>
            </a:endParaRPr>
          </a:p>
        </p:txBody>
      </p:sp>
      <p:sp>
        <p:nvSpPr>
          <p:cNvPr id="64516" name="Rectangle 4"/>
          <p:cNvSpPr>
            <a:spLocks noChangeArrowheads="1"/>
          </p:cNvSpPr>
          <p:nvPr/>
        </p:nvSpPr>
        <p:spPr bwMode="auto">
          <a:xfrm>
            <a:off x="1475656" y="2780928"/>
            <a:ext cx="2520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TIP No. 4</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Commit to Training</a:t>
            </a:r>
            <a:endParaRPr kumimoji="0" lang="en-US" b="1" i="0" u="none" strike="noStrike" cap="none" normalizeH="0" baseline="0" dirty="0" smtClean="0">
              <a:ln>
                <a:noFill/>
              </a:ln>
              <a:solidFill>
                <a:schemeClr val="bg2"/>
              </a:solidFill>
              <a:effectLst/>
              <a:cs typeface="Arial" pitchFamily="34" charset="0"/>
            </a:endParaRPr>
          </a:p>
        </p:txBody>
      </p:sp>
      <p:sp>
        <p:nvSpPr>
          <p:cNvPr id="64517" name="Rectangle 5"/>
          <p:cNvSpPr>
            <a:spLocks noChangeArrowheads="1"/>
          </p:cNvSpPr>
          <p:nvPr/>
        </p:nvSpPr>
        <p:spPr bwMode="auto">
          <a:xfrm>
            <a:off x="1386658" y="3501008"/>
            <a:ext cx="267579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TIP No. 5</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Communicate Effectively</a:t>
            </a:r>
            <a:endParaRPr kumimoji="0" lang="en-US" b="1" i="0" u="none" strike="noStrike" cap="none" normalizeH="0" baseline="0" dirty="0" smtClean="0">
              <a:ln>
                <a:noFill/>
              </a:ln>
              <a:solidFill>
                <a:schemeClr val="bg2"/>
              </a:solidFill>
              <a:effectLst/>
              <a:cs typeface="Arial" pitchFamily="34" charset="0"/>
            </a:endParaRPr>
          </a:p>
        </p:txBody>
      </p:sp>
      <p:sp>
        <p:nvSpPr>
          <p:cNvPr id="64518" name="Rectangle 6"/>
          <p:cNvSpPr>
            <a:spLocks noChangeArrowheads="1"/>
          </p:cNvSpPr>
          <p:nvPr/>
        </p:nvSpPr>
        <p:spPr bwMode="auto">
          <a:xfrm>
            <a:off x="1397269" y="4221088"/>
            <a:ext cx="292246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TIP No. 6</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Don’t Neglect Maintenance</a:t>
            </a:r>
            <a:endParaRPr kumimoji="0" lang="en-US" b="1" i="0" u="none" strike="noStrike" cap="none" normalizeH="0" baseline="0" dirty="0" smtClean="0">
              <a:ln>
                <a:noFill/>
              </a:ln>
              <a:solidFill>
                <a:schemeClr val="bg2"/>
              </a:solidFill>
              <a:effectLst/>
              <a:cs typeface="Arial" pitchFamily="34" charset="0"/>
            </a:endParaRPr>
          </a:p>
        </p:txBody>
      </p:sp>
      <p:sp>
        <p:nvSpPr>
          <p:cNvPr id="64519" name="Rectangle 7"/>
          <p:cNvSpPr>
            <a:spLocks noChangeArrowheads="1"/>
          </p:cNvSpPr>
          <p:nvPr/>
        </p:nvSpPr>
        <p:spPr bwMode="auto">
          <a:xfrm>
            <a:off x="1403648" y="5013176"/>
            <a:ext cx="741682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Drying time instruction</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1. The presence of too much sand will decrease the amount of drying.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2. The brick may have been squashed while still wet.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3. undersized mod problem happened when using too  much water during the mixing stage </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683568" y="67851"/>
            <a:ext cx="777686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measuring the process improve </a:t>
            </a:r>
          </a:p>
          <a:p>
            <a:pPr marL="0" marR="0" lvl="0" indent="0" algn="just"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Now for measuring the process improve we take observation for timing for the improve phase for 20 days and the results will be shown in the Appendix table and here a part of it  we take 30 observation and we did improved actions in the process as mentioned before now we will analyze the improved data  using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Histogram chart </a:t>
            </a: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For  the whole processing time </a:t>
            </a: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For the manufacturing and transferring to drying place </a:t>
            </a: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Run chart </a:t>
            </a: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For the machining time </a:t>
            </a:r>
            <a:endParaRPr kumimoji="0" lang="en-US" sz="24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For the whole process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Normality test</a:t>
            </a:r>
            <a:r>
              <a:rPr kumimoji="0" lang="en-US" sz="2400" b="1" i="0" u="none" strike="noStrike" cap="none" normalizeH="0" baseline="0" dirty="0" smtClean="0">
                <a:ln>
                  <a:noFill/>
                </a:ln>
                <a:solidFill>
                  <a:schemeClr val="bg2"/>
                </a:solidFill>
                <a:effectLst/>
                <a:cs typeface="Arial" pitchFamily="34"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064932" y="142474"/>
            <a:ext cx="17840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1.Histogram</a:t>
            </a:r>
            <a:r>
              <a:rPr kumimoji="0" lang="en-US"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 </a:t>
            </a:r>
            <a:endParaRPr kumimoji="0" lang="en-US" b="0" i="0" u="none" strike="noStrike" cap="none" normalizeH="0" baseline="0" dirty="0" smtClean="0">
              <a:ln>
                <a:noFill/>
              </a:ln>
              <a:solidFill>
                <a:schemeClr val="bg2"/>
              </a:solidFill>
              <a:effectLst/>
              <a:latin typeface="Arial" pitchFamily="34" charset="0"/>
              <a:cs typeface="Arial" pitchFamily="34" charset="0"/>
            </a:endParaRPr>
          </a:p>
        </p:txBody>
      </p:sp>
      <p:pic>
        <p:nvPicPr>
          <p:cNvPr id="3" name="Picture 1145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57972"/>
            <a:ext cx="8064896" cy="4095164"/>
          </a:xfrm>
          <a:prstGeom prst="rect">
            <a:avLst/>
          </a:prstGeom>
          <a:noFill/>
          <a:ln>
            <a:noFill/>
          </a:ln>
        </p:spPr>
      </p:pic>
      <p:sp>
        <p:nvSpPr>
          <p:cNvPr id="62466" name="Rectangle 2"/>
          <p:cNvSpPr>
            <a:spLocks noChangeArrowheads="1"/>
          </p:cNvSpPr>
          <p:nvPr/>
        </p:nvSpPr>
        <p:spPr bwMode="auto">
          <a:xfrm>
            <a:off x="3419872" y="5044449"/>
            <a:ext cx="293804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Char char="q"/>
              <a:tabLst/>
            </a:pPr>
            <a:r>
              <a:rPr lang="en-US" b="1" dirty="0">
                <a:solidFill>
                  <a:schemeClr val="bg2"/>
                </a:solidFill>
                <a:latin typeface="Calibri" pitchFamily="34" charset="0"/>
                <a:ea typeface="Times New Roman" pitchFamily="18" charset="0"/>
                <a:cs typeface="Arial" pitchFamily="34" charset="0"/>
              </a:rPr>
              <a:t> </a:t>
            </a:r>
            <a:r>
              <a:rPr kumimoji="0" lang="en-US"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For the whole time in day </a:t>
            </a:r>
            <a:endParaRPr kumimoji="0" lang="en-US"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37502"/>
            <a:ext cx="8020294" cy="426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3707904" y="5611567"/>
            <a:ext cx="3193770"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Histogram for the manufacturing phase   </a:t>
            </a:r>
            <a:endParaRPr kumimoji="0" lang="en-US" b="1" i="0" u="none" strike="noStrike" cap="none" normalizeH="0" baseline="0" dirty="0" smtClean="0">
              <a:ln>
                <a:noFill/>
              </a:ln>
              <a:solidFill>
                <a:schemeClr val="bg2"/>
              </a:solidFill>
              <a:effectLst/>
              <a:cs typeface="Arial" pitchFamily="34" charset="0"/>
            </a:endParaRPr>
          </a:p>
        </p:txBody>
      </p:sp>
    </p:spTree>
    <p:extLst>
      <p:ext uri="{BB962C8B-B14F-4D97-AF65-F5344CB8AC3E}">
        <p14:creationId xmlns:p14="http://schemas.microsoft.com/office/powerpoint/2010/main" val="2656225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95536" y="391597"/>
            <a:ext cx="849694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We notice that the mean for the manufacturing phase after the improving is 14.45 min and that is a very good number comparing to the previous one in  the manufacturing phase  we improve three processes :</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preparing and ordering  raw material </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preparing and changing the mold </a:t>
            </a:r>
            <a:endParaRPr kumimoji="0" lang="en-US" b="1" i="0" u="none" strike="noStrike" cap="none" normalizeH="0" baseline="0" dirty="0" smtClean="0">
              <a:ln>
                <a:noFill/>
              </a:ln>
              <a:solidFill>
                <a:schemeClr val="bg2"/>
              </a:solidFill>
              <a:effectLst/>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machining time </a:t>
            </a:r>
            <a:endParaRPr kumimoji="0" lang="en-US" b="1" i="0" u="none" strike="noStrike" cap="none" normalizeH="0" baseline="0" dirty="0" smtClean="0">
              <a:ln>
                <a:noFill/>
              </a:ln>
              <a:solidFill>
                <a:schemeClr val="bg2"/>
              </a:solidFill>
              <a:effectLst/>
              <a:cs typeface="Arial" pitchFamily="34" charset="0"/>
            </a:endParaRPr>
          </a:p>
        </p:txBody>
      </p:sp>
      <p:sp>
        <p:nvSpPr>
          <p:cNvPr id="61442" name="Rectangle 2"/>
          <p:cNvSpPr>
            <a:spLocks noChangeArrowheads="1"/>
          </p:cNvSpPr>
          <p:nvPr/>
        </p:nvSpPr>
        <p:spPr bwMode="auto">
          <a:xfrm>
            <a:off x="1187624" y="2211397"/>
            <a:ext cx="367240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Run chart </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For machining time</a:t>
            </a:r>
            <a:endParaRPr kumimoji="0" lang="en-US" b="1" i="0" u="none" strike="noStrike" cap="none" normalizeH="0" baseline="0" dirty="0" smtClean="0">
              <a:ln>
                <a:noFill/>
              </a:ln>
              <a:solidFill>
                <a:schemeClr val="bg2"/>
              </a:solidFill>
              <a:effectLst/>
              <a:cs typeface="Arial" pitchFamily="34" charset="0"/>
            </a:endParaRPr>
          </a:p>
        </p:txBody>
      </p:sp>
      <p:pic>
        <p:nvPicPr>
          <p:cNvPr id="4" name="Picture 114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692" y="3005534"/>
            <a:ext cx="5688632" cy="3888432"/>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6732240" y="1593667"/>
            <a:ext cx="24117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For the whole process time</a:t>
            </a:r>
            <a:r>
              <a:rPr kumimoji="0" lang="en-US"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 </a:t>
            </a:r>
            <a:endParaRPr kumimoji="0" lang="en-US" b="1" i="0" u="none" strike="noStrike" cap="none" normalizeH="0" baseline="0" dirty="0" smtClean="0">
              <a:ln>
                <a:noFill/>
              </a:ln>
              <a:solidFill>
                <a:schemeClr val="bg2"/>
              </a:solidFill>
              <a:effectLst/>
              <a:latin typeface="Arial" pitchFamily="34" charset="0"/>
              <a:cs typeface="Arial" pitchFamily="34" charset="0"/>
            </a:endParaRPr>
          </a:p>
        </p:txBody>
      </p:sp>
      <p:pic>
        <p:nvPicPr>
          <p:cNvPr id="3" name="Picture 1145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64704"/>
            <a:ext cx="5544616" cy="2448272"/>
          </a:xfrm>
          <a:prstGeom prst="rect">
            <a:avLst/>
          </a:prstGeom>
          <a:noFill/>
          <a:ln>
            <a:noFill/>
          </a:ln>
        </p:spPr>
      </p:pic>
      <p:sp>
        <p:nvSpPr>
          <p:cNvPr id="65538" name="Rectangle 2"/>
          <p:cNvSpPr>
            <a:spLocks noChangeArrowheads="1"/>
          </p:cNvSpPr>
          <p:nvPr/>
        </p:nvSpPr>
        <p:spPr bwMode="auto">
          <a:xfrm>
            <a:off x="6688636" y="4941168"/>
            <a:ext cx="212224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sz="2000" b="1" dirty="0">
                <a:solidFill>
                  <a:schemeClr val="bg2"/>
                </a:solidFill>
                <a:ea typeface="Times New Roman" pitchFamily="18" charset="0"/>
                <a:cs typeface="Arial" pitchFamily="34" charset="0"/>
              </a:rPr>
              <a:t> </a:t>
            </a:r>
            <a:r>
              <a:rPr kumimoji="0" lang="en-US" sz="2000" b="1" i="0" u="none" strike="noStrike" cap="none" normalizeH="0" baseline="0" dirty="0" smtClean="0">
                <a:ln>
                  <a:noFill/>
                </a:ln>
                <a:solidFill>
                  <a:schemeClr val="bg2"/>
                </a:solidFill>
                <a:effectLst/>
                <a:ea typeface="Times New Roman" pitchFamily="18" charset="0"/>
                <a:cs typeface="Arial" pitchFamily="34" charset="0"/>
              </a:rPr>
              <a:t>Normality test </a:t>
            </a:r>
            <a:endParaRPr kumimoji="0" lang="en-US" sz="2000" b="0" i="0" u="none" strike="noStrike" cap="none" normalizeH="0" baseline="0" dirty="0" smtClean="0">
              <a:ln>
                <a:noFill/>
              </a:ln>
              <a:solidFill>
                <a:schemeClr val="bg2"/>
              </a:solidFill>
              <a:effectLst/>
              <a:cs typeface="Arial" pitchFamily="34" charset="0"/>
            </a:endParaRPr>
          </a:p>
        </p:txBody>
      </p:sp>
      <p:pic>
        <p:nvPicPr>
          <p:cNvPr id="5" name="Picture 1146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645024"/>
            <a:ext cx="5400600" cy="2686050"/>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755576" y="152927"/>
            <a:ext cx="676875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 DPMO </a:t>
            </a:r>
            <a:endParaRPr kumimoji="0" lang="en-US" sz="2000" b="1" i="0" u="none" strike="noStrike" cap="none" normalizeH="0" baseline="0" dirty="0" smtClean="0">
              <a:ln>
                <a:noFill/>
              </a:ln>
              <a:solidFill>
                <a:schemeClr val="bg2"/>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We will find the DPMO for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Machining time (no normal distributed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Preparing and changing the mold (not normal distributed </a:t>
            </a:r>
            <a:r>
              <a:rPr kumimoji="0" lang="ar-JO"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Machining time (expected) =3.25min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Preparing and changing the mold =30 min</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Shipment time (expected )= 35 min </a:t>
            </a:r>
            <a:endParaRPr kumimoji="0" lang="en-US" sz="20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Drying time (expected)= 40 hour</a:t>
            </a:r>
            <a:r>
              <a:rPr kumimoji="0" lang="en-US" sz="2000" b="1" i="0" u="none" strike="noStrike" cap="none" normalizeH="0" baseline="0" dirty="0" smtClean="0">
                <a:ln>
                  <a:noFill/>
                </a:ln>
                <a:solidFill>
                  <a:schemeClr val="bg2"/>
                </a:solidFill>
                <a:effectLst/>
                <a:latin typeface="Arial" pitchFamily="34" charset="0"/>
                <a:cs typeface="Arial" pitchFamily="34" charset="0"/>
              </a:rPr>
              <a:t> </a:t>
            </a:r>
          </a:p>
        </p:txBody>
      </p:sp>
      <p:graphicFrame>
        <p:nvGraphicFramePr>
          <p:cNvPr id="3" name="جدول 2"/>
          <p:cNvGraphicFramePr>
            <a:graphicFrameLocks noGrp="1"/>
          </p:cNvGraphicFramePr>
          <p:nvPr>
            <p:extLst>
              <p:ext uri="{D42A27DB-BD31-4B8C-83A1-F6EECF244321}">
                <p14:modId xmlns:p14="http://schemas.microsoft.com/office/powerpoint/2010/main" val="1966255417"/>
              </p:ext>
            </p:extLst>
          </p:nvPr>
        </p:nvGraphicFramePr>
        <p:xfrm>
          <a:off x="1187624" y="3284985"/>
          <a:ext cx="7344816" cy="2386965"/>
        </p:xfrm>
        <a:graphic>
          <a:graphicData uri="http://schemas.openxmlformats.org/drawingml/2006/table">
            <a:tbl>
              <a:tblPr/>
              <a:tblGrid>
                <a:gridCol w="2447814"/>
                <a:gridCol w="1720345"/>
                <a:gridCol w="3176657"/>
              </a:tblGrid>
              <a:tr h="504055">
                <a:tc>
                  <a:txBody>
                    <a:bodyPr/>
                    <a:lstStyle/>
                    <a:p>
                      <a:pPr algn="r" rtl="1">
                        <a:lnSpc>
                          <a:spcPct val="115000"/>
                        </a:lnSpc>
                        <a:spcAft>
                          <a:spcPts val="1000"/>
                        </a:spcAft>
                      </a:pPr>
                      <a:r>
                        <a:rPr lang="en-US" sz="2000" b="1" dirty="0">
                          <a:solidFill>
                            <a:srgbClr val="00B050"/>
                          </a:solidFill>
                          <a:latin typeface="Times New Roman"/>
                          <a:ea typeface="Times New Roman"/>
                          <a:cs typeface="Arial"/>
                        </a:rPr>
                        <a:t>Processes </a:t>
                      </a:r>
                      <a:endParaRPr lang="en-US" sz="2000" dirty="0">
                        <a:solidFill>
                          <a:srgbClr val="00B050"/>
                        </a:solidFill>
                        <a:latin typeface="Calibri"/>
                        <a:ea typeface="Times New Roman"/>
                        <a:cs typeface="Arial"/>
                      </a:endParaRPr>
                    </a:p>
                  </a:txBody>
                  <a:tcPr marL="61633" marR="61633" marT="0" marB="0">
                    <a:lnL>
                      <a:noFill/>
                    </a:lnL>
                    <a:lnR>
                      <a:noFill/>
                    </a:lnR>
                    <a:lnT w="12700" cap="flat" cmpd="sng" algn="ctr">
                      <a:solidFill>
                        <a:srgbClr val="D2CB6C"/>
                      </a:solidFill>
                      <a:prstDash val="solid"/>
                      <a:round/>
                      <a:headEnd type="none" w="med" len="med"/>
                      <a:tailEnd type="none" w="med" len="med"/>
                    </a:lnT>
                    <a:lnB w="12700" cap="flat" cmpd="sng" algn="ctr">
                      <a:solidFill>
                        <a:srgbClr val="D2CB6C"/>
                      </a:solidFill>
                      <a:prstDash val="solid"/>
                      <a:round/>
                      <a:headEnd type="none" w="med" len="med"/>
                      <a:tailEnd type="none" w="med" len="med"/>
                    </a:lnB>
                  </a:tcPr>
                </a:tc>
                <a:tc>
                  <a:txBody>
                    <a:bodyPr/>
                    <a:lstStyle/>
                    <a:p>
                      <a:pPr algn="r" rtl="1">
                        <a:lnSpc>
                          <a:spcPct val="115000"/>
                        </a:lnSpc>
                        <a:spcAft>
                          <a:spcPts val="1000"/>
                        </a:spcAft>
                      </a:pPr>
                      <a:r>
                        <a:rPr lang="en-US" sz="2000" dirty="0">
                          <a:solidFill>
                            <a:srgbClr val="00B050"/>
                          </a:solidFill>
                          <a:latin typeface="Times New Roman"/>
                          <a:ea typeface="Times New Roman"/>
                          <a:cs typeface="Arial"/>
                        </a:rPr>
                        <a:t>DPMO before Improve </a:t>
                      </a:r>
                      <a:endParaRPr lang="en-US" sz="2000" dirty="0">
                        <a:solidFill>
                          <a:srgbClr val="00B050"/>
                        </a:solidFill>
                        <a:latin typeface="Calibri"/>
                        <a:ea typeface="Times New Roman"/>
                        <a:cs typeface="Arial"/>
                      </a:endParaRPr>
                    </a:p>
                  </a:txBody>
                  <a:tcPr marL="61633" marR="61633" marT="0" marB="0">
                    <a:lnL>
                      <a:noFill/>
                    </a:lnL>
                    <a:lnR>
                      <a:noFill/>
                    </a:lnR>
                    <a:lnT w="12700" cap="flat" cmpd="sng" algn="ctr">
                      <a:solidFill>
                        <a:srgbClr val="D2CB6C"/>
                      </a:solidFill>
                      <a:prstDash val="solid"/>
                      <a:round/>
                      <a:headEnd type="none" w="med" len="med"/>
                      <a:tailEnd type="none" w="med" len="med"/>
                    </a:lnT>
                    <a:lnB w="12700" cap="flat" cmpd="sng" algn="ctr">
                      <a:solidFill>
                        <a:srgbClr val="D2CB6C"/>
                      </a:solidFill>
                      <a:prstDash val="solid"/>
                      <a:round/>
                      <a:headEnd type="none" w="med" len="med"/>
                      <a:tailEnd type="none" w="med" len="med"/>
                    </a:lnB>
                  </a:tcPr>
                </a:tc>
                <a:tc>
                  <a:txBody>
                    <a:bodyPr/>
                    <a:lstStyle/>
                    <a:p>
                      <a:pPr algn="r" rtl="1">
                        <a:lnSpc>
                          <a:spcPct val="115000"/>
                        </a:lnSpc>
                        <a:spcAft>
                          <a:spcPts val="1000"/>
                        </a:spcAft>
                      </a:pPr>
                      <a:r>
                        <a:rPr lang="en-US" sz="2000">
                          <a:solidFill>
                            <a:srgbClr val="00B050"/>
                          </a:solidFill>
                          <a:latin typeface="Times New Roman"/>
                          <a:ea typeface="Times New Roman"/>
                          <a:cs typeface="Arial"/>
                        </a:rPr>
                        <a:t>DPMO after improve </a:t>
                      </a:r>
                      <a:endParaRPr lang="en-US" sz="2000">
                        <a:solidFill>
                          <a:srgbClr val="00B050"/>
                        </a:solidFill>
                        <a:latin typeface="Calibri"/>
                        <a:ea typeface="Times New Roman"/>
                        <a:cs typeface="Arial"/>
                      </a:endParaRPr>
                    </a:p>
                  </a:txBody>
                  <a:tcPr marL="61633" marR="61633" marT="0" marB="0">
                    <a:lnL>
                      <a:noFill/>
                    </a:lnL>
                    <a:lnR>
                      <a:noFill/>
                    </a:lnR>
                    <a:lnT w="12700" cap="flat" cmpd="sng" algn="ctr">
                      <a:solidFill>
                        <a:srgbClr val="D2CB6C"/>
                      </a:solidFill>
                      <a:prstDash val="solid"/>
                      <a:round/>
                      <a:headEnd type="none" w="med" len="med"/>
                      <a:tailEnd type="none" w="med" len="med"/>
                    </a:lnT>
                    <a:lnB w="12700" cap="flat" cmpd="sng" algn="ctr">
                      <a:solidFill>
                        <a:srgbClr val="D2CB6C"/>
                      </a:solidFill>
                      <a:prstDash val="solid"/>
                      <a:round/>
                      <a:headEnd type="none" w="med" len="med"/>
                      <a:tailEnd type="none" w="med" len="med"/>
                    </a:lnB>
                  </a:tcPr>
                </a:tc>
              </a:tr>
              <a:tr h="648072">
                <a:tc>
                  <a:txBody>
                    <a:bodyPr/>
                    <a:lstStyle/>
                    <a:p>
                      <a:pPr algn="r" rtl="1">
                        <a:lnSpc>
                          <a:spcPct val="115000"/>
                        </a:lnSpc>
                        <a:spcAft>
                          <a:spcPts val="1000"/>
                        </a:spcAft>
                      </a:pPr>
                      <a:r>
                        <a:rPr lang="en-US" sz="2000">
                          <a:solidFill>
                            <a:srgbClr val="00B050"/>
                          </a:solidFill>
                          <a:latin typeface="Times New Roman"/>
                          <a:ea typeface="Times New Roman"/>
                          <a:cs typeface="Arial"/>
                        </a:rPr>
                        <a:t>1.	Machining time</a:t>
                      </a:r>
                      <a:endParaRPr lang="en-US" sz="2000">
                        <a:solidFill>
                          <a:srgbClr val="00B050"/>
                        </a:solidFill>
                        <a:latin typeface="Calibri"/>
                        <a:ea typeface="Times New Roman"/>
                        <a:cs typeface="Arial"/>
                      </a:endParaRPr>
                    </a:p>
                  </a:txBody>
                  <a:tcPr marL="61633" marR="61633" marT="0" marB="0">
                    <a:lnL>
                      <a:noFill/>
                    </a:lnL>
                    <a:lnR>
                      <a:noFill/>
                    </a:lnR>
                    <a:lnT w="12700" cap="flat" cmpd="sng" algn="ctr">
                      <a:solidFill>
                        <a:srgbClr val="D2CB6C"/>
                      </a:solidFill>
                      <a:prstDash val="solid"/>
                      <a:round/>
                      <a:headEnd type="none" w="med" len="med"/>
                      <a:tailEnd type="none" w="med" len="med"/>
                    </a:lnT>
                    <a:lnB>
                      <a:noFill/>
                    </a:lnB>
                    <a:solidFill>
                      <a:srgbClr val="F3F2DA"/>
                    </a:solidFill>
                  </a:tcPr>
                </a:tc>
                <a:tc>
                  <a:txBody>
                    <a:bodyPr/>
                    <a:lstStyle/>
                    <a:p>
                      <a:pPr algn="r" rtl="1">
                        <a:lnSpc>
                          <a:spcPct val="115000"/>
                        </a:lnSpc>
                        <a:spcAft>
                          <a:spcPts val="1000"/>
                        </a:spcAft>
                      </a:pPr>
                      <a:r>
                        <a:rPr lang="en-US" sz="2000" b="1" dirty="0">
                          <a:solidFill>
                            <a:srgbClr val="00B050"/>
                          </a:solidFill>
                          <a:latin typeface="Times New Roman"/>
                          <a:ea typeface="Times New Roman"/>
                          <a:cs typeface="Arial"/>
                        </a:rPr>
                        <a:t>351351</a:t>
                      </a:r>
                      <a:endParaRPr lang="en-US" sz="2000" dirty="0">
                        <a:solidFill>
                          <a:srgbClr val="00B050"/>
                        </a:solidFill>
                        <a:latin typeface="Calibri"/>
                        <a:ea typeface="Times New Roman"/>
                        <a:cs typeface="Arial"/>
                      </a:endParaRPr>
                    </a:p>
                  </a:txBody>
                  <a:tcPr marL="61633" marR="61633" marT="0" marB="0">
                    <a:lnL>
                      <a:noFill/>
                    </a:lnL>
                    <a:lnR>
                      <a:noFill/>
                    </a:lnR>
                    <a:lnT w="12700" cap="flat" cmpd="sng" algn="ctr">
                      <a:solidFill>
                        <a:srgbClr val="D2CB6C"/>
                      </a:solidFill>
                      <a:prstDash val="solid"/>
                      <a:round/>
                      <a:headEnd type="none" w="med" len="med"/>
                      <a:tailEnd type="none" w="med" len="med"/>
                    </a:lnT>
                    <a:lnB>
                      <a:noFill/>
                    </a:lnB>
                    <a:solidFill>
                      <a:srgbClr val="F3F2DA"/>
                    </a:solidFill>
                  </a:tcPr>
                </a:tc>
                <a:tc>
                  <a:txBody>
                    <a:bodyPr/>
                    <a:lstStyle/>
                    <a:p>
                      <a:pPr algn="r" rtl="1">
                        <a:lnSpc>
                          <a:spcPct val="115000"/>
                        </a:lnSpc>
                        <a:spcAft>
                          <a:spcPts val="1000"/>
                        </a:spcAft>
                      </a:pPr>
                      <a:r>
                        <a:rPr lang="en-US" sz="2000" b="1" dirty="0">
                          <a:solidFill>
                            <a:srgbClr val="00B050"/>
                          </a:solidFill>
                          <a:latin typeface="Times New Roman"/>
                          <a:ea typeface="Times New Roman"/>
                          <a:cs typeface="Arial"/>
                        </a:rPr>
                        <a:t>2/28 *1000000=71428.57</a:t>
                      </a:r>
                      <a:endParaRPr lang="en-US" sz="2000" dirty="0">
                        <a:solidFill>
                          <a:srgbClr val="00B050"/>
                        </a:solidFill>
                        <a:latin typeface="Calibri"/>
                        <a:ea typeface="Times New Roman"/>
                        <a:cs typeface="Arial"/>
                      </a:endParaRPr>
                    </a:p>
                  </a:txBody>
                  <a:tcPr marL="61633" marR="61633" marT="0" marB="0">
                    <a:lnL>
                      <a:noFill/>
                    </a:lnL>
                    <a:lnR>
                      <a:noFill/>
                    </a:lnR>
                    <a:lnT w="12700" cap="flat" cmpd="sng" algn="ctr">
                      <a:solidFill>
                        <a:srgbClr val="D2CB6C"/>
                      </a:solidFill>
                      <a:prstDash val="solid"/>
                      <a:round/>
                      <a:headEnd type="none" w="med" len="med"/>
                      <a:tailEnd type="none" w="med" len="med"/>
                    </a:lnT>
                    <a:lnB>
                      <a:noFill/>
                    </a:lnB>
                    <a:solidFill>
                      <a:srgbClr val="F3F2DA"/>
                    </a:solidFill>
                  </a:tcPr>
                </a:tc>
              </a:tr>
              <a:tr h="576064">
                <a:tc>
                  <a:txBody>
                    <a:bodyPr/>
                    <a:lstStyle/>
                    <a:p>
                      <a:pPr algn="r" rtl="1">
                        <a:lnSpc>
                          <a:spcPct val="115000"/>
                        </a:lnSpc>
                        <a:spcAft>
                          <a:spcPts val="1000"/>
                        </a:spcAft>
                      </a:pPr>
                      <a:r>
                        <a:rPr lang="en-US" sz="2000">
                          <a:solidFill>
                            <a:srgbClr val="00B050"/>
                          </a:solidFill>
                          <a:latin typeface="Times New Roman"/>
                          <a:ea typeface="Times New Roman"/>
                          <a:cs typeface="Arial"/>
                        </a:rPr>
                        <a:t>2.	Preparing and changing the mold</a:t>
                      </a:r>
                      <a:endParaRPr lang="en-US" sz="2000">
                        <a:solidFill>
                          <a:srgbClr val="00B050"/>
                        </a:solidFill>
                        <a:latin typeface="Calibri"/>
                        <a:ea typeface="Times New Roman"/>
                        <a:cs typeface="Arial"/>
                      </a:endParaRPr>
                    </a:p>
                  </a:txBody>
                  <a:tcPr marL="61633" marR="61633" marT="0" marB="0">
                    <a:lnL>
                      <a:noFill/>
                    </a:lnL>
                    <a:lnR>
                      <a:noFill/>
                    </a:lnR>
                    <a:lnT>
                      <a:noFill/>
                    </a:lnT>
                    <a:lnB w="12700" cap="flat" cmpd="sng" algn="ctr">
                      <a:solidFill>
                        <a:srgbClr val="D2CB6C"/>
                      </a:solidFill>
                      <a:prstDash val="solid"/>
                      <a:round/>
                      <a:headEnd type="none" w="med" len="med"/>
                      <a:tailEnd type="none" w="med" len="med"/>
                    </a:lnB>
                  </a:tcPr>
                </a:tc>
                <a:tc>
                  <a:txBody>
                    <a:bodyPr/>
                    <a:lstStyle/>
                    <a:p>
                      <a:pPr algn="r" rtl="1">
                        <a:lnSpc>
                          <a:spcPct val="115000"/>
                        </a:lnSpc>
                        <a:spcAft>
                          <a:spcPts val="1000"/>
                        </a:spcAft>
                      </a:pPr>
                      <a:r>
                        <a:rPr lang="en-US" sz="2000" b="1" dirty="0">
                          <a:solidFill>
                            <a:srgbClr val="00B050"/>
                          </a:solidFill>
                          <a:latin typeface="Times New Roman"/>
                          <a:ea typeface="Times New Roman"/>
                          <a:cs typeface="Arial"/>
                        </a:rPr>
                        <a:t>150,000</a:t>
                      </a:r>
                      <a:endParaRPr lang="en-US" sz="2000" dirty="0">
                        <a:solidFill>
                          <a:srgbClr val="00B050"/>
                        </a:solidFill>
                        <a:latin typeface="Calibri"/>
                        <a:ea typeface="Times New Roman"/>
                        <a:cs typeface="Arial"/>
                      </a:endParaRPr>
                    </a:p>
                  </a:txBody>
                  <a:tcPr marL="61633" marR="61633" marT="0" marB="0">
                    <a:lnL>
                      <a:noFill/>
                    </a:lnL>
                    <a:lnR>
                      <a:noFill/>
                    </a:lnR>
                    <a:lnT>
                      <a:noFill/>
                    </a:lnT>
                    <a:lnB w="12700" cap="flat" cmpd="sng" algn="ctr">
                      <a:solidFill>
                        <a:srgbClr val="D2CB6C"/>
                      </a:solidFill>
                      <a:prstDash val="solid"/>
                      <a:round/>
                      <a:headEnd type="none" w="med" len="med"/>
                      <a:tailEnd type="none" w="med" len="med"/>
                    </a:lnB>
                  </a:tcPr>
                </a:tc>
                <a:tc>
                  <a:txBody>
                    <a:bodyPr/>
                    <a:lstStyle/>
                    <a:p>
                      <a:pPr algn="r" rtl="1">
                        <a:lnSpc>
                          <a:spcPct val="115000"/>
                        </a:lnSpc>
                        <a:spcAft>
                          <a:spcPts val="1000"/>
                        </a:spcAft>
                      </a:pPr>
                      <a:r>
                        <a:rPr lang="en-US" sz="2000" b="1" dirty="0">
                          <a:solidFill>
                            <a:srgbClr val="00B050"/>
                          </a:solidFill>
                          <a:latin typeface="Times New Roman"/>
                          <a:ea typeface="Times New Roman"/>
                          <a:cs typeface="Arial"/>
                        </a:rPr>
                        <a:t>1/30 *1000000= 33333.33333 ( no value reaches to 30 )</a:t>
                      </a:r>
                      <a:endParaRPr lang="en-US" sz="2000" dirty="0">
                        <a:solidFill>
                          <a:srgbClr val="00B050"/>
                        </a:solidFill>
                        <a:latin typeface="Calibri"/>
                        <a:ea typeface="Times New Roman"/>
                        <a:cs typeface="Arial"/>
                      </a:endParaRPr>
                    </a:p>
                  </a:txBody>
                  <a:tcPr marL="61633" marR="61633" marT="0" marB="0">
                    <a:lnL>
                      <a:noFill/>
                    </a:lnL>
                    <a:lnR>
                      <a:noFill/>
                    </a:lnR>
                    <a:lnT>
                      <a:noFill/>
                    </a:lnT>
                    <a:lnB w="12700" cap="flat" cmpd="sng" algn="ctr">
                      <a:solidFill>
                        <a:srgbClr val="D2CB6C"/>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0"/>
            <a:ext cx="9324528"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Times New Roman" pitchFamily="18" charset="0"/>
                <a:cs typeface="Arial" pitchFamily="34" charset="0"/>
              </a:rPr>
              <a:t> Hypotheses test </a:t>
            </a:r>
            <a:endParaRPr kumimoji="0" lang="en-US" sz="20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It means determine whether the difference between two proportions is significant., is appropriate when the following conditions are met:</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The sampling method for each population is simple random sampling.</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The samples are independent.</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Each sample includes at least 10 successes and 10 failures.</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Each population is at least 20 times as big as its sample</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p>
          <a:p>
            <a:pPr lvl="0" algn="just" rtl="0" eaLnBrk="0" fontAlgn="base" hangingPunct="0">
              <a:spcBef>
                <a:spcPct val="0"/>
              </a:spcBef>
              <a:spcAft>
                <a:spcPct val="0"/>
              </a:spcAft>
            </a:pPr>
            <a:r>
              <a:rPr lang="en-US" sz="1600" b="1" dirty="0">
                <a:solidFill>
                  <a:schemeClr val="bg2">
                    <a:lumMod val="50000"/>
                  </a:schemeClr>
                </a:solidFill>
                <a:ea typeface="Times New Roman" pitchFamily="18" charset="0"/>
                <a:cs typeface="Arial" pitchFamily="34" charset="0"/>
              </a:rPr>
              <a:t>In order to run an independent t-test, you need the following:</a:t>
            </a:r>
          </a:p>
          <a:p>
            <a:pPr lvl="0" algn="just" rtl="0" eaLnBrk="0" fontAlgn="base" hangingPunct="0">
              <a:spcBef>
                <a:spcPct val="0"/>
              </a:spcBef>
              <a:spcAft>
                <a:spcPct val="0"/>
              </a:spcAft>
            </a:pPr>
            <a:r>
              <a:rPr lang="en-US" sz="1600" b="1" dirty="0">
                <a:solidFill>
                  <a:schemeClr val="bg2">
                    <a:lumMod val="50000"/>
                  </a:schemeClr>
                </a:solidFill>
                <a:ea typeface="Times New Roman" pitchFamily="18" charset="0"/>
                <a:cs typeface="Arial" pitchFamily="34" charset="0"/>
              </a:rPr>
              <a:t>1.	    One independent, categorical variable that has two levels/groups.</a:t>
            </a:r>
          </a:p>
          <a:p>
            <a:pPr lvl="0" algn="just" rtl="0" eaLnBrk="0" fontAlgn="base" hangingPunct="0">
              <a:spcBef>
                <a:spcPct val="0"/>
              </a:spcBef>
              <a:spcAft>
                <a:spcPct val="0"/>
              </a:spcAft>
            </a:pPr>
            <a:r>
              <a:rPr lang="en-US" sz="1600" b="1" dirty="0">
                <a:solidFill>
                  <a:schemeClr val="bg2">
                    <a:lumMod val="50000"/>
                  </a:schemeClr>
                </a:solidFill>
                <a:ea typeface="Times New Roman" pitchFamily="18" charset="0"/>
                <a:cs typeface="Arial" pitchFamily="34" charset="0"/>
              </a:rPr>
              <a:t>2.	   One continuous dependent variable.</a:t>
            </a:r>
          </a:p>
          <a:p>
            <a:pPr lvl="0" algn="just" rtl="0" eaLnBrk="0" fontAlgn="base" hangingPunct="0">
              <a:spcBef>
                <a:spcPct val="0"/>
              </a:spcBef>
              <a:spcAft>
                <a:spcPct val="0"/>
              </a:spcAft>
            </a:pPr>
            <a:endParaRPr lang="en-US" sz="1600" b="1" dirty="0">
              <a:solidFill>
                <a:schemeClr val="bg2">
                  <a:lumMod val="50000"/>
                </a:schemeClr>
              </a:solidFill>
              <a:ea typeface="Times New Roman" pitchFamily="18" charset="0"/>
              <a:cs typeface="Arial" pitchFamily="34" charset="0"/>
            </a:endParaRPr>
          </a:p>
          <a:p>
            <a:pPr lvl="0" algn="just" rtl="0" eaLnBrk="0" fontAlgn="base" hangingPunct="0">
              <a:spcBef>
                <a:spcPct val="0"/>
              </a:spcBef>
              <a:spcAft>
                <a:spcPct val="0"/>
              </a:spcAft>
            </a:pPr>
            <a:r>
              <a:rPr lang="en-US" sz="1600" b="1" dirty="0">
                <a:solidFill>
                  <a:schemeClr val="bg2">
                    <a:lumMod val="50000"/>
                  </a:schemeClr>
                </a:solidFill>
                <a:ea typeface="Times New Roman" pitchFamily="18" charset="0"/>
                <a:cs typeface="Arial" pitchFamily="34" charset="0"/>
              </a:rPr>
              <a:t>H0: mean before = mean after </a:t>
            </a:r>
          </a:p>
          <a:p>
            <a:pPr lvl="0" algn="just" rtl="0" eaLnBrk="0" fontAlgn="base" hangingPunct="0">
              <a:spcBef>
                <a:spcPct val="0"/>
              </a:spcBef>
              <a:spcAft>
                <a:spcPct val="0"/>
              </a:spcAft>
            </a:pPr>
            <a:r>
              <a:rPr lang="en-US" sz="1600" b="1" dirty="0">
                <a:solidFill>
                  <a:schemeClr val="bg2">
                    <a:lumMod val="50000"/>
                  </a:schemeClr>
                </a:solidFill>
                <a:ea typeface="Times New Roman" pitchFamily="18" charset="0"/>
                <a:cs typeface="Arial" pitchFamily="34" charset="0"/>
              </a:rPr>
              <a:t>H1: mean before &gt; mean after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pic>
        <p:nvPicPr>
          <p:cNvPr id="3" name="Picture 1146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99" y="3556992"/>
            <a:ext cx="8213529" cy="3284984"/>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88640"/>
            <a:ext cx="984708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0879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99592" y="692696"/>
            <a:ext cx="4468531" cy="369332"/>
          </a:xfrm>
          <a:prstGeom prst="rect">
            <a:avLst/>
          </a:prstGeom>
        </p:spPr>
        <p:txBody>
          <a:bodyPr wrap="none">
            <a:spAutoFit/>
          </a:bodyPr>
          <a:lstStyle/>
          <a:p>
            <a:pPr algn="ctr"/>
            <a:r>
              <a:rPr lang="en-US" b="1" dirty="0">
                <a:solidFill>
                  <a:schemeClr val="bg2"/>
                </a:solidFill>
              </a:rPr>
              <a:t>Hypotheses test for the manufacturing time</a:t>
            </a:r>
            <a:endParaRPr lang="ar-JO" b="1" dirty="0">
              <a:solidFill>
                <a:schemeClr val="bg2"/>
              </a:solidFill>
            </a:endParaRPr>
          </a:p>
        </p:txBody>
      </p:sp>
      <p:pic>
        <p:nvPicPr>
          <p:cNvPr id="4" name="Picture 11468"/>
          <p:cNvPicPr/>
          <p:nvPr/>
        </p:nvPicPr>
        <p:blipFill rotWithShape="1">
          <a:blip r:embed="rId2" cstate="print">
            <a:extLst>
              <a:ext uri="{28A0092B-C50C-407E-A947-70E740481C1C}">
                <a14:useLocalDpi xmlns:a14="http://schemas.microsoft.com/office/drawing/2010/main" val="0"/>
              </a:ext>
            </a:extLst>
          </a:blip>
          <a:srcRect t="15488" b="47227"/>
          <a:stretch/>
        </p:blipFill>
        <p:spPr bwMode="auto">
          <a:xfrm>
            <a:off x="899592" y="1916832"/>
            <a:ext cx="7632848" cy="2736304"/>
          </a:xfrm>
          <a:prstGeom prst="rect">
            <a:avLst/>
          </a:prstGeom>
          <a:noFill/>
          <a:ln>
            <a:solidFill>
              <a:schemeClr val="tx1"/>
            </a:solidFill>
          </a:ln>
          <a:extLst>
            <a:ext uri="{53640926-AAD7-44D8-BBD7-CCE9431645EC}">
              <a14:shadowObscured xmlns:a14="http://schemas.microsoft.com/office/drawing/2010/main"/>
            </a:ext>
          </a:extLst>
        </p:spPr>
      </p:pic>
      <p:sp>
        <p:nvSpPr>
          <p:cNvPr id="5" name="مستطيل 4"/>
          <p:cNvSpPr/>
          <p:nvPr/>
        </p:nvSpPr>
        <p:spPr>
          <a:xfrm>
            <a:off x="899592" y="5075892"/>
            <a:ext cx="5940152" cy="369332"/>
          </a:xfrm>
          <a:prstGeom prst="rect">
            <a:avLst/>
          </a:prstGeom>
        </p:spPr>
        <p:txBody>
          <a:bodyPr wrap="square">
            <a:spAutoFit/>
          </a:bodyPr>
          <a:lstStyle/>
          <a:p>
            <a:pPr algn="l" rtl="0"/>
            <a:r>
              <a:rPr lang="en-US" b="1" dirty="0">
                <a:solidFill>
                  <a:schemeClr val="bg2"/>
                </a:solidFill>
              </a:rPr>
              <a:t>comparison between before and after manufacturing</a:t>
            </a:r>
            <a:endParaRPr lang="ar-JO" b="1"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332656"/>
            <a:ext cx="8454292" cy="2585323"/>
          </a:xfrm>
          <a:prstGeom prst="rect">
            <a:avLst/>
          </a:prstGeom>
          <a:noFill/>
        </p:spPr>
        <p:txBody>
          <a:bodyPr wrap="square" rtlCol="1">
            <a:spAutoFit/>
          </a:bodyPr>
          <a:lstStyle/>
          <a:p>
            <a:pPr algn="l" rtl="0"/>
            <a:r>
              <a:rPr lang="en-US" b="1" dirty="0" smtClean="0">
                <a:solidFill>
                  <a:schemeClr val="bg2"/>
                </a:solidFill>
              </a:rPr>
              <a:t>Benefits </a:t>
            </a:r>
            <a:r>
              <a:rPr lang="en-US" b="1" dirty="0">
                <a:solidFill>
                  <a:schemeClr val="bg2"/>
                </a:solidFill>
              </a:rPr>
              <a:t>of Using Lean Six Sigma</a:t>
            </a:r>
          </a:p>
          <a:p>
            <a:r>
              <a:rPr lang="en-US" b="1" dirty="0">
                <a:solidFill>
                  <a:schemeClr val="bg2"/>
                </a:solidFill>
              </a:rPr>
              <a:t> </a:t>
            </a:r>
          </a:p>
          <a:p>
            <a:pPr lvl="0" algn="just" rtl="0">
              <a:buFont typeface="Arial" pitchFamily="34" charset="0"/>
              <a:buChar char="•"/>
            </a:pPr>
            <a:r>
              <a:rPr lang="en-US" b="1" dirty="0" smtClean="0">
                <a:solidFill>
                  <a:schemeClr val="bg2"/>
                </a:solidFill>
              </a:rPr>
              <a:t> Lean </a:t>
            </a:r>
            <a:r>
              <a:rPr lang="en-US" b="1" dirty="0">
                <a:solidFill>
                  <a:schemeClr val="bg2"/>
                </a:solidFill>
              </a:rPr>
              <a:t>Six Sigma Increases </a:t>
            </a:r>
            <a:r>
              <a:rPr lang="en-US" b="1" dirty="0" smtClean="0">
                <a:solidFill>
                  <a:schemeClr val="bg2"/>
                </a:solidFill>
              </a:rPr>
              <a:t>Revenue.</a:t>
            </a:r>
            <a:endParaRPr lang="en-US" b="1" dirty="0">
              <a:solidFill>
                <a:schemeClr val="bg2"/>
              </a:solidFill>
            </a:endParaRPr>
          </a:p>
          <a:p>
            <a:pPr lvl="0" algn="just" rtl="0">
              <a:buFont typeface="Arial" pitchFamily="34" charset="0"/>
              <a:buChar char="•"/>
            </a:pPr>
            <a:r>
              <a:rPr lang="en-US" b="1" dirty="0" smtClean="0">
                <a:solidFill>
                  <a:schemeClr val="bg2"/>
                </a:solidFill>
              </a:rPr>
              <a:t> Lean </a:t>
            </a:r>
            <a:r>
              <a:rPr lang="en-US" b="1" dirty="0">
                <a:solidFill>
                  <a:schemeClr val="bg2"/>
                </a:solidFill>
              </a:rPr>
              <a:t>Six Sigma Decreases Costs   </a:t>
            </a:r>
          </a:p>
          <a:p>
            <a:pPr lvl="0" algn="just" rtl="0">
              <a:buFont typeface="Arial" pitchFamily="34" charset="0"/>
              <a:buChar char="•"/>
            </a:pPr>
            <a:r>
              <a:rPr lang="en-US" b="1" dirty="0" smtClean="0">
                <a:solidFill>
                  <a:schemeClr val="bg2"/>
                </a:solidFill>
              </a:rPr>
              <a:t> Lean </a:t>
            </a:r>
            <a:r>
              <a:rPr lang="en-US" b="1" dirty="0">
                <a:solidFill>
                  <a:schemeClr val="bg2"/>
                </a:solidFill>
              </a:rPr>
              <a:t>Six Sigma Improves Efficiency &amp; Effectiveness</a:t>
            </a:r>
          </a:p>
          <a:p>
            <a:pPr algn="just" rtl="0">
              <a:buFont typeface="Arial" pitchFamily="34" charset="0"/>
              <a:buChar char="•"/>
            </a:pPr>
            <a:r>
              <a:rPr lang="en-US" b="1" dirty="0" smtClean="0">
                <a:solidFill>
                  <a:schemeClr val="bg2"/>
                </a:solidFill>
              </a:rPr>
              <a:t> Lean </a:t>
            </a:r>
            <a:r>
              <a:rPr lang="en-US" b="1" dirty="0">
                <a:solidFill>
                  <a:schemeClr val="bg2"/>
                </a:solidFill>
              </a:rPr>
              <a:t>Six Sigma improves the efficiency and effectiveness of your </a:t>
            </a:r>
            <a:r>
              <a:rPr lang="en-US" b="1" dirty="0" smtClean="0">
                <a:solidFill>
                  <a:schemeClr val="bg2"/>
                </a:solidFill>
              </a:rPr>
              <a:t>organization</a:t>
            </a:r>
          </a:p>
          <a:p>
            <a:pPr algn="just" rtl="0">
              <a:buFont typeface="Arial" pitchFamily="34" charset="0"/>
              <a:buChar char="•"/>
            </a:pPr>
            <a:r>
              <a:rPr lang="en-US" b="1" dirty="0" smtClean="0">
                <a:solidFill>
                  <a:schemeClr val="bg2"/>
                </a:solidFill>
              </a:rPr>
              <a:t> Lean Six Sigma develops effective people/employees within your organization.</a:t>
            </a:r>
          </a:p>
          <a:p>
            <a:pPr rtl="0"/>
            <a:r>
              <a:rPr lang="en-US" b="1" dirty="0"/>
              <a:t> </a:t>
            </a:r>
          </a:p>
          <a:p>
            <a:endParaRPr lang="ar-JO" dirty="0"/>
          </a:p>
        </p:txBody>
      </p:sp>
      <p:sp>
        <p:nvSpPr>
          <p:cNvPr id="3" name="مربع نص 2"/>
          <p:cNvSpPr txBox="1"/>
          <p:nvPr/>
        </p:nvSpPr>
        <p:spPr>
          <a:xfrm>
            <a:off x="251520" y="2420888"/>
            <a:ext cx="8352928" cy="2677656"/>
          </a:xfrm>
          <a:prstGeom prst="rect">
            <a:avLst/>
          </a:prstGeom>
          <a:noFill/>
        </p:spPr>
        <p:txBody>
          <a:bodyPr wrap="square" rtlCol="1">
            <a:spAutoFit/>
          </a:bodyPr>
          <a:lstStyle/>
          <a:p>
            <a:pPr algn="just" rtl="0"/>
            <a:r>
              <a:rPr lang="en-US" sz="2400" b="1" dirty="0" smtClean="0">
                <a:solidFill>
                  <a:schemeClr val="bg2"/>
                </a:solidFill>
              </a:rPr>
              <a:t>Introductions </a:t>
            </a:r>
            <a:r>
              <a:rPr lang="en-US" sz="2400" b="1" dirty="0">
                <a:solidFill>
                  <a:schemeClr val="bg2"/>
                </a:solidFill>
              </a:rPr>
              <a:t>to Mega Co</a:t>
            </a:r>
            <a:r>
              <a:rPr lang="en-US" sz="2400" b="1" dirty="0" smtClean="0">
                <a:solidFill>
                  <a:schemeClr val="bg2"/>
                </a:solidFill>
              </a:rPr>
              <a:t>.</a:t>
            </a:r>
          </a:p>
          <a:p>
            <a:pPr algn="just" rtl="0"/>
            <a:endParaRPr lang="en-US" b="1" dirty="0">
              <a:solidFill>
                <a:schemeClr val="bg2"/>
              </a:solidFill>
            </a:endParaRPr>
          </a:p>
          <a:p>
            <a:pPr algn="just" rtl="0"/>
            <a:r>
              <a:rPr lang="en-US" b="1" dirty="0">
                <a:solidFill>
                  <a:schemeClr val="bg2"/>
                </a:solidFill>
              </a:rPr>
              <a:t>Mega bricks and material construction Co. Established in 2010 , it has a factory at </a:t>
            </a:r>
            <a:r>
              <a:rPr lang="en-US" b="1" dirty="0" err="1">
                <a:solidFill>
                  <a:schemeClr val="bg2"/>
                </a:solidFill>
              </a:rPr>
              <a:t>Tulkerem</a:t>
            </a:r>
            <a:r>
              <a:rPr lang="en-US" b="1" dirty="0">
                <a:solidFill>
                  <a:schemeClr val="bg2"/>
                </a:solidFill>
              </a:rPr>
              <a:t> (</a:t>
            </a:r>
            <a:r>
              <a:rPr lang="en-US" b="1" dirty="0" err="1">
                <a:solidFill>
                  <a:schemeClr val="bg2"/>
                </a:solidFill>
              </a:rPr>
              <a:t>kofer</a:t>
            </a:r>
            <a:r>
              <a:rPr lang="en-US" b="1" dirty="0">
                <a:solidFill>
                  <a:schemeClr val="bg2"/>
                </a:solidFill>
              </a:rPr>
              <a:t> sour ) with an area of  almost  5donmes  it has one production line that manufactures bricks with different kind the company work 6 days a week from 6 am -4pm , for each day the factory production quantity 1000 ballet  and  pallets have different capacity depend on the type of bricks. </a:t>
            </a:r>
          </a:p>
          <a:p>
            <a:pPr algn="just" rtl="0"/>
            <a:r>
              <a:rPr lang="ar-JO" b="1" dirty="0">
                <a:solidFill>
                  <a:schemeClr val="bg2"/>
                </a:solidFill>
              </a:rPr>
              <a:t> </a:t>
            </a:r>
            <a:endParaRPr lang="en-US" b="1" dirty="0">
              <a:solidFill>
                <a:schemeClr val="bg2"/>
              </a:solidFill>
            </a:endParaRPr>
          </a:p>
          <a:p>
            <a:pPr algn="just" rtl="0"/>
            <a:endParaRPr lang="ar-JO" b="1" dirty="0">
              <a:solidFill>
                <a:schemeClr val="bg2"/>
              </a:solidFill>
            </a:endParaRPr>
          </a:p>
        </p:txBody>
      </p:sp>
      <p:sp>
        <p:nvSpPr>
          <p:cNvPr id="5" name="مربع نص 4"/>
          <p:cNvSpPr txBox="1"/>
          <p:nvPr/>
        </p:nvSpPr>
        <p:spPr>
          <a:xfrm>
            <a:off x="467544" y="4826675"/>
            <a:ext cx="5040560" cy="2031325"/>
          </a:xfrm>
          <a:prstGeom prst="rect">
            <a:avLst/>
          </a:prstGeom>
          <a:noFill/>
        </p:spPr>
        <p:txBody>
          <a:bodyPr wrap="square" rtlCol="1">
            <a:spAutoFit/>
          </a:bodyPr>
          <a:lstStyle/>
          <a:p>
            <a:pPr algn="just" rtl="0"/>
            <a:r>
              <a:rPr lang="en-US" b="1" dirty="0">
                <a:solidFill>
                  <a:schemeClr val="bg2"/>
                </a:solidFill>
              </a:rPr>
              <a:t>Raw Material and Finished Product </a:t>
            </a:r>
            <a:r>
              <a:rPr lang="en-US" b="1" dirty="0" smtClean="0">
                <a:solidFill>
                  <a:schemeClr val="bg2"/>
                </a:solidFill>
              </a:rPr>
              <a:t>:</a:t>
            </a:r>
            <a:endParaRPr lang="en-US" b="1" dirty="0">
              <a:solidFill>
                <a:schemeClr val="bg2"/>
              </a:solidFill>
            </a:endParaRPr>
          </a:p>
          <a:p>
            <a:pPr algn="just" rtl="0"/>
            <a:r>
              <a:rPr lang="en-US" b="1" dirty="0">
                <a:solidFill>
                  <a:schemeClr val="bg2"/>
                </a:solidFill>
              </a:rPr>
              <a:t>Raw Material :</a:t>
            </a:r>
          </a:p>
          <a:p>
            <a:pPr lvl="0" algn="just" rtl="0"/>
            <a:r>
              <a:rPr lang="en-US" b="1" dirty="0">
                <a:solidFill>
                  <a:schemeClr val="bg2"/>
                </a:solidFill>
              </a:rPr>
              <a:t>Water </a:t>
            </a:r>
          </a:p>
          <a:p>
            <a:pPr lvl="0" algn="just" rtl="0"/>
            <a:r>
              <a:rPr lang="en-US" b="1" dirty="0">
                <a:solidFill>
                  <a:schemeClr val="bg2"/>
                </a:solidFill>
              </a:rPr>
              <a:t>Concrete</a:t>
            </a:r>
          </a:p>
          <a:p>
            <a:pPr lvl="0" algn="just" rtl="0"/>
            <a:r>
              <a:rPr lang="ar-JO" b="1" dirty="0">
                <a:solidFill>
                  <a:schemeClr val="bg2"/>
                </a:solidFill>
              </a:rPr>
              <a:t>ناعمة راجعة </a:t>
            </a:r>
            <a:endParaRPr lang="en-US" b="1" dirty="0">
              <a:solidFill>
                <a:schemeClr val="bg2"/>
              </a:solidFill>
            </a:endParaRPr>
          </a:p>
          <a:p>
            <a:pPr lvl="0" algn="just" rtl="0"/>
            <a:r>
              <a:rPr lang="ar-JO" b="1" dirty="0">
                <a:solidFill>
                  <a:schemeClr val="bg2"/>
                </a:solidFill>
              </a:rPr>
              <a:t>سمسم </a:t>
            </a:r>
            <a:endParaRPr lang="en-US" b="1" dirty="0">
              <a:solidFill>
                <a:schemeClr val="bg2"/>
              </a:solidFill>
            </a:endParaRPr>
          </a:p>
          <a:p>
            <a:endParaRPr lang="ar-JO" b="1" dirty="0">
              <a:solidFill>
                <a:schemeClr val="bg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1640" y="100524"/>
            <a:ext cx="1425840" cy="400110"/>
          </a:xfrm>
          <a:prstGeom prst="rect">
            <a:avLst/>
          </a:prstGeom>
        </p:spPr>
        <p:txBody>
          <a:bodyPr wrap="none">
            <a:spAutoFit/>
          </a:bodyPr>
          <a:lstStyle/>
          <a:p>
            <a:pPr algn="l" rtl="0">
              <a:buFont typeface="Wingdings" pitchFamily="2" charset="2"/>
              <a:buChar char="v"/>
            </a:pPr>
            <a:r>
              <a:rPr lang="en-US" sz="2000" b="1" dirty="0" smtClean="0">
                <a:solidFill>
                  <a:schemeClr val="bg2"/>
                </a:solidFill>
              </a:rPr>
              <a:t>Box Blot </a:t>
            </a:r>
            <a:endParaRPr lang="ar-JO" sz="2000" dirty="0">
              <a:solidFill>
                <a:schemeClr val="bg2"/>
              </a:solidFill>
            </a:endParaRPr>
          </a:p>
        </p:txBody>
      </p:sp>
      <p:pic>
        <p:nvPicPr>
          <p:cNvPr id="3" name="Picture 1146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738" y="519665"/>
            <a:ext cx="6827638" cy="2552218"/>
          </a:xfrm>
          <a:prstGeom prst="rect">
            <a:avLst/>
          </a:prstGeom>
          <a:noFill/>
          <a:ln>
            <a:noFill/>
          </a:ln>
        </p:spPr>
      </p:pic>
      <p:pic>
        <p:nvPicPr>
          <p:cNvPr id="4" name="Picture 1147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222" y="3356992"/>
            <a:ext cx="6827638" cy="3033826"/>
          </a:xfrm>
          <a:prstGeom prst="rect">
            <a:avLst/>
          </a:prstGeom>
          <a:noFill/>
          <a:ln>
            <a:noFill/>
          </a:ln>
        </p:spPr>
      </p:pic>
      <p:sp>
        <p:nvSpPr>
          <p:cNvPr id="5" name="مستطيل 4"/>
          <p:cNvSpPr/>
          <p:nvPr/>
        </p:nvSpPr>
        <p:spPr>
          <a:xfrm>
            <a:off x="1835696" y="6390818"/>
            <a:ext cx="5544616" cy="646331"/>
          </a:xfrm>
          <a:prstGeom prst="rect">
            <a:avLst/>
          </a:prstGeom>
        </p:spPr>
        <p:txBody>
          <a:bodyPr wrap="square">
            <a:spAutoFit/>
          </a:bodyPr>
          <a:lstStyle/>
          <a:p>
            <a:pPr algn="ctr" rtl="0"/>
            <a:r>
              <a:rPr lang="en-US" b="1" dirty="0" smtClean="0">
                <a:solidFill>
                  <a:schemeClr val="bg2"/>
                </a:solidFill>
              </a:rPr>
              <a:t>box </a:t>
            </a:r>
            <a:r>
              <a:rPr lang="en-US" b="1" dirty="0">
                <a:solidFill>
                  <a:schemeClr val="bg2"/>
                </a:solidFill>
              </a:rPr>
              <a:t>blot for manufacturing and processing before and after</a:t>
            </a:r>
            <a:endParaRPr lang="ar-JO" b="1" dirty="0">
              <a:solidFill>
                <a:schemeClr val="bg2"/>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434647" y="404664"/>
            <a:ext cx="490018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2"/>
                </a:solidFill>
                <a:effectLst/>
                <a:ea typeface="Times New Roman" pitchFamily="18" charset="0"/>
                <a:cs typeface="Arial" pitchFamily="34" charset="0"/>
              </a:rPr>
              <a:t>Differences in the before and after  improve</a:t>
            </a:r>
            <a:endParaRPr kumimoji="0" lang="en-US" sz="2000" b="0" i="0" u="none" strike="noStrike" cap="none" normalizeH="0" baseline="0" dirty="0" smtClean="0">
              <a:ln>
                <a:noFill/>
              </a:ln>
              <a:solidFill>
                <a:schemeClr val="bg2"/>
              </a:solidFill>
              <a:effectLst/>
              <a:cs typeface="Arial" pitchFamily="34" charset="0"/>
            </a:endParaRPr>
          </a:p>
        </p:txBody>
      </p:sp>
      <p:pic>
        <p:nvPicPr>
          <p:cNvPr id="3" name="Picture 1148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24744"/>
            <a:ext cx="6552728" cy="2802795"/>
          </a:xfrm>
          <a:prstGeom prst="rect">
            <a:avLst/>
          </a:prstGeom>
          <a:noFill/>
        </p:spPr>
      </p:pic>
      <p:sp>
        <p:nvSpPr>
          <p:cNvPr id="69634" name="Rectangle 2"/>
          <p:cNvSpPr>
            <a:spLocks noChangeArrowheads="1"/>
          </p:cNvSpPr>
          <p:nvPr/>
        </p:nvSpPr>
        <p:spPr bwMode="auto">
          <a:xfrm>
            <a:off x="1259632" y="3927539"/>
            <a:ext cx="73448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err="1" smtClean="0">
                <a:ln>
                  <a:noFill/>
                </a:ln>
                <a:solidFill>
                  <a:schemeClr val="bg2"/>
                </a:solidFill>
                <a:effectLst/>
                <a:ea typeface="Times New Roman" pitchFamily="18" charset="0"/>
                <a:cs typeface="Arial" pitchFamily="34" charset="0"/>
              </a:rPr>
              <a:t>Takt</a:t>
            </a:r>
            <a:r>
              <a:rPr kumimoji="0" lang="en-US" sz="2000" b="1" i="0" u="none" strike="noStrike" cap="none" normalizeH="0" baseline="0" dirty="0" smtClean="0">
                <a:ln>
                  <a:noFill/>
                </a:ln>
                <a:solidFill>
                  <a:schemeClr val="bg2"/>
                </a:solidFill>
                <a:effectLst/>
                <a:ea typeface="Times New Roman" pitchFamily="18" charset="0"/>
                <a:cs typeface="Arial" pitchFamily="34" charset="0"/>
              </a:rPr>
              <a:t> time </a:t>
            </a:r>
            <a:endParaRPr kumimoji="0" lang="en-US" sz="2000" b="1" i="0" u="none" strike="noStrike" cap="none" normalizeH="0" baseline="0" dirty="0" smtClean="0">
              <a:ln>
                <a:noFill/>
              </a:ln>
              <a:solidFill>
                <a:schemeClr val="bg2"/>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After improve  available time = 480-15-15-20- (.18*430)=2.35 we notice that the </a:t>
            </a:r>
            <a:r>
              <a:rPr kumimoji="0" lang="en-US" b="1" i="0" u="none" strike="noStrike" cap="none" normalizeH="0" baseline="0" dirty="0" err="1" smtClean="0">
                <a:ln>
                  <a:noFill/>
                </a:ln>
                <a:solidFill>
                  <a:schemeClr val="bg2"/>
                </a:solidFill>
                <a:effectLst/>
                <a:ea typeface="Times New Roman" pitchFamily="18" charset="0"/>
                <a:cs typeface="Arial" pitchFamily="34" charset="0"/>
              </a:rPr>
              <a:t>takt</a:t>
            </a:r>
            <a:r>
              <a:rPr kumimoji="0" lang="en-US" b="1" i="0" u="none" strike="noStrike" cap="none" normalizeH="0" baseline="0" dirty="0" smtClean="0">
                <a:ln>
                  <a:noFill/>
                </a:ln>
                <a:solidFill>
                  <a:schemeClr val="bg2"/>
                </a:solidFill>
                <a:effectLst/>
                <a:ea typeface="Times New Roman" pitchFamily="18" charset="0"/>
                <a:cs typeface="Arial" pitchFamily="34" charset="0"/>
              </a:rPr>
              <a:t> time is higher now because the available time is  higher </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1966193"/>
            <a:ext cx="4032448" cy="1015663"/>
          </a:xfrm>
          <a:prstGeom prst="rect">
            <a:avLst/>
          </a:prstGeom>
        </p:spPr>
        <p:txBody>
          <a:bodyPr wrap="square">
            <a:spAutoFit/>
          </a:bodyPr>
          <a:lstStyle/>
          <a:p>
            <a:pPr lvl="0" algn="ctr" rtl="0" fontAlgn="base">
              <a:spcBef>
                <a:spcPct val="0"/>
              </a:spcBef>
              <a:spcAft>
                <a:spcPct val="0"/>
              </a:spcAft>
            </a:pPr>
            <a:r>
              <a:rPr lang="en-US" sz="6000" b="1" dirty="0">
                <a:solidFill>
                  <a:schemeClr val="bg2"/>
                </a:solidFill>
                <a:ea typeface="Times New Roman" pitchFamily="18" charset="0"/>
                <a:cs typeface="Arial" pitchFamily="34" charset="0"/>
              </a:rPr>
              <a:t>Control</a:t>
            </a:r>
            <a:endParaRPr lang="en-US" sz="6000" dirty="0">
              <a:solidFill>
                <a:schemeClr val="bg2"/>
              </a:solidFill>
              <a:cs typeface="Arial" pitchFamily="34" charset="0"/>
            </a:endParaRPr>
          </a:p>
        </p:txBody>
      </p:sp>
    </p:spTree>
    <p:extLst>
      <p:ext uri="{BB962C8B-B14F-4D97-AF65-F5344CB8AC3E}">
        <p14:creationId xmlns:p14="http://schemas.microsoft.com/office/powerpoint/2010/main" val="450657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848296" y="260648"/>
            <a:ext cx="116871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ea typeface="Times New Roman" pitchFamily="18" charset="0"/>
                <a:cs typeface="Arial" pitchFamily="34" charset="0"/>
              </a:rPr>
              <a:t>Control</a:t>
            </a:r>
            <a:endParaRPr kumimoji="0" lang="en-US" sz="2400" b="0" i="0" u="none" strike="noStrike" cap="none" normalizeH="0" baseline="0" dirty="0" smtClean="0">
              <a:ln>
                <a:noFill/>
              </a:ln>
              <a:solidFill>
                <a:schemeClr val="bg2"/>
              </a:solidFill>
              <a:effectLst/>
              <a:cs typeface="Arial" pitchFamily="34" charset="0"/>
            </a:endParaRPr>
          </a:p>
        </p:txBody>
      </p:sp>
      <p:sp>
        <p:nvSpPr>
          <p:cNvPr id="3" name="مستطيل 2"/>
          <p:cNvSpPr/>
          <p:nvPr/>
        </p:nvSpPr>
        <p:spPr>
          <a:xfrm>
            <a:off x="504285" y="961582"/>
            <a:ext cx="2808312" cy="369332"/>
          </a:xfrm>
          <a:prstGeom prst="rect">
            <a:avLst/>
          </a:prstGeom>
        </p:spPr>
        <p:txBody>
          <a:bodyPr wrap="square">
            <a:spAutoFit/>
          </a:bodyPr>
          <a:lstStyle/>
          <a:p>
            <a:r>
              <a:rPr lang="en-US" b="1" dirty="0">
                <a:solidFill>
                  <a:schemeClr val="bg2"/>
                </a:solidFill>
              </a:rPr>
              <a:t>The CONTROL phase</a:t>
            </a:r>
            <a:endParaRPr lang="ar-JO" dirty="0">
              <a:solidFill>
                <a:schemeClr val="bg2"/>
              </a:solidFill>
            </a:endParaRPr>
          </a:p>
        </p:txBody>
      </p:sp>
      <p:sp>
        <p:nvSpPr>
          <p:cNvPr id="66562" name="Rectangle 2"/>
          <p:cNvSpPr>
            <a:spLocks noChangeArrowheads="1"/>
          </p:cNvSpPr>
          <p:nvPr/>
        </p:nvSpPr>
        <p:spPr bwMode="auto">
          <a:xfrm>
            <a:off x="467544" y="1340768"/>
            <a:ext cx="799288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is the conclusion of the team's journey. The team  responsible for a solid hand-off to the Process Owner to maintain the gains.</a:t>
            </a:r>
            <a:endParaRPr kumimoji="0" lang="en-US" b="1" i="0" u="none" strike="noStrike" cap="none" normalizeH="0" baseline="0" dirty="0" smtClean="0">
              <a:ln>
                <a:noFill/>
              </a:ln>
              <a:solidFill>
                <a:schemeClr val="bg2"/>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The final capability is determined and the closing performance and all related changes are documented on the closing contract. This phase is not as statistically intensive as the MEASURE, ANALYZE, and IMPROVE phases.</a:t>
            </a:r>
            <a:endParaRPr kumimoji="0" lang="en-US" b="1" i="0" u="none" strike="noStrike" cap="none" normalizeH="0" baseline="0" dirty="0" smtClean="0">
              <a:ln>
                <a:noFill/>
              </a:ln>
              <a:solidFill>
                <a:schemeClr val="bg2"/>
              </a:solidFill>
              <a:effectLst/>
              <a:cs typeface="Arial" pitchFamily="34" charset="0"/>
            </a:endParaRPr>
          </a:p>
        </p:txBody>
      </p:sp>
      <p:sp>
        <p:nvSpPr>
          <p:cNvPr id="66563" name="Rectangle 3"/>
          <p:cNvSpPr>
            <a:spLocks noChangeArrowheads="1"/>
          </p:cNvSpPr>
          <p:nvPr/>
        </p:nvSpPr>
        <p:spPr bwMode="auto">
          <a:xfrm>
            <a:off x="504285" y="3068960"/>
            <a:ext cx="6804019" cy="1512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The steps we follow to make the control phase are </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Standardizing and Documenting the Improvements</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creating a Process Monitoring Plan</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Wrapping Up the Control Phase</a:t>
            </a:r>
            <a:endParaRPr kumimoji="0" lang="en-US" b="1" i="0" u="none" strike="noStrike" cap="none" normalizeH="0" baseline="0" dirty="0" smtClean="0">
              <a:ln>
                <a:noFill/>
              </a:ln>
              <a:solidFill>
                <a:schemeClr val="bg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b="1" i="0" u="none" strike="noStrike" cap="none" normalizeH="0" baseline="0" dirty="0" smtClean="0">
                <a:ln>
                  <a:noFill/>
                </a:ln>
                <a:solidFill>
                  <a:schemeClr val="bg2"/>
                </a:solidFill>
                <a:effectLst/>
                <a:ea typeface="Times New Roman" pitchFamily="18" charset="0"/>
                <a:cs typeface="Arial" pitchFamily="34" charset="0"/>
              </a:rPr>
              <a:t> Closing Out the Project</a:t>
            </a:r>
            <a:endParaRPr kumimoji="0" lang="en-US" b="1" i="0" u="none" strike="noStrike" cap="none" normalizeH="0" baseline="0" dirty="0" smtClean="0">
              <a:ln>
                <a:noFill/>
              </a:ln>
              <a:solidFill>
                <a:schemeClr val="bg2"/>
              </a:solidFill>
              <a:effectLst/>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12845"/>
            <a:ext cx="8640960" cy="4524315"/>
          </a:xfrm>
          <a:prstGeom prst="rect">
            <a:avLst/>
          </a:prstGeom>
        </p:spPr>
        <p:txBody>
          <a:bodyPr wrap="square">
            <a:spAutoFit/>
          </a:bodyPr>
          <a:lstStyle/>
          <a:p>
            <a:pPr lvl="0" algn="l" rtl="0" fontAlgn="base">
              <a:spcBef>
                <a:spcPct val="0"/>
              </a:spcBef>
              <a:spcAft>
                <a:spcPct val="0"/>
              </a:spcAft>
            </a:pPr>
            <a:r>
              <a:rPr lang="en-US" altLang="ar-JO" b="1" dirty="0">
                <a:solidFill>
                  <a:schemeClr val="bg2">
                    <a:lumMod val="50000"/>
                  </a:schemeClr>
                </a:solidFill>
                <a:latin typeface="Calibri" pitchFamily="34" charset="0"/>
                <a:ea typeface="Times New Roman" pitchFamily="18" charset="0"/>
                <a:cs typeface="Arial" pitchFamily="34" charset="0"/>
              </a:rPr>
              <a:t>Step 1: Announcement of the new maintenance procedures.  Without the support of management, skepticism and resistance will kill the initiative</a:t>
            </a:r>
            <a:r>
              <a:rPr lang="en-US" altLang="ar-JO" b="1" dirty="0" smtClean="0">
                <a:solidFill>
                  <a:schemeClr val="bg2">
                    <a:lumMod val="50000"/>
                  </a:schemeClr>
                </a:solidFill>
                <a:latin typeface="Calibri" pitchFamily="34" charset="0"/>
                <a:ea typeface="Times New Roman" pitchFamily="18" charset="0"/>
                <a:cs typeface="Arial" pitchFamily="34" charset="0"/>
              </a:rPr>
              <a:t>.</a:t>
            </a:r>
          </a:p>
          <a:p>
            <a:pPr lvl="0" algn="l" rtl="0" fontAlgn="base">
              <a:spcBef>
                <a:spcPct val="0"/>
              </a:spcBef>
              <a:spcAft>
                <a:spcPct val="0"/>
              </a:spcAft>
            </a:pPr>
            <a:endParaRPr lang="en-US" altLang="ar-JO" b="1" dirty="0">
              <a:solidFill>
                <a:schemeClr val="bg2">
                  <a:lumMod val="50000"/>
                </a:schemeClr>
              </a:solidFill>
              <a:latin typeface="Arial" pitchFamily="34" charset="0"/>
              <a:cs typeface="Arial" pitchFamily="34" charset="0"/>
            </a:endParaRPr>
          </a:p>
          <a:p>
            <a:pPr lvl="0" algn="l" rtl="0" eaLnBrk="0" fontAlgn="base" hangingPunct="0">
              <a:spcBef>
                <a:spcPct val="0"/>
              </a:spcBef>
              <a:spcAft>
                <a:spcPct val="0"/>
              </a:spcAft>
            </a:pPr>
            <a:r>
              <a:rPr lang="en-US" altLang="ar-JO" b="1" dirty="0">
                <a:solidFill>
                  <a:schemeClr val="bg2">
                    <a:lumMod val="50000"/>
                  </a:schemeClr>
                </a:solidFill>
                <a:latin typeface="Calibri" pitchFamily="34" charset="0"/>
                <a:ea typeface="Times New Roman" pitchFamily="18" charset="0"/>
                <a:cs typeface="Arial" pitchFamily="34" charset="0"/>
              </a:rPr>
              <a:t>Step 2: Launch a formal education program. This program will inform and educate everyone in the organization about new maintenance  activities, benefits, and the importance of contribution from everyone</a:t>
            </a:r>
            <a:r>
              <a:rPr lang="en-US" altLang="ar-JO" b="1" dirty="0" smtClean="0">
                <a:solidFill>
                  <a:schemeClr val="bg2">
                    <a:lumMod val="50000"/>
                  </a:schemeClr>
                </a:solidFill>
                <a:latin typeface="Calibri" pitchFamily="34" charset="0"/>
                <a:ea typeface="Times New Roman" pitchFamily="18" charset="0"/>
                <a:cs typeface="Arial" pitchFamily="34" charset="0"/>
              </a:rPr>
              <a:t>.</a:t>
            </a:r>
          </a:p>
          <a:p>
            <a:pPr lvl="0" algn="l" rtl="0" eaLnBrk="0" fontAlgn="base" hangingPunct="0">
              <a:spcBef>
                <a:spcPct val="0"/>
              </a:spcBef>
              <a:spcAft>
                <a:spcPct val="0"/>
              </a:spcAft>
            </a:pPr>
            <a:endParaRPr lang="en-US" altLang="ar-JO" b="1" dirty="0">
              <a:solidFill>
                <a:schemeClr val="bg2">
                  <a:lumMod val="50000"/>
                </a:schemeClr>
              </a:solidFill>
              <a:latin typeface="Arial" pitchFamily="34" charset="0"/>
              <a:cs typeface="Arial" pitchFamily="34" charset="0"/>
            </a:endParaRPr>
          </a:p>
          <a:p>
            <a:pPr lvl="0" algn="l" rtl="0" eaLnBrk="0" fontAlgn="base" hangingPunct="0">
              <a:spcBef>
                <a:spcPct val="0"/>
              </a:spcBef>
              <a:spcAft>
                <a:spcPct val="0"/>
              </a:spcAft>
            </a:pPr>
            <a:r>
              <a:rPr lang="en-US" altLang="ar-JO" b="1" dirty="0">
                <a:solidFill>
                  <a:schemeClr val="bg2">
                    <a:lumMod val="50000"/>
                  </a:schemeClr>
                </a:solidFill>
                <a:latin typeface="Calibri" pitchFamily="34" charset="0"/>
                <a:ea typeface="Times New Roman" pitchFamily="18" charset="0"/>
                <a:cs typeface="Arial" pitchFamily="34" charset="0"/>
              </a:rPr>
              <a:t>Step 3: Create an organizational support structure. This group needs to include members from every level of the organization from management to the shop floor . </a:t>
            </a:r>
            <a:endParaRPr lang="en-US" altLang="ar-JO" b="1" dirty="0" smtClean="0">
              <a:solidFill>
                <a:schemeClr val="bg2">
                  <a:lumMod val="50000"/>
                </a:schemeClr>
              </a:solidFill>
              <a:latin typeface="Calibri" pitchFamily="34" charset="0"/>
              <a:ea typeface="Times New Roman" pitchFamily="18" charset="0"/>
              <a:cs typeface="Arial" pitchFamily="34" charset="0"/>
            </a:endParaRPr>
          </a:p>
          <a:p>
            <a:pPr lvl="0" algn="l" rtl="0" eaLnBrk="0" fontAlgn="base" hangingPunct="0">
              <a:spcBef>
                <a:spcPct val="0"/>
              </a:spcBef>
              <a:spcAft>
                <a:spcPct val="0"/>
              </a:spcAft>
            </a:pPr>
            <a:endParaRPr lang="en-US" altLang="ar-JO" b="1" dirty="0">
              <a:solidFill>
                <a:schemeClr val="bg2">
                  <a:lumMod val="50000"/>
                </a:schemeClr>
              </a:solidFill>
              <a:latin typeface="Arial" pitchFamily="34" charset="0"/>
              <a:cs typeface="Arial" pitchFamily="34" charset="0"/>
            </a:endParaRPr>
          </a:p>
          <a:p>
            <a:pPr lvl="0" algn="l" rtl="0" eaLnBrk="0" fontAlgn="base" hangingPunct="0">
              <a:spcBef>
                <a:spcPct val="0"/>
              </a:spcBef>
              <a:spcAft>
                <a:spcPct val="0"/>
              </a:spcAft>
            </a:pPr>
            <a:r>
              <a:rPr lang="en-US" altLang="ar-JO" b="1" dirty="0">
                <a:solidFill>
                  <a:schemeClr val="bg2">
                    <a:lumMod val="50000"/>
                  </a:schemeClr>
                </a:solidFill>
                <a:latin typeface="Calibri" pitchFamily="34" charset="0"/>
                <a:ea typeface="Times New Roman" pitchFamily="18" charset="0"/>
                <a:cs typeface="Arial" pitchFamily="34" charset="0"/>
              </a:rPr>
              <a:t>Step 4: Establish basic policies and quantifiable goals which is to decrease the down time as we did in the improve stage  </a:t>
            </a:r>
            <a:endParaRPr lang="en-US" altLang="ar-JO" b="1" dirty="0" smtClean="0">
              <a:solidFill>
                <a:schemeClr val="bg2">
                  <a:lumMod val="50000"/>
                </a:schemeClr>
              </a:solidFill>
              <a:latin typeface="Calibri" pitchFamily="34" charset="0"/>
              <a:ea typeface="Times New Roman" pitchFamily="18" charset="0"/>
              <a:cs typeface="Arial" pitchFamily="34" charset="0"/>
            </a:endParaRPr>
          </a:p>
          <a:p>
            <a:pPr lvl="0" algn="l" rtl="0" eaLnBrk="0" fontAlgn="base" hangingPunct="0">
              <a:spcBef>
                <a:spcPct val="0"/>
              </a:spcBef>
              <a:spcAft>
                <a:spcPct val="0"/>
              </a:spcAft>
            </a:pPr>
            <a:endParaRPr lang="en-US" altLang="ar-JO" b="1" dirty="0">
              <a:solidFill>
                <a:schemeClr val="bg2">
                  <a:lumMod val="50000"/>
                </a:schemeClr>
              </a:solidFill>
              <a:latin typeface="Arial" pitchFamily="34" charset="0"/>
              <a:cs typeface="Arial" pitchFamily="34" charset="0"/>
            </a:endParaRPr>
          </a:p>
          <a:p>
            <a:pPr lvl="0" algn="l" rtl="0" eaLnBrk="0" fontAlgn="base" hangingPunct="0">
              <a:spcBef>
                <a:spcPct val="0"/>
              </a:spcBef>
              <a:spcAft>
                <a:spcPct val="0"/>
              </a:spcAft>
            </a:pPr>
            <a:r>
              <a:rPr lang="en-US" altLang="ar-JO" b="1" dirty="0">
                <a:solidFill>
                  <a:schemeClr val="bg2">
                    <a:lumMod val="50000"/>
                  </a:schemeClr>
                </a:solidFill>
                <a:latin typeface="Calibri" pitchFamily="34" charset="0"/>
                <a:ea typeface="Times New Roman" pitchFamily="18" charset="0"/>
                <a:cs typeface="Arial" pitchFamily="34" charset="0"/>
              </a:rPr>
              <a:t>Step 5: kick-off. Implementation will begin at this stage</a:t>
            </a:r>
            <a:r>
              <a:rPr lang="en-US" altLang="ar-JO" b="1" dirty="0" smtClean="0">
                <a:solidFill>
                  <a:schemeClr val="bg2">
                    <a:lumMod val="50000"/>
                  </a:schemeClr>
                </a:solidFill>
                <a:latin typeface="Calibri" pitchFamily="34" charset="0"/>
                <a:ea typeface="Times New Roman" pitchFamily="18" charset="0"/>
                <a:cs typeface="Arial" pitchFamily="34" charset="0"/>
              </a:rPr>
              <a:t>.</a:t>
            </a:r>
          </a:p>
          <a:p>
            <a:pPr lvl="0" algn="l" rtl="0" eaLnBrk="0" fontAlgn="base" hangingPunct="0">
              <a:spcBef>
                <a:spcPct val="0"/>
              </a:spcBef>
              <a:spcAft>
                <a:spcPct val="0"/>
              </a:spcAft>
            </a:pPr>
            <a:endParaRPr lang="en-US" altLang="ar-JO" b="1" dirty="0">
              <a:solidFill>
                <a:schemeClr val="bg2">
                  <a:lumMod val="50000"/>
                </a:schemeClr>
              </a:solidFill>
              <a:latin typeface="Arial" pitchFamily="34" charset="0"/>
              <a:cs typeface="Arial" pitchFamily="34" charset="0"/>
            </a:endParaRPr>
          </a:p>
          <a:p>
            <a:pPr lvl="0" algn="l" rtl="0" eaLnBrk="0" fontAlgn="base" hangingPunct="0">
              <a:spcBef>
                <a:spcPct val="0"/>
              </a:spcBef>
              <a:spcAft>
                <a:spcPct val="0"/>
              </a:spcAft>
            </a:pPr>
            <a:r>
              <a:rPr lang="en-US" altLang="ar-JO" b="1" dirty="0">
                <a:solidFill>
                  <a:schemeClr val="bg2">
                    <a:lumMod val="50000"/>
                  </a:schemeClr>
                </a:solidFill>
                <a:latin typeface="Calibri" pitchFamily="34" charset="0"/>
                <a:ea typeface="Times New Roman" pitchFamily="18" charset="0"/>
                <a:cs typeface="Arial" pitchFamily="34" charset="0"/>
              </a:rPr>
              <a:t>Step 6: Improve effectiveness of each piece of equipment. </a:t>
            </a:r>
            <a:endParaRPr lang="en-US" altLang="ar-JO" b="1" dirty="0">
              <a:solidFill>
                <a:schemeClr val="bg2">
                  <a:lumMod val="50000"/>
                </a:schemeClr>
              </a:solidFill>
              <a:latin typeface="Arial" pitchFamily="34" charset="0"/>
              <a:cs typeface="Arial" pitchFamily="34" charset="0"/>
            </a:endParaRPr>
          </a:p>
        </p:txBody>
      </p:sp>
      <p:sp>
        <p:nvSpPr>
          <p:cNvPr id="3" name="Rectangle 2"/>
          <p:cNvSpPr/>
          <p:nvPr/>
        </p:nvSpPr>
        <p:spPr>
          <a:xfrm>
            <a:off x="755576" y="116632"/>
            <a:ext cx="5688632" cy="369332"/>
          </a:xfrm>
          <a:prstGeom prst="rect">
            <a:avLst/>
          </a:prstGeom>
        </p:spPr>
        <p:txBody>
          <a:bodyPr wrap="square">
            <a:spAutoFit/>
          </a:bodyPr>
          <a:lstStyle/>
          <a:p>
            <a:pPr algn="l" rtl="0"/>
            <a:r>
              <a:rPr lang="en-US" b="1" dirty="0" smtClean="0">
                <a:solidFill>
                  <a:schemeClr val="bg2">
                    <a:lumMod val="50000"/>
                  </a:schemeClr>
                </a:solidFill>
              </a:rPr>
              <a:t>1.  </a:t>
            </a:r>
            <a:r>
              <a:rPr lang="en-US" b="1" dirty="0">
                <a:solidFill>
                  <a:schemeClr val="bg2">
                    <a:lumMod val="50000"/>
                  </a:schemeClr>
                </a:solidFill>
              </a:rPr>
              <a:t>Standardizing and Documenting the Improvements</a:t>
            </a:r>
          </a:p>
        </p:txBody>
      </p:sp>
    </p:spTree>
    <p:extLst>
      <p:ext uri="{BB962C8B-B14F-4D97-AF65-F5344CB8AC3E}">
        <p14:creationId xmlns:p14="http://schemas.microsoft.com/office/powerpoint/2010/main" val="34853292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46811" y="-48397"/>
            <a:ext cx="77144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JO" b="1" i="0" u="none" strike="noStrike" cap="none" normalizeH="0" baseline="0" dirty="0" smtClean="0">
                <a:ln>
                  <a:noFill/>
                </a:ln>
                <a:solidFill>
                  <a:schemeClr val="bg2">
                    <a:lumMod val="50000"/>
                  </a:schemeClr>
                </a:solidFill>
                <a:effectLst/>
                <a:latin typeface="Calibri" pitchFamily="34" charset="0"/>
                <a:ea typeface="Times New Roman" pitchFamily="18" charset="0"/>
                <a:cs typeface="Arial" pitchFamily="34" charset="0"/>
              </a:rPr>
              <a:t>Step 7: Develop a planned or preventive maintenance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JO"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JO" b="1" i="0" u="none" strike="noStrike" cap="none" normalizeH="0" baseline="0" dirty="0" smtClean="0">
                <a:ln>
                  <a:noFill/>
                </a:ln>
                <a:solidFill>
                  <a:schemeClr val="bg2">
                    <a:lumMod val="50000"/>
                  </a:schemeClr>
                </a:solidFill>
                <a:effectLst/>
                <a:latin typeface="Calibri" pitchFamily="34" charset="0"/>
                <a:ea typeface="Times New Roman" pitchFamily="18" charset="0"/>
                <a:cs typeface="Arial" pitchFamily="34" charset="0"/>
              </a:rPr>
              <a:t>Step 8: Conduct training to improve operation and maintenance skills and to prevent the action that causes the machine down time like shutdown the whole system for changing the molds.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JO"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JO" b="1" i="0" u="none" strike="noStrike" cap="none" normalizeH="0" baseline="0" dirty="0" smtClean="0">
                <a:ln>
                  <a:noFill/>
                </a:ln>
                <a:solidFill>
                  <a:schemeClr val="bg2">
                    <a:lumMod val="50000"/>
                  </a:schemeClr>
                </a:solidFill>
                <a:effectLst/>
                <a:latin typeface="Calibri" pitchFamily="34" charset="0"/>
                <a:ea typeface="Times New Roman" pitchFamily="18" charset="0"/>
                <a:cs typeface="Arial" pitchFamily="34" charset="0"/>
              </a:rPr>
              <a:t>Step 9: Develop a maintenance report that will fill by the worker every 2 days</a:t>
            </a:r>
            <a:endParaRPr kumimoji="0" lang="en-US" altLang="ar-JO"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J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1471" descr="نتيجة بحث الصور عن ‪maintenance report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2276872"/>
            <a:ext cx="6456765" cy="31851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21757" y="5589240"/>
            <a:ext cx="830048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altLang="ar-JO" sz="16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F</a:t>
            </a:r>
            <a:r>
              <a:rPr kumimoji="0" lang="en-US" altLang="ar-JO" sz="1600" b="1" i="0" u="none" strike="noStrike" cap="none" normalizeH="0" baseline="0" dirty="0" smtClean="0" bmk="">
                <a:ln>
                  <a:noFill/>
                </a:ln>
                <a:solidFill>
                  <a:schemeClr val="bg2">
                    <a:lumMod val="50000"/>
                  </a:schemeClr>
                </a:solidFill>
                <a:effectLst/>
                <a:latin typeface="Times New Roman" pitchFamily="18" charset="0"/>
                <a:ea typeface="Times New Roman" pitchFamily="18" charset="0"/>
                <a:cs typeface="Times New Roman" pitchFamily="18" charset="0"/>
              </a:rPr>
              <a:t>igure </a:t>
            </a:r>
            <a:r>
              <a:rPr kumimoji="0" lang="en-US" altLang="ar-JO" sz="1600" b="1" i="0" u="none" strike="noStrike" cap="none" normalizeH="0" baseline="0" dirty="0" smtClean="0" bmk="_Toc469255055">
                <a:ln>
                  <a:noFill/>
                </a:ln>
                <a:solidFill>
                  <a:schemeClr val="bg2">
                    <a:lumMod val="50000"/>
                  </a:schemeClr>
                </a:solidFill>
                <a:effectLst/>
                <a:latin typeface="Times New Roman" pitchFamily="18" charset="0"/>
                <a:ea typeface="Times New Roman" pitchFamily="18" charset="0"/>
                <a:cs typeface="Times New Roman" pitchFamily="18" charset="0"/>
              </a:rPr>
              <a:t>34equipment maintenance report</a:t>
            </a:r>
            <a:endParaRPr kumimoji="0" lang="en-US" altLang="ar-JO" sz="1600"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228600" algn="justLow" defTabSz="914400" rtl="0" eaLnBrk="0" fontAlgn="base" latinLnBrk="0" hangingPunct="0">
              <a:lnSpc>
                <a:spcPct val="100000"/>
              </a:lnSpc>
              <a:spcBef>
                <a:spcPct val="0"/>
              </a:spcBef>
              <a:spcAft>
                <a:spcPct val="0"/>
              </a:spcAft>
              <a:buClrTx/>
              <a:buSzTx/>
              <a:buFontTx/>
              <a:buNone/>
              <a:tabLst/>
            </a:pPr>
            <a:r>
              <a:rPr kumimoji="0" lang="en-US" altLang="ar-JO" b="1" i="0" u="none" strike="noStrike" cap="none" normalizeH="0" baseline="0" dirty="0" smtClean="0">
                <a:ln>
                  <a:noFill/>
                </a:ln>
                <a:solidFill>
                  <a:schemeClr val="bg2">
                    <a:lumMod val="50000"/>
                  </a:schemeClr>
                </a:solidFill>
                <a:effectLst/>
                <a:latin typeface="Calibri" pitchFamily="34" charset="0"/>
                <a:ea typeface="Times New Roman" pitchFamily="18" charset="0"/>
                <a:cs typeface="Arial" pitchFamily="34" charset="0"/>
              </a:rPr>
              <a:t>Step 10: Continuous Improvement - As in any Lean initiative the organization needs to develop a continuous improvement mindset.</a:t>
            </a:r>
            <a:endParaRPr kumimoji="0" lang="en-US" altLang="ar-JO" b="1"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6714231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21921"/>
            <a:ext cx="8064896" cy="1200329"/>
          </a:xfrm>
          <a:prstGeom prst="rect">
            <a:avLst/>
          </a:prstGeom>
        </p:spPr>
        <p:txBody>
          <a:bodyPr wrap="square">
            <a:spAutoFit/>
          </a:bodyPr>
          <a:lstStyle/>
          <a:p>
            <a:pPr algn="l" rtl="0"/>
            <a:r>
              <a:rPr lang="en-US" b="1" dirty="0" smtClean="0">
                <a:solidFill>
                  <a:schemeClr val="bg2">
                    <a:lumMod val="50000"/>
                  </a:schemeClr>
                </a:solidFill>
              </a:rPr>
              <a:t>2. Creating </a:t>
            </a:r>
            <a:r>
              <a:rPr lang="en-US" b="1" dirty="0">
                <a:solidFill>
                  <a:schemeClr val="bg2">
                    <a:lumMod val="50000"/>
                  </a:schemeClr>
                </a:solidFill>
              </a:rPr>
              <a:t>a Process Monitoring Plan</a:t>
            </a:r>
          </a:p>
          <a:p>
            <a:pPr algn="l" rtl="0"/>
            <a:r>
              <a:rPr lang="en-US" b="1" dirty="0">
                <a:solidFill>
                  <a:schemeClr val="bg2">
                    <a:lumMod val="50000"/>
                  </a:schemeClr>
                </a:solidFill>
              </a:rPr>
              <a:t>The monitoring way that we use is control chart  </a:t>
            </a:r>
          </a:p>
          <a:p>
            <a:pPr algn="l" rtl="0"/>
            <a:r>
              <a:rPr lang="en-US" b="1" dirty="0">
                <a:solidFill>
                  <a:schemeClr val="bg2">
                    <a:lumMod val="50000"/>
                  </a:schemeClr>
                </a:solidFill>
              </a:rPr>
              <a:t>Control Chart is a graphical tool that helps determine if a process is “in control or not”. A control chart has three zones and is graphically represented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60" y="2122665"/>
            <a:ext cx="7063680" cy="47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425880"/>
            <a:ext cx="7488832" cy="646331"/>
          </a:xfrm>
          <a:prstGeom prst="rect">
            <a:avLst/>
          </a:prstGeom>
        </p:spPr>
        <p:txBody>
          <a:bodyPr wrap="square">
            <a:spAutoFit/>
          </a:bodyPr>
          <a:lstStyle/>
          <a:p>
            <a:pPr algn="l" rtl="0"/>
            <a:r>
              <a:rPr lang="en-US" b="1" dirty="0">
                <a:solidFill>
                  <a:schemeClr val="bg2">
                    <a:lumMod val="50000"/>
                  </a:schemeClr>
                </a:solidFill>
              </a:rPr>
              <a:t>As we can see the group has mean of 1.899 and has one out value and that is normal because drying time un controllable </a:t>
            </a:r>
            <a:endParaRPr lang="ar-JO" b="1" dirty="0">
              <a:solidFill>
                <a:schemeClr val="bg2">
                  <a:lumMod val="50000"/>
                </a:schemeClr>
              </a:solidFill>
            </a:endParaRPr>
          </a:p>
        </p:txBody>
      </p:sp>
    </p:spTree>
    <p:extLst>
      <p:ext uri="{BB962C8B-B14F-4D97-AF65-F5344CB8AC3E}">
        <p14:creationId xmlns:p14="http://schemas.microsoft.com/office/powerpoint/2010/main" val="38508711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706"/>
            <a:ext cx="9612560" cy="7017306"/>
          </a:xfrm>
          <a:prstGeom prst="rect">
            <a:avLst/>
          </a:prstGeom>
        </p:spPr>
        <p:txBody>
          <a:bodyPr wrap="square">
            <a:spAutoFit/>
          </a:bodyPr>
          <a:lstStyle/>
          <a:p>
            <a:pPr algn="l" rtl="0"/>
            <a:r>
              <a:rPr lang="en-US" b="1" dirty="0">
                <a:solidFill>
                  <a:schemeClr val="bg2">
                    <a:lumMod val="50000"/>
                  </a:schemeClr>
                </a:solidFill>
              </a:rPr>
              <a:t>Our Recommendations:</a:t>
            </a:r>
          </a:p>
          <a:p>
            <a:pPr marL="342900" indent="-342900" algn="l" rtl="0">
              <a:buAutoNum type="arabicPeriod"/>
            </a:pPr>
            <a:r>
              <a:rPr lang="en-US" b="1" dirty="0" smtClean="0">
                <a:solidFill>
                  <a:schemeClr val="bg2">
                    <a:lumMod val="50000"/>
                  </a:schemeClr>
                </a:solidFill>
              </a:rPr>
              <a:t>Hire </a:t>
            </a:r>
            <a:r>
              <a:rPr lang="en-US" b="1" dirty="0">
                <a:solidFill>
                  <a:schemeClr val="bg2">
                    <a:lumMod val="50000"/>
                  </a:schemeClr>
                </a:solidFill>
              </a:rPr>
              <a:t>tow persons in the factory one is a maintenance technical and the other is engineering who is responsible for the whole maintenance operation and the </a:t>
            </a:r>
            <a:r>
              <a:rPr lang="en-US" b="1" dirty="0" smtClean="0">
                <a:solidFill>
                  <a:schemeClr val="bg2">
                    <a:lumMod val="50000"/>
                  </a:schemeClr>
                </a:solidFill>
              </a:rPr>
              <a:t>documentation</a:t>
            </a:r>
          </a:p>
          <a:p>
            <a:pPr algn="l" rtl="0"/>
            <a:endParaRPr lang="en-US" b="1" dirty="0">
              <a:solidFill>
                <a:schemeClr val="bg2">
                  <a:lumMod val="50000"/>
                </a:schemeClr>
              </a:solidFill>
            </a:endParaRPr>
          </a:p>
          <a:p>
            <a:pPr marL="342900" indent="-342900" algn="l" rtl="0">
              <a:buAutoNum type="arabicPeriod" startAt="2"/>
            </a:pPr>
            <a:r>
              <a:rPr lang="en-US" b="1" dirty="0" smtClean="0">
                <a:solidFill>
                  <a:schemeClr val="bg2">
                    <a:lumMod val="50000"/>
                  </a:schemeClr>
                </a:solidFill>
              </a:rPr>
              <a:t>Consider </a:t>
            </a:r>
            <a:r>
              <a:rPr lang="en-US" b="1" dirty="0">
                <a:solidFill>
                  <a:schemeClr val="bg2">
                    <a:lumMod val="50000"/>
                  </a:schemeClr>
                </a:solidFill>
              </a:rPr>
              <a:t>a new ways for drying like ovens , new machine line that consist of faster machine and drying device </a:t>
            </a:r>
            <a:endParaRPr lang="en-US" b="1" dirty="0" smtClean="0">
              <a:solidFill>
                <a:schemeClr val="bg2">
                  <a:lumMod val="50000"/>
                </a:schemeClr>
              </a:solidFill>
            </a:endParaRPr>
          </a:p>
          <a:p>
            <a:pPr algn="l" rtl="0"/>
            <a:endParaRPr lang="en-US" b="1" dirty="0">
              <a:solidFill>
                <a:schemeClr val="bg2">
                  <a:lumMod val="50000"/>
                </a:schemeClr>
              </a:solidFill>
            </a:endParaRPr>
          </a:p>
          <a:p>
            <a:pPr marL="342900" indent="-342900" algn="l" rtl="0">
              <a:buAutoNum type="arabicPeriod" startAt="3"/>
            </a:pPr>
            <a:r>
              <a:rPr lang="en-US" b="1" dirty="0" smtClean="0">
                <a:solidFill>
                  <a:schemeClr val="bg2">
                    <a:lumMod val="50000"/>
                  </a:schemeClr>
                </a:solidFill>
              </a:rPr>
              <a:t>Scheduling </a:t>
            </a:r>
            <a:r>
              <a:rPr lang="en-US" b="1" dirty="0">
                <a:solidFill>
                  <a:schemeClr val="bg2">
                    <a:lumMod val="50000"/>
                  </a:schemeClr>
                </a:solidFill>
              </a:rPr>
              <a:t>customers ordered and put a new policy that the ordered quantity  should be one day notice or more  </a:t>
            </a:r>
            <a:endParaRPr lang="en-US" b="1" dirty="0" smtClean="0">
              <a:solidFill>
                <a:schemeClr val="bg2">
                  <a:lumMod val="50000"/>
                </a:schemeClr>
              </a:solidFill>
            </a:endParaRPr>
          </a:p>
          <a:p>
            <a:pPr marL="342900" indent="-342900" algn="l" rtl="0">
              <a:buAutoNum type="arabicPeriod" startAt="3"/>
            </a:pPr>
            <a:endParaRPr lang="en-US" b="1" dirty="0">
              <a:solidFill>
                <a:schemeClr val="bg2">
                  <a:lumMod val="50000"/>
                </a:schemeClr>
              </a:solidFill>
            </a:endParaRPr>
          </a:p>
          <a:p>
            <a:pPr marL="342900" indent="-342900" algn="l" rtl="0">
              <a:buAutoNum type="arabicPeriod" startAt="4"/>
            </a:pPr>
            <a:r>
              <a:rPr lang="en-US" b="1" dirty="0" smtClean="0">
                <a:solidFill>
                  <a:schemeClr val="bg2">
                    <a:lumMod val="50000"/>
                  </a:schemeClr>
                </a:solidFill>
              </a:rPr>
              <a:t>Try </a:t>
            </a:r>
            <a:r>
              <a:rPr lang="en-US" b="1" dirty="0">
                <a:solidFill>
                  <a:schemeClr val="bg2">
                    <a:lumMod val="50000"/>
                  </a:schemeClr>
                </a:solidFill>
              </a:rPr>
              <a:t>to make tow person in charge of changing the die because these operation if it is will planed it will save a lot of time as we saw in the improve stage </a:t>
            </a:r>
            <a:endParaRPr lang="en-US" b="1" dirty="0" smtClean="0">
              <a:solidFill>
                <a:schemeClr val="bg2">
                  <a:lumMod val="50000"/>
                </a:schemeClr>
              </a:solidFill>
            </a:endParaRPr>
          </a:p>
          <a:p>
            <a:pPr algn="l" rtl="0"/>
            <a:endParaRPr lang="en-US" b="1" dirty="0">
              <a:solidFill>
                <a:schemeClr val="bg2">
                  <a:lumMod val="50000"/>
                </a:schemeClr>
              </a:solidFill>
            </a:endParaRPr>
          </a:p>
          <a:p>
            <a:pPr marL="342900" indent="-342900" algn="l" rtl="0">
              <a:buAutoNum type="arabicPeriod" startAt="5"/>
            </a:pPr>
            <a:r>
              <a:rPr lang="en-US" b="1" dirty="0" smtClean="0">
                <a:solidFill>
                  <a:schemeClr val="bg2">
                    <a:lumMod val="50000"/>
                  </a:schemeClr>
                </a:solidFill>
              </a:rPr>
              <a:t>The </a:t>
            </a:r>
            <a:r>
              <a:rPr lang="en-US" b="1" dirty="0">
                <a:solidFill>
                  <a:schemeClr val="bg2">
                    <a:lumMod val="50000"/>
                  </a:schemeClr>
                </a:solidFill>
              </a:rPr>
              <a:t>drivers  and the workers should be more strict to the time and more </a:t>
            </a:r>
            <a:r>
              <a:rPr lang="en-US" b="1" dirty="0" smtClean="0">
                <a:solidFill>
                  <a:schemeClr val="bg2">
                    <a:lumMod val="50000"/>
                  </a:schemeClr>
                </a:solidFill>
              </a:rPr>
              <a:t>serious</a:t>
            </a:r>
          </a:p>
          <a:p>
            <a:pPr marL="342900" indent="-342900" algn="l" rtl="0">
              <a:buAutoNum type="arabicPeriod" startAt="5"/>
            </a:pPr>
            <a:endParaRPr lang="en-US" b="1" dirty="0">
              <a:solidFill>
                <a:schemeClr val="bg2">
                  <a:lumMod val="50000"/>
                </a:schemeClr>
              </a:solidFill>
            </a:endParaRPr>
          </a:p>
          <a:p>
            <a:pPr marL="342900" indent="-342900" algn="l" rtl="0">
              <a:buAutoNum type="arabicPeriod" startAt="6"/>
            </a:pPr>
            <a:r>
              <a:rPr lang="en-US" b="1" dirty="0" smtClean="0">
                <a:solidFill>
                  <a:schemeClr val="bg2">
                    <a:lumMod val="50000"/>
                  </a:schemeClr>
                </a:solidFill>
              </a:rPr>
              <a:t>Consider </a:t>
            </a:r>
            <a:r>
              <a:rPr lang="en-US" b="1" dirty="0">
                <a:solidFill>
                  <a:schemeClr val="bg2">
                    <a:lumMod val="50000"/>
                  </a:schemeClr>
                </a:solidFill>
              </a:rPr>
              <a:t>buying new fork lifter so the move to truck, the time will  decrease to  half </a:t>
            </a:r>
            <a:endParaRPr lang="en-US" b="1" dirty="0" smtClean="0">
              <a:solidFill>
                <a:schemeClr val="bg2">
                  <a:lumMod val="50000"/>
                </a:schemeClr>
              </a:solidFill>
            </a:endParaRPr>
          </a:p>
          <a:p>
            <a:pPr marL="342900" indent="-342900" algn="l" rtl="0">
              <a:buAutoNum type="arabicPeriod" startAt="6"/>
            </a:pPr>
            <a:endParaRPr lang="en-US" b="1" dirty="0">
              <a:solidFill>
                <a:schemeClr val="bg2">
                  <a:lumMod val="50000"/>
                </a:schemeClr>
              </a:solidFill>
            </a:endParaRPr>
          </a:p>
          <a:p>
            <a:pPr marL="342900" indent="-342900" algn="l" rtl="0">
              <a:buAutoNum type="arabicPeriod" startAt="7"/>
            </a:pPr>
            <a:r>
              <a:rPr lang="en-US" b="1" dirty="0" smtClean="0">
                <a:solidFill>
                  <a:schemeClr val="bg2">
                    <a:lumMod val="50000"/>
                  </a:schemeClr>
                </a:solidFill>
              </a:rPr>
              <a:t>Start </a:t>
            </a:r>
            <a:r>
              <a:rPr lang="en-US" b="1" dirty="0">
                <a:solidFill>
                  <a:schemeClr val="bg2">
                    <a:lumMod val="50000"/>
                  </a:schemeClr>
                </a:solidFill>
              </a:rPr>
              <a:t>a documentation process for everything in the factory specially for  related </a:t>
            </a:r>
            <a:endParaRPr lang="en-US" b="1" dirty="0" smtClean="0">
              <a:solidFill>
                <a:schemeClr val="bg2">
                  <a:lumMod val="50000"/>
                </a:schemeClr>
              </a:solidFill>
            </a:endParaRPr>
          </a:p>
          <a:p>
            <a:pPr algn="l" rtl="0"/>
            <a:r>
              <a:rPr lang="en-US" b="1" dirty="0" smtClean="0">
                <a:solidFill>
                  <a:schemeClr val="bg2">
                    <a:lumMod val="50000"/>
                  </a:schemeClr>
                </a:solidFill>
              </a:rPr>
              <a:t>maintenance </a:t>
            </a:r>
            <a:r>
              <a:rPr lang="en-US" b="1" dirty="0">
                <a:solidFill>
                  <a:schemeClr val="bg2">
                    <a:lumMod val="50000"/>
                  </a:schemeClr>
                </a:solidFill>
              </a:rPr>
              <a:t>information </a:t>
            </a:r>
            <a:endParaRPr lang="en-US" b="1" dirty="0" smtClean="0">
              <a:solidFill>
                <a:schemeClr val="bg2">
                  <a:lumMod val="50000"/>
                </a:schemeClr>
              </a:solidFill>
            </a:endParaRPr>
          </a:p>
          <a:p>
            <a:pPr algn="l" rtl="0"/>
            <a:endParaRPr lang="en-US" b="1" dirty="0">
              <a:solidFill>
                <a:schemeClr val="bg2">
                  <a:lumMod val="50000"/>
                </a:schemeClr>
              </a:solidFill>
            </a:endParaRPr>
          </a:p>
          <a:p>
            <a:pPr marL="342900" indent="-342900" algn="l" rtl="0">
              <a:buAutoNum type="arabicPeriod" startAt="8"/>
            </a:pPr>
            <a:r>
              <a:rPr lang="en-US" b="1" dirty="0" smtClean="0">
                <a:solidFill>
                  <a:schemeClr val="bg2">
                    <a:lumMod val="50000"/>
                  </a:schemeClr>
                </a:solidFill>
              </a:rPr>
              <a:t>Continue </a:t>
            </a:r>
            <a:r>
              <a:rPr lang="en-US" b="1" dirty="0">
                <a:solidFill>
                  <a:schemeClr val="bg2">
                    <a:lumMod val="50000"/>
                  </a:schemeClr>
                </a:solidFill>
              </a:rPr>
              <a:t>with the periodic maintenance every 2-4 day </a:t>
            </a:r>
            <a:endParaRPr lang="en-US" b="1" dirty="0" smtClean="0">
              <a:solidFill>
                <a:schemeClr val="bg2">
                  <a:lumMod val="50000"/>
                </a:schemeClr>
              </a:solidFill>
            </a:endParaRPr>
          </a:p>
          <a:p>
            <a:pPr algn="l" rtl="0"/>
            <a:endParaRPr lang="en-US" b="1" dirty="0">
              <a:solidFill>
                <a:schemeClr val="bg2">
                  <a:lumMod val="50000"/>
                </a:schemeClr>
              </a:solidFill>
            </a:endParaRPr>
          </a:p>
          <a:p>
            <a:pPr marL="342900" indent="-342900" algn="l" rtl="0">
              <a:buAutoNum type="arabicPeriod" startAt="9"/>
            </a:pPr>
            <a:r>
              <a:rPr lang="en-US" b="1" dirty="0" smtClean="0">
                <a:solidFill>
                  <a:schemeClr val="bg2">
                    <a:lumMod val="50000"/>
                  </a:schemeClr>
                </a:solidFill>
              </a:rPr>
              <a:t>Start </a:t>
            </a:r>
            <a:r>
              <a:rPr lang="en-US" b="1" dirty="0">
                <a:solidFill>
                  <a:schemeClr val="bg2">
                    <a:lumMod val="50000"/>
                  </a:schemeClr>
                </a:solidFill>
              </a:rPr>
              <a:t>doing maintenance reports </a:t>
            </a:r>
            <a:endParaRPr lang="en-US" b="1" dirty="0" smtClean="0">
              <a:solidFill>
                <a:schemeClr val="bg2">
                  <a:lumMod val="50000"/>
                </a:schemeClr>
              </a:solidFill>
            </a:endParaRPr>
          </a:p>
          <a:p>
            <a:pPr algn="l" rtl="0"/>
            <a:endParaRPr lang="en-US" b="1" dirty="0">
              <a:solidFill>
                <a:schemeClr val="bg2">
                  <a:lumMod val="50000"/>
                </a:schemeClr>
              </a:solidFill>
            </a:endParaRPr>
          </a:p>
          <a:p>
            <a:pPr algn="l" rtl="0"/>
            <a:endParaRPr lang="en-US" b="1" dirty="0">
              <a:solidFill>
                <a:schemeClr val="bg2">
                  <a:lumMod val="50000"/>
                </a:schemeClr>
              </a:solidFill>
            </a:endParaRPr>
          </a:p>
        </p:txBody>
      </p:sp>
    </p:spTree>
    <p:extLst>
      <p:ext uri="{BB962C8B-B14F-4D97-AF65-F5344CB8AC3E}">
        <p14:creationId xmlns:p14="http://schemas.microsoft.com/office/powerpoint/2010/main" val="30836156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9144000" cy="6463308"/>
          </a:xfrm>
          <a:prstGeom prst="rect">
            <a:avLst/>
          </a:prstGeom>
        </p:spPr>
        <p:txBody>
          <a:bodyPr wrap="square">
            <a:spAutoFit/>
          </a:bodyPr>
          <a:lstStyle/>
          <a:p>
            <a:pPr algn="l" rtl="0"/>
            <a:r>
              <a:rPr lang="en-US" b="1" dirty="0" smtClean="0">
                <a:solidFill>
                  <a:schemeClr val="bg2">
                    <a:lumMod val="50000"/>
                  </a:schemeClr>
                </a:solidFill>
              </a:rPr>
              <a:t>10.Consider </a:t>
            </a:r>
            <a:r>
              <a:rPr lang="en-US" b="1" dirty="0">
                <a:solidFill>
                  <a:schemeClr val="bg2">
                    <a:lumMod val="50000"/>
                  </a:schemeClr>
                </a:solidFill>
              </a:rPr>
              <a:t>doing a night shift and if so follow these procedure </a:t>
            </a:r>
          </a:p>
          <a:p>
            <a:pPr algn="l" rtl="0"/>
            <a:r>
              <a:rPr lang="en-US" b="1" dirty="0" smtClean="0">
                <a:solidFill>
                  <a:schemeClr val="bg2">
                    <a:lumMod val="50000"/>
                  </a:schemeClr>
                </a:solidFill>
              </a:rPr>
              <a:t>1.Avoid </a:t>
            </a:r>
            <a:r>
              <a:rPr lang="en-US" b="1" dirty="0">
                <a:solidFill>
                  <a:schemeClr val="bg2">
                    <a:lumMod val="50000"/>
                  </a:schemeClr>
                </a:solidFill>
              </a:rPr>
              <a:t>shiftwork for workers older than 50.</a:t>
            </a:r>
          </a:p>
          <a:p>
            <a:pPr algn="l" rtl="0"/>
            <a:r>
              <a:rPr lang="en-US" b="1" dirty="0" smtClean="0">
                <a:solidFill>
                  <a:schemeClr val="bg2">
                    <a:lumMod val="50000"/>
                  </a:schemeClr>
                </a:solidFill>
              </a:rPr>
              <a:t>2.Use </a:t>
            </a:r>
            <a:r>
              <a:rPr lang="en-US" b="1" dirty="0">
                <a:solidFill>
                  <a:schemeClr val="bg2">
                    <a:lumMod val="50000"/>
                  </a:schemeClr>
                </a:solidFill>
              </a:rPr>
              <a:t>rapid rotations as opposed to weekly or monthly cycles.</a:t>
            </a:r>
          </a:p>
          <a:p>
            <a:pPr algn="l" rtl="0"/>
            <a:r>
              <a:rPr lang="en-US" b="1" dirty="0" smtClean="0">
                <a:solidFill>
                  <a:schemeClr val="bg2">
                    <a:lumMod val="50000"/>
                  </a:schemeClr>
                </a:solidFill>
              </a:rPr>
              <a:t>3.Schedule </a:t>
            </a:r>
            <a:r>
              <a:rPr lang="en-US" b="1" dirty="0">
                <a:solidFill>
                  <a:schemeClr val="bg2">
                    <a:lumMod val="50000"/>
                  </a:schemeClr>
                </a:solidFill>
              </a:rPr>
              <a:t>as few night shifts (three or less) in succession as possible.</a:t>
            </a:r>
          </a:p>
          <a:p>
            <a:pPr algn="l" rtl="0"/>
            <a:r>
              <a:rPr lang="en-US" b="1" dirty="0">
                <a:solidFill>
                  <a:schemeClr val="bg2">
                    <a:lumMod val="50000"/>
                  </a:schemeClr>
                </a:solidFill>
              </a:rPr>
              <a:t>4</a:t>
            </a:r>
            <a:r>
              <a:rPr lang="en-US" b="1" dirty="0" smtClean="0">
                <a:solidFill>
                  <a:schemeClr val="bg2">
                    <a:lumMod val="50000"/>
                  </a:schemeClr>
                </a:solidFill>
              </a:rPr>
              <a:t>. </a:t>
            </a:r>
            <a:r>
              <a:rPr lang="en-US" b="1" dirty="0">
                <a:solidFill>
                  <a:schemeClr val="bg2">
                    <a:lumMod val="50000"/>
                  </a:schemeClr>
                </a:solidFill>
              </a:rPr>
              <a:t>Use forward rotation of shifts if possible  Limit the total number of working shifts in succession to seven or less. 6.</a:t>
            </a:r>
          </a:p>
          <a:p>
            <a:pPr algn="l" rtl="0"/>
            <a:r>
              <a:rPr lang="en-US" b="1" dirty="0" smtClean="0">
                <a:solidFill>
                  <a:schemeClr val="bg2">
                    <a:lumMod val="50000"/>
                  </a:schemeClr>
                </a:solidFill>
              </a:rPr>
              <a:t>5.Include </a:t>
            </a:r>
            <a:r>
              <a:rPr lang="en-US" b="1" dirty="0">
                <a:solidFill>
                  <a:schemeClr val="bg2">
                    <a:lumMod val="50000"/>
                  </a:schemeClr>
                </a:solidFill>
              </a:rPr>
              <a:t>some free weekends, with at least two successive full days off. </a:t>
            </a:r>
          </a:p>
          <a:p>
            <a:pPr algn="l" rtl="0"/>
            <a:r>
              <a:rPr lang="en-US" b="1" dirty="0" smtClean="0">
                <a:solidFill>
                  <a:schemeClr val="bg2">
                    <a:lumMod val="50000"/>
                  </a:schemeClr>
                </a:solidFill>
              </a:rPr>
              <a:t>6.Schedule </a:t>
            </a:r>
            <a:r>
              <a:rPr lang="en-US" b="1" dirty="0">
                <a:solidFill>
                  <a:schemeClr val="bg2">
                    <a:lumMod val="50000"/>
                  </a:schemeClr>
                </a:solidFill>
              </a:rPr>
              <a:t>rest days after night shifts. </a:t>
            </a:r>
          </a:p>
          <a:p>
            <a:pPr algn="l" rtl="0"/>
            <a:r>
              <a:rPr lang="en-US" b="1" dirty="0">
                <a:solidFill>
                  <a:schemeClr val="bg2">
                    <a:lumMod val="50000"/>
                  </a:schemeClr>
                </a:solidFill>
              </a:rPr>
              <a:t>7</a:t>
            </a:r>
            <a:r>
              <a:rPr lang="en-US" b="1" dirty="0" smtClean="0">
                <a:solidFill>
                  <a:schemeClr val="bg2">
                    <a:lumMod val="50000"/>
                  </a:schemeClr>
                </a:solidFill>
              </a:rPr>
              <a:t>. </a:t>
            </a:r>
            <a:r>
              <a:rPr lang="en-US" b="1" dirty="0">
                <a:solidFill>
                  <a:schemeClr val="bg2">
                    <a:lumMod val="50000"/>
                  </a:schemeClr>
                </a:solidFill>
              </a:rPr>
              <a:t>Keep the plans simple, predictable, and equitable for all workers</a:t>
            </a:r>
            <a:r>
              <a:rPr lang="en-US" b="1" dirty="0" smtClean="0">
                <a:solidFill>
                  <a:schemeClr val="bg2">
                    <a:lumMod val="50000"/>
                  </a:schemeClr>
                </a:solidFill>
              </a:rPr>
              <a:t>.</a:t>
            </a:r>
          </a:p>
          <a:p>
            <a:pPr algn="l" rtl="0"/>
            <a:endParaRPr lang="en-US" b="1" dirty="0">
              <a:solidFill>
                <a:schemeClr val="bg2">
                  <a:lumMod val="50000"/>
                </a:schemeClr>
              </a:solidFill>
            </a:endParaRPr>
          </a:p>
          <a:p>
            <a:pPr algn="l" rtl="0"/>
            <a:r>
              <a:rPr lang="en-US" b="1" dirty="0" smtClean="0">
                <a:solidFill>
                  <a:schemeClr val="bg2">
                    <a:lumMod val="50000"/>
                  </a:schemeClr>
                </a:solidFill>
              </a:rPr>
              <a:t>11.Consider </a:t>
            </a:r>
            <a:r>
              <a:rPr lang="en-US" b="1" dirty="0">
                <a:solidFill>
                  <a:schemeClr val="bg2">
                    <a:lumMod val="50000"/>
                  </a:schemeClr>
                </a:solidFill>
              </a:rPr>
              <a:t>buying safety equipment because the one in the factory are poor and </a:t>
            </a:r>
            <a:r>
              <a:rPr lang="en-US" b="1" dirty="0" smtClean="0">
                <a:solidFill>
                  <a:schemeClr val="bg2">
                    <a:lumMod val="50000"/>
                  </a:schemeClr>
                </a:solidFill>
              </a:rPr>
              <a:t>ineffective</a:t>
            </a:r>
          </a:p>
          <a:p>
            <a:pPr algn="l" rtl="0"/>
            <a:r>
              <a:rPr lang="en-US" b="1" dirty="0" smtClean="0">
                <a:solidFill>
                  <a:schemeClr val="bg2">
                    <a:lumMod val="50000"/>
                  </a:schemeClr>
                </a:solidFill>
              </a:rPr>
              <a:t> </a:t>
            </a:r>
            <a:endParaRPr lang="en-US" b="1" dirty="0">
              <a:solidFill>
                <a:schemeClr val="bg2">
                  <a:lumMod val="50000"/>
                </a:schemeClr>
              </a:solidFill>
            </a:endParaRPr>
          </a:p>
          <a:p>
            <a:pPr marL="342900" indent="-342900" algn="l" rtl="0">
              <a:buAutoNum type="arabicPeriod" startAt="12"/>
            </a:pPr>
            <a:r>
              <a:rPr lang="en-US" b="1" dirty="0" smtClean="0">
                <a:solidFill>
                  <a:schemeClr val="bg2">
                    <a:lumMod val="50000"/>
                  </a:schemeClr>
                </a:solidFill>
              </a:rPr>
              <a:t>Always </a:t>
            </a:r>
            <a:r>
              <a:rPr lang="en-US" b="1" dirty="0">
                <a:solidFill>
                  <a:schemeClr val="bg2">
                    <a:lumMod val="50000"/>
                  </a:schemeClr>
                </a:solidFill>
              </a:rPr>
              <a:t>encourage workers and motivate them </a:t>
            </a:r>
            <a:endParaRPr lang="en-US" b="1" dirty="0" smtClean="0">
              <a:solidFill>
                <a:schemeClr val="bg2">
                  <a:lumMod val="50000"/>
                </a:schemeClr>
              </a:solidFill>
            </a:endParaRPr>
          </a:p>
          <a:p>
            <a:pPr marL="342900" indent="-342900" algn="l" rtl="0">
              <a:buAutoNum type="arabicPeriod" startAt="12"/>
            </a:pPr>
            <a:endParaRPr lang="en-US" b="1" dirty="0" smtClean="0">
              <a:solidFill>
                <a:schemeClr val="bg2">
                  <a:lumMod val="50000"/>
                </a:schemeClr>
              </a:solidFill>
            </a:endParaRPr>
          </a:p>
          <a:p>
            <a:pPr algn="l" rtl="0"/>
            <a:r>
              <a:rPr lang="en-US" b="1" dirty="0" smtClean="0">
                <a:solidFill>
                  <a:schemeClr val="bg2">
                    <a:lumMod val="50000"/>
                  </a:schemeClr>
                </a:solidFill>
              </a:rPr>
              <a:t>13.Train </a:t>
            </a:r>
            <a:r>
              <a:rPr lang="en-US" b="1" dirty="0">
                <a:solidFill>
                  <a:schemeClr val="bg2">
                    <a:lumMod val="50000"/>
                  </a:schemeClr>
                </a:solidFill>
              </a:rPr>
              <a:t>the worker who is responsible for die changing with more expert trainers </a:t>
            </a:r>
            <a:endParaRPr lang="en-US" b="1" dirty="0" smtClean="0">
              <a:solidFill>
                <a:schemeClr val="bg2">
                  <a:lumMod val="50000"/>
                </a:schemeClr>
              </a:solidFill>
            </a:endParaRPr>
          </a:p>
          <a:p>
            <a:pPr algn="l" rtl="0"/>
            <a:endParaRPr lang="en-US" b="1" dirty="0">
              <a:solidFill>
                <a:schemeClr val="bg2">
                  <a:lumMod val="50000"/>
                </a:schemeClr>
              </a:solidFill>
            </a:endParaRPr>
          </a:p>
          <a:p>
            <a:pPr algn="l" rtl="0"/>
            <a:r>
              <a:rPr lang="en-US" b="1" dirty="0" smtClean="0">
                <a:solidFill>
                  <a:schemeClr val="bg2">
                    <a:lumMod val="50000"/>
                  </a:schemeClr>
                </a:solidFill>
              </a:rPr>
              <a:t>14.Eliminate </a:t>
            </a:r>
            <a:r>
              <a:rPr lang="en-US" b="1" dirty="0">
                <a:solidFill>
                  <a:schemeClr val="bg2">
                    <a:lumMod val="50000"/>
                  </a:schemeClr>
                </a:solidFill>
              </a:rPr>
              <a:t>or control the works noises </a:t>
            </a:r>
            <a:endParaRPr lang="en-US" b="1" dirty="0" smtClean="0">
              <a:solidFill>
                <a:schemeClr val="bg2">
                  <a:lumMod val="50000"/>
                </a:schemeClr>
              </a:solidFill>
            </a:endParaRPr>
          </a:p>
          <a:p>
            <a:pPr algn="l" rtl="0"/>
            <a:endParaRPr lang="en-US" b="1" dirty="0">
              <a:solidFill>
                <a:schemeClr val="bg2">
                  <a:lumMod val="50000"/>
                </a:schemeClr>
              </a:solidFill>
            </a:endParaRPr>
          </a:p>
          <a:p>
            <a:pPr algn="l" rtl="0"/>
            <a:r>
              <a:rPr lang="en-US" b="1" dirty="0" smtClean="0">
                <a:solidFill>
                  <a:schemeClr val="bg2">
                    <a:lumMod val="50000"/>
                  </a:schemeClr>
                </a:solidFill>
              </a:rPr>
              <a:t>15.Provide </a:t>
            </a:r>
            <a:r>
              <a:rPr lang="en-US" b="1" dirty="0">
                <a:solidFill>
                  <a:schemeClr val="bg2">
                    <a:lumMod val="50000"/>
                  </a:schemeClr>
                </a:solidFill>
              </a:rPr>
              <a:t>both general and task lighting—avoid glare</a:t>
            </a:r>
            <a:r>
              <a:rPr lang="en-US" b="1" dirty="0" smtClean="0">
                <a:solidFill>
                  <a:schemeClr val="bg2">
                    <a:lumMod val="50000"/>
                  </a:schemeClr>
                </a:solidFill>
              </a:rPr>
              <a:t>.</a:t>
            </a:r>
          </a:p>
          <a:p>
            <a:pPr algn="l" rtl="0"/>
            <a:endParaRPr lang="en-US" b="1" dirty="0">
              <a:solidFill>
                <a:schemeClr val="bg2">
                  <a:lumMod val="50000"/>
                </a:schemeClr>
              </a:solidFill>
            </a:endParaRPr>
          </a:p>
          <a:p>
            <a:pPr marL="342900" indent="-342900" algn="l" rtl="0">
              <a:buAutoNum type="arabicPeriod" startAt="16"/>
            </a:pPr>
            <a:r>
              <a:rPr lang="en-US" b="1" dirty="0" smtClean="0">
                <a:solidFill>
                  <a:schemeClr val="bg2">
                    <a:lumMod val="50000"/>
                  </a:schemeClr>
                </a:solidFill>
              </a:rPr>
              <a:t>Adjust </a:t>
            </a:r>
            <a:r>
              <a:rPr lang="en-US" b="1" dirty="0">
                <a:solidFill>
                  <a:schemeClr val="bg2">
                    <a:lumMod val="50000"/>
                  </a:schemeClr>
                </a:solidFill>
              </a:rPr>
              <a:t>work surface height based on the task being </a:t>
            </a:r>
            <a:r>
              <a:rPr lang="en-US" b="1" dirty="0" smtClean="0">
                <a:solidFill>
                  <a:schemeClr val="bg2">
                    <a:lumMod val="50000"/>
                  </a:schemeClr>
                </a:solidFill>
              </a:rPr>
              <a:t>performed</a:t>
            </a:r>
          </a:p>
          <a:p>
            <a:pPr marL="342900" indent="-342900" algn="l" rtl="0">
              <a:buAutoNum type="arabicPeriod" startAt="16"/>
            </a:pPr>
            <a:endParaRPr lang="en-US" b="1" dirty="0">
              <a:solidFill>
                <a:schemeClr val="bg2">
                  <a:lumMod val="50000"/>
                </a:schemeClr>
              </a:solidFill>
            </a:endParaRPr>
          </a:p>
          <a:p>
            <a:pPr algn="l" rtl="0"/>
            <a:endParaRPr lang="en-US" b="1" dirty="0">
              <a:solidFill>
                <a:schemeClr val="bg2">
                  <a:lumMod val="50000"/>
                </a:schemeClr>
              </a:solidFill>
            </a:endParaRPr>
          </a:p>
        </p:txBody>
      </p:sp>
    </p:spTree>
    <p:extLst>
      <p:ext uri="{BB962C8B-B14F-4D97-AF65-F5344CB8AC3E}">
        <p14:creationId xmlns:p14="http://schemas.microsoft.com/office/powerpoint/2010/main" val="3490397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343" y="404664"/>
            <a:ext cx="8280920" cy="5632311"/>
          </a:xfrm>
          <a:prstGeom prst="rect">
            <a:avLst/>
          </a:prstGeom>
        </p:spPr>
        <p:txBody>
          <a:bodyPr wrap="square">
            <a:spAutoFit/>
          </a:bodyPr>
          <a:lstStyle/>
          <a:p>
            <a:pPr algn="l" rtl="0"/>
            <a:r>
              <a:rPr lang="en-US" b="1" dirty="0">
                <a:solidFill>
                  <a:schemeClr val="bg2">
                    <a:lumMod val="50000"/>
                  </a:schemeClr>
                </a:solidFill>
              </a:rPr>
              <a:t>17</a:t>
            </a:r>
            <a:r>
              <a:rPr lang="en-US" b="1" dirty="0" smtClean="0">
                <a:solidFill>
                  <a:schemeClr val="bg2">
                    <a:lumMod val="50000"/>
                  </a:schemeClr>
                </a:solidFill>
              </a:rPr>
              <a:t>. </a:t>
            </a:r>
            <a:r>
              <a:rPr lang="en-US" b="1" dirty="0">
                <a:solidFill>
                  <a:schemeClr val="bg2">
                    <a:lumMod val="50000"/>
                  </a:schemeClr>
                </a:solidFill>
              </a:rPr>
              <a:t>The operators should be provided with resilient  anti-fatigue mats, because standing for extended periods on a cement floor are fatiguing</a:t>
            </a:r>
            <a:r>
              <a:rPr lang="en-US" b="1" dirty="0" smtClean="0">
                <a:solidFill>
                  <a:schemeClr val="bg2">
                    <a:lumMod val="50000"/>
                  </a:schemeClr>
                </a:solidFill>
              </a:rPr>
              <a:t>.</a:t>
            </a:r>
          </a:p>
          <a:p>
            <a:pPr algn="l" rtl="0"/>
            <a:endParaRPr lang="en-US" b="1" dirty="0">
              <a:solidFill>
                <a:schemeClr val="bg2">
                  <a:lumMod val="50000"/>
                </a:schemeClr>
              </a:solidFill>
            </a:endParaRPr>
          </a:p>
          <a:p>
            <a:pPr marL="342900" indent="-342900" algn="l" rtl="0">
              <a:buAutoNum type="arabicPeriod" startAt="18"/>
            </a:pPr>
            <a:r>
              <a:rPr lang="en-US" b="1" dirty="0" smtClean="0">
                <a:solidFill>
                  <a:schemeClr val="bg2">
                    <a:lumMod val="50000"/>
                  </a:schemeClr>
                </a:solidFill>
              </a:rPr>
              <a:t>providing </a:t>
            </a:r>
            <a:r>
              <a:rPr lang="en-US" b="1" dirty="0">
                <a:solidFill>
                  <a:schemeClr val="bg2">
                    <a:lumMod val="50000"/>
                  </a:schemeClr>
                </a:solidFill>
              </a:rPr>
              <a:t>fixed locations for all tools and materials at the workstation eliminates, or at least minimizes, the short hesitations required to search for and select the objects needed to do the </a:t>
            </a:r>
            <a:r>
              <a:rPr lang="en-US" b="1" dirty="0" smtClean="0">
                <a:solidFill>
                  <a:schemeClr val="bg2">
                    <a:lumMod val="50000"/>
                  </a:schemeClr>
                </a:solidFill>
              </a:rPr>
              <a:t>work</a:t>
            </a:r>
          </a:p>
          <a:p>
            <a:pPr marL="342900" indent="-342900" algn="l" rtl="0">
              <a:buAutoNum type="arabicPeriod" startAt="18"/>
            </a:pPr>
            <a:endParaRPr lang="en-US" b="1" dirty="0">
              <a:solidFill>
                <a:schemeClr val="bg2">
                  <a:lumMod val="50000"/>
                </a:schemeClr>
              </a:solidFill>
            </a:endParaRPr>
          </a:p>
          <a:p>
            <a:pPr marL="342900" indent="-342900" algn="l" rtl="0">
              <a:buAutoNum type="arabicPeriod" startAt="19"/>
            </a:pPr>
            <a:r>
              <a:rPr lang="en-US" b="1" dirty="0" smtClean="0">
                <a:solidFill>
                  <a:schemeClr val="bg2">
                    <a:lumMod val="50000"/>
                  </a:schemeClr>
                </a:solidFill>
              </a:rPr>
              <a:t>The </a:t>
            </a:r>
            <a:r>
              <a:rPr lang="en-US" b="1" dirty="0">
                <a:solidFill>
                  <a:schemeClr val="bg2">
                    <a:lumMod val="50000"/>
                  </a:schemeClr>
                </a:solidFill>
              </a:rPr>
              <a:t>most important, or most frequently used components, should be placed in the most convenient </a:t>
            </a:r>
            <a:r>
              <a:rPr lang="en-US" b="1" dirty="0" smtClean="0">
                <a:solidFill>
                  <a:schemeClr val="bg2">
                    <a:lumMod val="50000"/>
                  </a:schemeClr>
                </a:solidFill>
              </a:rPr>
              <a:t>locations</a:t>
            </a:r>
          </a:p>
          <a:p>
            <a:pPr marL="342900" indent="-342900" algn="l" rtl="0">
              <a:buAutoNum type="arabicPeriod" startAt="19"/>
            </a:pPr>
            <a:endParaRPr lang="en-US" b="1" dirty="0">
              <a:solidFill>
                <a:schemeClr val="bg2">
                  <a:lumMod val="50000"/>
                </a:schemeClr>
              </a:solidFill>
            </a:endParaRPr>
          </a:p>
          <a:p>
            <a:pPr marL="342900" indent="-342900" algn="l" rtl="0">
              <a:buAutoNum type="arabicPeriod" startAt="20"/>
            </a:pPr>
            <a:r>
              <a:rPr lang="en-US" b="1" dirty="0" smtClean="0">
                <a:solidFill>
                  <a:schemeClr val="bg2">
                    <a:lumMod val="50000"/>
                  </a:schemeClr>
                </a:solidFill>
              </a:rPr>
              <a:t>A </a:t>
            </a:r>
            <a:r>
              <a:rPr lang="en-US" b="1" dirty="0">
                <a:solidFill>
                  <a:schemeClr val="bg2">
                    <a:lumMod val="50000"/>
                  </a:schemeClr>
                </a:solidFill>
              </a:rPr>
              <a:t>trade-off between increased safety and decreased performance with gloves must be </a:t>
            </a:r>
            <a:r>
              <a:rPr lang="en-US" b="1" dirty="0" smtClean="0">
                <a:solidFill>
                  <a:schemeClr val="bg2">
                    <a:lumMod val="50000"/>
                  </a:schemeClr>
                </a:solidFill>
              </a:rPr>
              <a:t>considered</a:t>
            </a:r>
          </a:p>
          <a:p>
            <a:pPr marL="342900" indent="-342900" algn="l" rtl="0">
              <a:buAutoNum type="arabicPeriod" startAt="20"/>
            </a:pPr>
            <a:endParaRPr lang="en-US" b="1" dirty="0">
              <a:solidFill>
                <a:schemeClr val="bg2">
                  <a:lumMod val="50000"/>
                </a:schemeClr>
              </a:solidFill>
            </a:endParaRPr>
          </a:p>
          <a:p>
            <a:pPr marL="342900" indent="-342900" algn="l" rtl="0">
              <a:buAutoNum type="arabicPeriod" startAt="21"/>
            </a:pPr>
            <a:r>
              <a:rPr lang="en-US" b="1" dirty="0" smtClean="0">
                <a:solidFill>
                  <a:schemeClr val="bg2">
                    <a:lumMod val="50000"/>
                  </a:schemeClr>
                </a:solidFill>
              </a:rPr>
              <a:t>Using </a:t>
            </a:r>
            <a:r>
              <a:rPr lang="en-US" b="1" dirty="0">
                <a:solidFill>
                  <a:schemeClr val="bg2">
                    <a:lumMod val="50000"/>
                  </a:schemeClr>
                </a:solidFill>
              </a:rPr>
              <a:t>material more economically </a:t>
            </a:r>
            <a:endParaRPr lang="en-US" b="1" dirty="0" smtClean="0">
              <a:solidFill>
                <a:schemeClr val="bg2">
                  <a:lumMod val="50000"/>
                </a:schemeClr>
              </a:solidFill>
            </a:endParaRPr>
          </a:p>
          <a:p>
            <a:pPr marL="342900" indent="-342900" algn="l" rtl="0">
              <a:buAutoNum type="arabicPeriod" startAt="21"/>
            </a:pPr>
            <a:endParaRPr lang="en-US" b="1" dirty="0">
              <a:solidFill>
                <a:schemeClr val="bg2">
                  <a:lumMod val="50000"/>
                </a:schemeClr>
              </a:solidFill>
            </a:endParaRPr>
          </a:p>
          <a:p>
            <a:pPr algn="l" rtl="0"/>
            <a:r>
              <a:rPr lang="en-US" b="1" dirty="0" smtClean="0">
                <a:solidFill>
                  <a:schemeClr val="bg2">
                    <a:lumMod val="50000"/>
                  </a:schemeClr>
                </a:solidFill>
              </a:rPr>
              <a:t>22.Materials </a:t>
            </a:r>
            <a:r>
              <a:rPr lang="en-US" b="1" dirty="0">
                <a:solidFill>
                  <a:schemeClr val="bg2">
                    <a:lumMod val="50000"/>
                  </a:schemeClr>
                </a:solidFill>
              </a:rPr>
              <a:t>can often be salvaged, rather than sold as scrap. </a:t>
            </a:r>
          </a:p>
          <a:p>
            <a:pPr marL="342900" indent="-342900" algn="l" rtl="0">
              <a:buAutoNum type="arabicPeriod" startAt="23"/>
            </a:pPr>
            <a:r>
              <a:rPr lang="en-US" b="1" dirty="0" smtClean="0">
                <a:solidFill>
                  <a:schemeClr val="bg2">
                    <a:lumMod val="50000"/>
                  </a:schemeClr>
                </a:solidFill>
              </a:rPr>
              <a:t>reducing </a:t>
            </a:r>
            <a:r>
              <a:rPr lang="en-US" b="1" dirty="0">
                <a:solidFill>
                  <a:schemeClr val="bg2">
                    <a:lumMod val="50000"/>
                  </a:schemeClr>
                </a:solidFill>
              </a:rPr>
              <a:t>setup time: </a:t>
            </a:r>
          </a:p>
          <a:p>
            <a:pPr algn="l" rtl="0"/>
            <a:r>
              <a:rPr lang="en-US" b="1" dirty="0">
                <a:solidFill>
                  <a:schemeClr val="bg2">
                    <a:lumMod val="50000"/>
                  </a:schemeClr>
                </a:solidFill>
              </a:rPr>
              <a:t>1. Work that can be done while the equipment is running should be done at that time. </a:t>
            </a:r>
          </a:p>
          <a:p>
            <a:pPr algn="l" rtl="0"/>
            <a:r>
              <a:rPr lang="en-US" b="1" dirty="0">
                <a:solidFill>
                  <a:schemeClr val="bg2">
                    <a:lumMod val="50000"/>
                  </a:schemeClr>
                </a:solidFill>
              </a:rPr>
              <a:t>2. .Eliminate machine base adjustment</a:t>
            </a:r>
          </a:p>
        </p:txBody>
      </p:sp>
    </p:spTree>
    <p:extLst>
      <p:ext uri="{BB962C8B-B14F-4D97-AF65-F5344CB8AC3E}">
        <p14:creationId xmlns:p14="http://schemas.microsoft.com/office/powerpoint/2010/main" val="346786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p:cNvSpPr txBox="1"/>
          <p:nvPr/>
        </p:nvSpPr>
        <p:spPr>
          <a:xfrm>
            <a:off x="3131840" y="980728"/>
            <a:ext cx="2952328" cy="369332"/>
          </a:xfrm>
          <a:prstGeom prst="rect">
            <a:avLst/>
          </a:prstGeom>
          <a:noFill/>
        </p:spPr>
        <p:txBody>
          <a:bodyPr wrap="square" rtlCol="1">
            <a:spAutoFit/>
          </a:bodyPr>
          <a:lstStyle/>
          <a:p>
            <a:endParaRPr lang="ar-JO" dirty="0"/>
          </a:p>
        </p:txBody>
      </p:sp>
      <p:pic>
        <p:nvPicPr>
          <p:cNvPr id="20487" name="Picture 7"/>
          <p:cNvPicPr>
            <a:picLocks noChangeAspect="1" noChangeArrowheads="1"/>
          </p:cNvPicPr>
          <p:nvPr/>
        </p:nvPicPr>
        <p:blipFill>
          <a:blip r:embed="rId2" cstate="print"/>
          <a:srcRect l="27118" t="19563" r="34695" b="8454"/>
          <a:stretch>
            <a:fillRect/>
          </a:stretch>
        </p:blipFill>
        <p:spPr bwMode="auto">
          <a:xfrm>
            <a:off x="1403648" y="332656"/>
            <a:ext cx="6264696" cy="6172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340768"/>
            <a:ext cx="6480720" cy="2800767"/>
          </a:xfrm>
          <a:prstGeom prst="rect">
            <a:avLst/>
          </a:prstGeom>
          <a:noFill/>
        </p:spPr>
        <p:txBody>
          <a:bodyPr wrap="square" rtlCol="1">
            <a:spAutoFit/>
          </a:bodyPr>
          <a:lstStyle/>
          <a:p>
            <a:pPr algn="ctr" rtl="0"/>
            <a:r>
              <a:rPr lang="en-US" sz="8800" b="1" dirty="0" smtClean="0">
                <a:solidFill>
                  <a:schemeClr val="bg2">
                    <a:lumMod val="50000"/>
                  </a:schemeClr>
                </a:solidFill>
                <a:latin typeface="Brush Script MT" panose="03060802040406070304" pitchFamily="66" charset="0"/>
              </a:rPr>
              <a:t>The end </a:t>
            </a:r>
          </a:p>
          <a:p>
            <a:pPr algn="ctr" rtl="0"/>
            <a:r>
              <a:rPr lang="en-US" sz="8800" b="1" dirty="0" smtClean="0">
                <a:solidFill>
                  <a:schemeClr val="bg2">
                    <a:lumMod val="50000"/>
                  </a:schemeClr>
                </a:solidFill>
                <a:latin typeface="Brush Script MT" panose="03060802040406070304" pitchFamily="66" charset="0"/>
              </a:rPr>
              <a:t>Thank you </a:t>
            </a:r>
            <a:endParaRPr lang="ar-JO" sz="8800" b="1" dirty="0">
              <a:solidFill>
                <a:schemeClr val="bg2">
                  <a:lumMod val="50000"/>
                </a:schemeClr>
              </a:solidFill>
              <a:latin typeface="Brush Script MT" panose="03060802040406070304" pitchFamily="66" charset="0"/>
            </a:endParaRPr>
          </a:p>
        </p:txBody>
      </p:sp>
    </p:spTree>
    <p:extLst>
      <p:ext uri="{BB962C8B-B14F-4D97-AF65-F5344CB8AC3E}">
        <p14:creationId xmlns:p14="http://schemas.microsoft.com/office/powerpoint/2010/main" val="138332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764704"/>
            <a:ext cx="7344816" cy="2185214"/>
          </a:xfrm>
          <a:prstGeom prst="rect">
            <a:avLst/>
          </a:prstGeom>
          <a:noFill/>
        </p:spPr>
        <p:txBody>
          <a:bodyPr wrap="square" rtlCol="1">
            <a:spAutoFit/>
          </a:bodyPr>
          <a:lstStyle/>
          <a:p>
            <a:pPr lvl="1" algn="ctr" rtl="0">
              <a:buFont typeface="Wingdings" pitchFamily="2" charset="2"/>
              <a:buChar char="§"/>
            </a:pPr>
            <a:r>
              <a:rPr lang="en-US" sz="2800" b="1" dirty="0">
                <a:solidFill>
                  <a:schemeClr val="bg2"/>
                </a:solidFill>
              </a:rPr>
              <a:t> Statement of the problem. </a:t>
            </a:r>
          </a:p>
          <a:p>
            <a:pPr lvl="1" algn="ctr" rtl="0"/>
            <a:endParaRPr lang="en-US" sz="2800" b="1" dirty="0">
              <a:solidFill>
                <a:schemeClr val="bg2"/>
              </a:solidFill>
            </a:endParaRPr>
          </a:p>
          <a:p>
            <a:pPr algn="l" rtl="0"/>
            <a:r>
              <a:rPr lang="en-US" sz="2000" b="1" dirty="0">
                <a:solidFill>
                  <a:schemeClr val="bg2"/>
                </a:solidFill>
              </a:rPr>
              <a:t>The factory has  issues that delay the whole work by hours and sometime  the whole work  day ,lack of documentation </a:t>
            </a:r>
            <a:r>
              <a:rPr lang="en-US" sz="2000" b="1" dirty="0" smtClean="0">
                <a:solidFill>
                  <a:schemeClr val="bg2"/>
                </a:solidFill>
              </a:rPr>
              <a:t>and </a:t>
            </a:r>
            <a:r>
              <a:rPr lang="en-US" sz="2000" b="1" dirty="0">
                <a:solidFill>
                  <a:schemeClr val="bg2"/>
                </a:solidFill>
              </a:rPr>
              <a:t>the documentation of failure that caused time and delay , finally lake of supervision on the employee </a:t>
            </a:r>
            <a:endParaRPr lang="ar-JO" b="1" dirty="0">
              <a:solidFill>
                <a:schemeClr val="bg2"/>
              </a:solidFill>
            </a:endParaRPr>
          </a:p>
        </p:txBody>
      </p:sp>
      <p:sp>
        <p:nvSpPr>
          <p:cNvPr id="3" name="TextBox 2"/>
          <p:cNvSpPr txBox="1"/>
          <p:nvPr/>
        </p:nvSpPr>
        <p:spPr>
          <a:xfrm>
            <a:off x="1187624" y="3284984"/>
            <a:ext cx="6552728" cy="2031325"/>
          </a:xfrm>
          <a:prstGeom prst="rect">
            <a:avLst/>
          </a:prstGeom>
          <a:noFill/>
        </p:spPr>
        <p:txBody>
          <a:bodyPr wrap="square" rtlCol="1">
            <a:spAutoFit/>
          </a:bodyPr>
          <a:lstStyle/>
          <a:p>
            <a:pPr algn="l" rtl="0"/>
            <a:r>
              <a:rPr lang="en-US" b="1" dirty="0" smtClean="0">
                <a:solidFill>
                  <a:schemeClr val="bg2"/>
                </a:solidFill>
              </a:rPr>
              <a:t>We include  in graduation project  (4)case study : </a:t>
            </a:r>
          </a:p>
          <a:p>
            <a:pPr algn="l" rtl="0"/>
            <a:r>
              <a:rPr lang="en-US" b="1" dirty="0" smtClean="0">
                <a:solidFill>
                  <a:schemeClr val="bg2"/>
                </a:solidFill>
              </a:rPr>
              <a:t>1. Lean </a:t>
            </a:r>
            <a:r>
              <a:rPr lang="en-US" b="1" dirty="0">
                <a:solidFill>
                  <a:schemeClr val="bg2"/>
                </a:solidFill>
              </a:rPr>
              <a:t>Six Sigma in a call </a:t>
            </a:r>
            <a:r>
              <a:rPr lang="en-US" b="1" dirty="0" err="1">
                <a:solidFill>
                  <a:schemeClr val="bg2"/>
                </a:solidFill>
              </a:rPr>
              <a:t>centre</a:t>
            </a:r>
            <a:r>
              <a:rPr lang="en-US" b="1" dirty="0">
                <a:solidFill>
                  <a:schemeClr val="bg2"/>
                </a:solidFill>
              </a:rPr>
              <a:t> (</a:t>
            </a:r>
            <a:r>
              <a:rPr lang="en-US" b="1" dirty="0" err="1">
                <a:solidFill>
                  <a:schemeClr val="bg2"/>
                </a:solidFill>
              </a:rPr>
              <a:t>Laureani</a:t>
            </a:r>
            <a:r>
              <a:rPr lang="en-US" b="1" dirty="0">
                <a:solidFill>
                  <a:schemeClr val="bg2"/>
                </a:solidFill>
              </a:rPr>
              <a:t> et al, 2010a</a:t>
            </a:r>
            <a:r>
              <a:rPr lang="en-US" b="1" dirty="0" smtClean="0">
                <a:solidFill>
                  <a:schemeClr val="bg2"/>
                </a:solidFill>
              </a:rPr>
              <a:t>)</a:t>
            </a:r>
          </a:p>
          <a:p>
            <a:pPr algn="l" rtl="0"/>
            <a:r>
              <a:rPr lang="en-US" b="1" dirty="0" smtClean="0">
                <a:solidFill>
                  <a:schemeClr val="bg2"/>
                </a:solidFill>
              </a:rPr>
              <a:t>2. Lean </a:t>
            </a:r>
            <a:r>
              <a:rPr lang="en-US" b="1" dirty="0">
                <a:solidFill>
                  <a:schemeClr val="bg2"/>
                </a:solidFill>
              </a:rPr>
              <a:t>Six Sigma in health-care </a:t>
            </a:r>
            <a:r>
              <a:rPr lang="en-US" b="1" dirty="0" smtClean="0">
                <a:solidFill>
                  <a:schemeClr val="bg2"/>
                </a:solidFill>
              </a:rPr>
              <a:t>delivery</a:t>
            </a:r>
          </a:p>
          <a:p>
            <a:pPr algn="l" rtl="0"/>
            <a:r>
              <a:rPr lang="en-US" b="1" dirty="0">
                <a:solidFill>
                  <a:schemeClr val="bg2"/>
                </a:solidFill>
              </a:rPr>
              <a:t>3. </a:t>
            </a:r>
            <a:r>
              <a:rPr lang="en-US" b="1" dirty="0" smtClean="0">
                <a:solidFill>
                  <a:schemeClr val="bg2"/>
                </a:solidFill>
              </a:rPr>
              <a:t>An </a:t>
            </a:r>
            <a:r>
              <a:rPr lang="en-US" b="1" dirty="0">
                <a:solidFill>
                  <a:schemeClr val="bg2"/>
                </a:solidFill>
              </a:rPr>
              <a:t>aircraft manufacturer: Reducing inventory to improve cash </a:t>
            </a:r>
            <a:r>
              <a:rPr lang="en-US" b="1" dirty="0" smtClean="0">
                <a:solidFill>
                  <a:schemeClr val="bg2"/>
                </a:solidFill>
              </a:rPr>
              <a:t>flow</a:t>
            </a:r>
          </a:p>
          <a:p>
            <a:pPr algn="l" rtl="0"/>
            <a:r>
              <a:rPr lang="en-US" b="1" dirty="0">
                <a:solidFill>
                  <a:schemeClr val="bg2"/>
                </a:solidFill>
              </a:rPr>
              <a:t>4. </a:t>
            </a:r>
            <a:r>
              <a:rPr lang="en-US" b="1" dirty="0" smtClean="0">
                <a:solidFill>
                  <a:schemeClr val="bg2"/>
                </a:solidFill>
              </a:rPr>
              <a:t>Electronics </a:t>
            </a:r>
            <a:r>
              <a:rPr lang="en-US" b="1" dirty="0">
                <a:solidFill>
                  <a:schemeClr val="bg2"/>
                </a:solidFill>
              </a:rPr>
              <a:t>market leader: Accelerating innovation</a:t>
            </a:r>
            <a:endParaRPr lang="en-US" b="1" dirty="0" smtClean="0">
              <a:solidFill>
                <a:schemeClr val="bg2"/>
              </a:solidFill>
            </a:endParaRPr>
          </a:p>
          <a:p>
            <a:pPr algn="l" rtl="0"/>
            <a:endParaRPr lang="ar-JO" b="1" dirty="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7704856" cy="6001643"/>
          </a:xfrm>
          <a:prstGeom prst="rect">
            <a:avLst/>
          </a:prstGeom>
        </p:spPr>
        <p:txBody>
          <a:bodyPr wrap="square">
            <a:spAutoFit/>
          </a:bodyPr>
          <a:lstStyle/>
          <a:p>
            <a:pPr algn="l" rtl="0"/>
            <a:r>
              <a:rPr lang="en-US" sz="2400" b="1" dirty="0" smtClean="0">
                <a:solidFill>
                  <a:schemeClr val="bg2"/>
                </a:solidFill>
              </a:rPr>
              <a:t>The metrology that we use </a:t>
            </a:r>
          </a:p>
          <a:p>
            <a:pPr algn="l" rtl="0"/>
            <a:r>
              <a:rPr lang="en-US" sz="2400" b="1" dirty="0" smtClean="0">
                <a:solidFill>
                  <a:schemeClr val="bg2"/>
                </a:solidFill>
              </a:rPr>
              <a:t>DMAIC</a:t>
            </a:r>
            <a:endParaRPr lang="en-US" sz="2400" b="1" dirty="0">
              <a:solidFill>
                <a:schemeClr val="bg2"/>
              </a:solidFill>
            </a:endParaRPr>
          </a:p>
          <a:p>
            <a:pPr algn="l" rtl="0"/>
            <a:r>
              <a:rPr lang="en-US" sz="2400" b="1" dirty="0">
                <a:solidFill>
                  <a:schemeClr val="bg2"/>
                </a:solidFill>
              </a:rPr>
              <a:t>DMAIC is the Six Sigma acronym for the five steps used to improve an existing process or product. These are:</a:t>
            </a:r>
          </a:p>
          <a:p>
            <a:pPr algn="l" rtl="0"/>
            <a:r>
              <a:rPr lang="en-US" sz="2400" b="1" dirty="0" smtClean="0">
                <a:solidFill>
                  <a:schemeClr val="bg2"/>
                </a:solidFill>
              </a:rPr>
              <a:t>•Define </a:t>
            </a:r>
            <a:r>
              <a:rPr lang="en-US" sz="2400" b="1" dirty="0">
                <a:solidFill>
                  <a:schemeClr val="bg2"/>
                </a:solidFill>
              </a:rPr>
              <a:t>the Project — This is usually a problem to be solved. What are the goals, resources and limits of the project?</a:t>
            </a:r>
          </a:p>
          <a:p>
            <a:pPr algn="l" rtl="0"/>
            <a:r>
              <a:rPr lang="en-US" sz="2400" b="1" dirty="0" smtClean="0">
                <a:solidFill>
                  <a:schemeClr val="bg2"/>
                </a:solidFill>
              </a:rPr>
              <a:t>•Measure </a:t>
            </a:r>
            <a:r>
              <a:rPr lang="en-US" sz="2400" b="1" dirty="0">
                <a:solidFill>
                  <a:schemeClr val="bg2"/>
                </a:solidFill>
              </a:rPr>
              <a:t>– Collect data about the current system or process.</a:t>
            </a:r>
          </a:p>
          <a:p>
            <a:pPr algn="l" rtl="0"/>
            <a:r>
              <a:rPr lang="en-US" sz="2400" b="1" dirty="0" smtClean="0">
                <a:solidFill>
                  <a:schemeClr val="bg2"/>
                </a:solidFill>
              </a:rPr>
              <a:t>•Analyze </a:t>
            </a:r>
            <a:r>
              <a:rPr lang="en-US" sz="2400" b="1" dirty="0">
                <a:solidFill>
                  <a:schemeClr val="bg2"/>
                </a:solidFill>
              </a:rPr>
              <a:t>the Data — To find the root cause of the error.</a:t>
            </a:r>
          </a:p>
          <a:p>
            <a:pPr algn="l" rtl="0"/>
            <a:r>
              <a:rPr lang="en-US" sz="2400" b="1" dirty="0" smtClean="0">
                <a:solidFill>
                  <a:schemeClr val="bg2"/>
                </a:solidFill>
              </a:rPr>
              <a:t>•Improve </a:t>
            </a:r>
            <a:r>
              <a:rPr lang="en-US" sz="2400" b="1" dirty="0">
                <a:solidFill>
                  <a:schemeClr val="bg2"/>
                </a:solidFill>
              </a:rPr>
              <a:t>– Design and implement changes that will eliminate the error. Some techniques that are used include design of experiments, </a:t>
            </a:r>
            <a:r>
              <a:rPr lang="en-US" sz="2400" b="1" dirty="0" err="1">
                <a:solidFill>
                  <a:schemeClr val="bg2"/>
                </a:solidFill>
              </a:rPr>
              <a:t>poka</a:t>
            </a:r>
            <a:r>
              <a:rPr lang="en-US" sz="2400" b="1" dirty="0">
                <a:solidFill>
                  <a:schemeClr val="bg2"/>
                </a:solidFill>
              </a:rPr>
              <a:t>-yoke and standard work.</a:t>
            </a:r>
          </a:p>
          <a:p>
            <a:pPr algn="l" rtl="0"/>
            <a:r>
              <a:rPr lang="en-US" sz="2400" b="1" dirty="0" smtClean="0">
                <a:solidFill>
                  <a:schemeClr val="bg2"/>
                </a:solidFill>
              </a:rPr>
              <a:t>•Control </a:t>
            </a:r>
            <a:r>
              <a:rPr lang="en-US" sz="2400" b="1" dirty="0">
                <a:solidFill>
                  <a:schemeClr val="bg2"/>
                </a:solidFill>
              </a:rPr>
              <a:t>– Provide a system that allows monitoring and adjustments to maintain and improve on what was accomplished.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ustom 31">
      <a:dk1>
        <a:srgbClr val="F6E0D2"/>
      </a:dk1>
      <a:lt1>
        <a:srgbClr val="A5AB81"/>
      </a:lt1>
      <a:dk2>
        <a:srgbClr val="3B2F2A"/>
      </a:dk2>
      <a:lt2>
        <a:srgbClr val="E7D09D"/>
      </a:lt2>
      <a:accent1>
        <a:srgbClr val="94B6D2"/>
      </a:accent1>
      <a:accent2>
        <a:srgbClr val="DD8047"/>
      </a:accent2>
      <a:accent3>
        <a:srgbClr val="A5AB81"/>
      </a:accent3>
      <a:accent4>
        <a:srgbClr val="D8B25C"/>
      </a:accent4>
      <a:accent5>
        <a:srgbClr val="7BA79D"/>
      </a:accent5>
      <a:accent6>
        <a:srgbClr val="968C8C"/>
      </a:accent6>
      <a:hlink>
        <a:srgbClr val="808759"/>
      </a:hlink>
      <a:folHlink>
        <a:srgbClr val="80875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701</TotalTime>
  <Words>4685</Words>
  <Application>Microsoft Office PowerPoint</Application>
  <PresentationFormat>On-screen Show (4:3)</PresentationFormat>
  <Paragraphs>494</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BlackTie</vt:lpstr>
      <vt:lpstr>PowerPoint Presentation</vt:lpstr>
      <vt:lpstr>PowerPoint Presentation</vt:lpstr>
      <vt:lpstr>Introduction About our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GA</cp:lastModifiedBy>
  <cp:revision>89</cp:revision>
  <dcterms:created xsi:type="dcterms:W3CDTF">2016-12-21T18:08:23Z</dcterms:created>
  <dcterms:modified xsi:type="dcterms:W3CDTF">2016-12-22T06:26:04Z</dcterms:modified>
</cp:coreProperties>
</file>