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92" r:id="rId8"/>
    <p:sldMasterId id="2147483840" r:id="rId9"/>
    <p:sldMasterId id="2147483876" r:id="rId10"/>
    <p:sldMasterId id="2147483888" r:id="rId11"/>
  </p:sldMasterIdLst>
  <p:notesMasterIdLst>
    <p:notesMasterId r:id="rId49"/>
  </p:notesMasterIdLst>
  <p:sldIdLst>
    <p:sldId id="264" r:id="rId12"/>
    <p:sldId id="298" r:id="rId13"/>
    <p:sldId id="270" r:id="rId14"/>
    <p:sldId id="265" r:id="rId15"/>
    <p:sldId id="300" r:id="rId16"/>
    <p:sldId id="267" r:id="rId17"/>
    <p:sldId id="339" r:id="rId18"/>
    <p:sldId id="341" r:id="rId19"/>
    <p:sldId id="268" r:id="rId20"/>
    <p:sldId id="269" r:id="rId21"/>
    <p:sldId id="340" r:id="rId22"/>
    <p:sldId id="271" r:id="rId23"/>
    <p:sldId id="277" r:id="rId24"/>
    <p:sldId id="302" r:id="rId25"/>
    <p:sldId id="313" r:id="rId26"/>
    <p:sldId id="315" r:id="rId27"/>
    <p:sldId id="316" r:id="rId28"/>
    <p:sldId id="289" r:id="rId29"/>
    <p:sldId id="317" r:id="rId30"/>
    <p:sldId id="318" r:id="rId31"/>
    <p:sldId id="319" r:id="rId32"/>
    <p:sldId id="331" r:id="rId33"/>
    <p:sldId id="326" r:id="rId34"/>
    <p:sldId id="323" r:id="rId35"/>
    <p:sldId id="324" r:id="rId36"/>
    <p:sldId id="325" r:id="rId37"/>
    <p:sldId id="336" r:id="rId38"/>
    <p:sldId id="320" r:id="rId39"/>
    <p:sldId id="321" r:id="rId40"/>
    <p:sldId id="322" r:id="rId41"/>
    <p:sldId id="328" r:id="rId42"/>
    <p:sldId id="329" r:id="rId43"/>
    <p:sldId id="338" r:id="rId44"/>
    <p:sldId id="332" r:id="rId45"/>
    <p:sldId id="333" r:id="rId46"/>
    <p:sldId id="308" r:id="rId47"/>
    <p:sldId id="32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38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D1071B-D12F-4CA9-AE06-728D2906869C}" type="datetimeFigureOut">
              <a:rPr lang="en-US" smtClean="0"/>
              <a:pPr/>
              <a:t>5/13/2014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A2CEC-9671-4334-9532-2E6C0D3A9033}" type="slidenum">
              <a:rPr lang="en-US" smtClean="0"/>
              <a:pPr/>
              <a:t>‹#›</a:t>
            </a:fld>
            <a:endParaRPr lang="en-US"/>
          </a:p>
        </p:txBody>
      </p:sp>
    </p:spTree>
    <p:extLst>
      <p:ext uri="{BB962C8B-B14F-4D97-AF65-F5344CB8AC3E}">
        <p14:creationId xmlns:p14="http://schemas.microsoft.com/office/powerpoint/2010/main" val="31887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A1C06-6FBF-41AF-8491-61281CE19080}"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210465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3A2CEC-9671-4334-9532-2E6C0D3A9033}" type="slidenum">
              <a:rPr lang="en-US" smtClean="0"/>
              <a:pPr/>
              <a:t>36</a:t>
            </a:fld>
            <a:endParaRPr lang="en-US"/>
          </a:p>
        </p:txBody>
      </p:sp>
    </p:spTree>
    <p:extLst>
      <p:ext uri="{BB962C8B-B14F-4D97-AF65-F5344CB8AC3E}">
        <p14:creationId xmlns:p14="http://schemas.microsoft.com/office/powerpoint/2010/main" val="2548856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159089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59914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3457259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592604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8218393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875061184"/>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057595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32259924"/>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27442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246479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50395470"/>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902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60311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3771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2338819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39287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2671501"/>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039436442"/>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380617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737011043"/>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05285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1394904"/>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2487992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11773898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7619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9472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390052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132735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53815062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659820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99772787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756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26582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96319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973399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6564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7098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105212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739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204164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5683364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034479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09163838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93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9142548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19371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5735084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4862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974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983422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43202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2170119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9227973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724388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3491274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36251569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6526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41597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2933785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8309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6704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3565009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382908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3013575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4381570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65338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129534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0118315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5613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945349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4259351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34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2035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3656397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69029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5136356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1587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65071845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3537821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70394736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03126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6312112"/>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1073827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6776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4122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692312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422215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4173050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65015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447710515"/>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898039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938543400"/>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3666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494747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4214430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30541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9664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2645077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3111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161717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11365598"/>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959730565"/>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012535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418848137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24521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216058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4308322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82260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9454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2C027CA9-B77C-4081-A5FB-40ED7E621AB9}" type="datetimeFigureOut">
              <a:rPr lang="en-US" smtClean="0"/>
              <a:pPr/>
              <a:t>5/13/2014</a:t>
            </a:fld>
            <a:endParaRPr lang="en-US"/>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5153A224-CB6C-4226-8B36-A1B2BCD7E218}" type="slidenum">
              <a:rPr lang="en-US" smtClean="0"/>
              <a:pPr/>
              <a:t>‹#›</a:t>
            </a:fld>
            <a:endParaRPr lang="en-US"/>
          </a:p>
        </p:txBody>
      </p:sp>
    </p:spTree>
    <p:extLst>
      <p:ext uri="{BB962C8B-B14F-4D97-AF65-F5344CB8AC3E}">
        <p14:creationId xmlns:p14="http://schemas.microsoft.com/office/powerpoint/2010/main" val="405531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63988015"/>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21041561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white"/>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03211455"/>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3188200159"/>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8" name="عنصر نائب للتذييل 7"/>
          <p:cNvSpPr>
            <a:spLocks noGrp="1"/>
          </p:cNvSpPr>
          <p:nvPr>
            <p:ph type="ftr" sz="quarter" idx="11"/>
          </p:nvPr>
        </p:nvSpPr>
        <p:spPr/>
        <p:txBody>
          <a:bodyPr/>
          <a:lstStyle>
            <a:extLst/>
          </a:lstStyle>
          <a:p>
            <a:endParaRPr lang="en-US">
              <a:solidFill>
                <a:prstClr val="black"/>
              </a:solidFill>
            </a:endParaRPr>
          </a:p>
        </p:txBody>
      </p:sp>
      <p:sp>
        <p:nvSpPr>
          <p:cNvPr id="9" name="عنصر نائب لرقم الشريحة 8"/>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915549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4" name="عنصر نائب للتذييل 3"/>
          <p:cNvSpPr>
            <a:spLocks noGrp="1"/>
          </p:cNvSpPr>
          <p:nvPr>
            <p:ph type="ftr" sz="quarter" idx="11"/>
          </p:nvPr>
        </p:nvSpPr>
        <p:spPr/>
        <p:txBody>
          <a:bodyPr/>
          <a:lstStyle>
            <a:extLst/>
          </a:lstStyle>
          <a:p>
            <a:endParaRPr lang="en-US">
              <a:solidFill>
                <a:prstClr val="white"/>
              </a:solidFill>
            </a:endParaRPr>
          </a:p>
        </p:txBody>
      </p:sp>
      <p:sp>
        <p:nvSpPr>
          <p:cNvPr id="5" name="عنصر نائب لرقم الشريحة 4"/>
          <p:cNvSpPr>
            <a:spLocks noGrp="1"/>
          </p:cNvSpPr>
          <p:nvPr>
            <p:ph type="sldNum" sz="quarter" idx="12"/>
          </p:nvPr>
        </p:nvSpPr>
        <p:spPr/>
        <p:txBody>
          <a:bodyPr/>
          <a:lstStyle>
            <a:extLst/>
          </a:lstStyle>
          <a:p>
            <a:fld id="{5153A224-CB6C-4226-8B36-A1B2BCD7E218}" type="slidenum">
              <a:rPr lang="en-US" smtClean="0">
                <a:solidFill>
                  <a:prstClr val="white"/>
                </a:solidFill>
              </a:rPr>
              <a:pPr/>
              <a:t>‹#›</a:t>
            </a:fld>
            <a:endParaRPr lang="en-US">
              <a:solidFill>
                <a:prstClr val="white"/>
              </a:solidFill>
            </a:endParaRPr>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extLst>
      <p:ext uri="{BB962C8B-B14F-4D97-AF65-F5344CB8AC3E}">
        <p14:creationId xmlns:p14="http://schemas.microsoft.com/office/powerpoint/2010/main" val="1463236374"/>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3" name="عنصر نائب للتذييل 2"/>
          <p:cNvSpPr>
            <a:spLocks noGrp="1"/>
          </p:cNvSpPr>
          <p:nvPr>
            <p:ph type="ftr" sz="quarter" idx="11"/>
          </p:nvPr>
        </p:nvSpPr>
        <p:spPr/>
        <p:txBody>
          <a:bodyPr/>
          <a:lstStyle>
            <a:extLst/>
          </a:lstStyle>
          <a:p>
            <a:endParaRPr lang="en-US">
              <a:solidFill>
                <a:prstClr val="black"/>
              </a:solidFill>
            </a:endParaRPr>
          </a:p>
        </p:txBody>
      </p:sp>
      <p:sp>
        <p:nvSpPr>
          <p:cNvPr id="4" name="عنصر نائب لرقم الشريحة 3"/>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05997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6" name="عنصر نائب للتذييل 5"/>
          <p:cNvSpPr>
            <a:spLocks noGrp="1"/>
          </p:cNvSpPr>
          <p:nvPr>
            <p:ph type="ftr" sz="quarter" idx="11"/>
          </p:nvPr>
        </p:nvSpPr>
        <p:spPr/>
        <p:txBody>
          <a:bodyPr/>
          <a:lstStyle>
            <a:extLst/>
          </a:lstStyle>
          <a:p>
            <a:endParaRPr lang="en-US">
              <a:solidFill>
                <a:prstClr val="black"/>
              </a:solidFill>
            </a:endParaRPr>
          </a:p>
        </p:txBody>
      </p:sp>
      <p:sp>
        <p:nvSpPr>
          <p:cNvPr id="7" name="عنصر نائب لرقم الشريحة 6"/>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474211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2C027CA9-B77C-4081-A5FB-40ED7E621AB9}" type="datetimeFigureOut">
              <a:rPr lang="en-US" smtClean="0">
                <a:solidFill>
                  <a:prstClr val="white"/>
                </a:solidFill>
              </a:rPr>
              <a:pPr/>
              <a:t>5/13/2014</a:t>
            </a:fld>
            <a:endParaRPr lang="en-US">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5153A224-CB6C-4226-8B36-A1B2BCD7E218}" type="slidenum">
              <a:rPr lang="en-US" smtClean="0">
                <a:solidFill>
                  <a:prstClr val="white"/>
                </a:solidFill>
              </a:rPr>
              <a:pPr/>
              <a:t>‹#›</a:t>
            </a:fld>
            <a:endParaRPr lang="en-US">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276291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61056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5" name="عنصر نائب للتذييل 4"/>
          <p:cNvSpPr>
            <a:spLocks noGrp="1"/>
          </p:cNvSpPr>
          <p:nvPr>
            <p:ph type="ftr" sz="quarter" idx="11"/>
          </p:nvPr>
        </p:nvSpPr>
        <p:spPr/>
        <p:txBody>
          <a:bodyPr/>
          <a:lstStyle>
            <a:extLst/>
          </a:lstStyle>
          <a:p>
            <a:endParaRPr lang="en-US">
              <a:solidFill>
                <a:prstClr val="black"/>
              </a:solidFill>
            </a:endParaRPr>
          </a:p>
        </p:txBody>
      </p:sp>
      <p:sp>
        <p:nvSpPr>
          <p:cNvPr id="6" name="عنصر نائب لرقم الشريحة 5"/>
          <p:cNvSpPr>
            <a:spLocks noGrp="1"/>
          </p:cNvSpPr>
          <p:nvPr>
            <p:ph type="sldNum" sz="quarter" idx="12"/>
          </p:nvPr>
        </p:nvSpPr>
        <p:spPr/>
        <p:txBody>
          <a:bodyPr/>
          <a:lstStyle>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957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633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62914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934586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5076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937525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2571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8342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8894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65671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68605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C027CA9-B77C-4081-A5FB-40ED7E621AB9}" type="datetimeFigureOut">
              <a:rPr lang="en-US" smtClean="0">
                <a:solidFill>
                  <a:prstClr val="black"/>
                </a:solidFill>
              </a:rPr>
              <a:pPr/>
              <a:t>5/13/2014</a:t>
            </a:fld>
            <a:endParaRPr lang="en-US">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53A224-CB6C-4226-8B36-A1B2BCD7E2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91725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7664" y="764704"/>
            <a:ext cx="5465440" cy="1080120"/>
          </a:xfrm>
        </p:spPr>
        <p:txBody>
          <a:bodyPr>
            <a:noAutofit/>
          </a:bodyPr>
          <a:lstStyle/>
          <a:p>
            <a:pPr algn="ctr"/>
            <a:r>
              <a:rPr lang="en-US" sz="2800" dirty="0" smtClean="0">
                <a:solidFill>
                  <a:srgbClr val="00B0F0"/>
                </a:solidFill>
                <a:latin typeface="Times New Roman" pitchFamily="18" charset="0"/>
                <a:cs typeface="Times New Roman" pitchFamily="18" charset="0"/>
              </a:rPr>
              <a:t>BUILDING MANAGEMENT SYSTEMS(BMS)</a:t>
            </a:r>
            <a:endParaRPr lang="en-US" sz="2800" dirty="0">
              <a:solidFill>
                <a:srgbClr val="00B0F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835696" y="2204864"/>
            <a:ext cx="5114778" cy="1101248"/>
          </a:xfrm>
        </p:spPr>
        <p:txBody>
          <a:bodyPr>
            <a:noAutofit/>
          </a:bodyPr>
          <a:lstStyle/>
          <a:p>
            <a:pPr algn="ctr"/>
            <a:r>
              <a:rPr lang="en-US" sz="3200" dirty="0" smtClean="0">
                <a:solidFill>
                  <a:schemeClr val="accent4">
                    <a:lumMod val="75000"/>
                  </a:schemeClr>
                </a:solidFill>
                <a:latin typeface="Cambria Math" pitchFamily="18" charset="0"/>
                <a:ea typeface="Cambria Math" pitchFamily="18" charset="0"/>
              </a:rPr>
              <a:t>Prepared By:</a:t>
            </a:r>
          </a:p>
          <a:p>
            <a:pPr algn="ctr">
              <a:buFont typeface="Arial" pitchFamily="34" charset="0"/>
              <a:buChar char="•"/>
            </a:pPr>
            <a:r>
              <a:rPr lang="en-US" sz="3200" dirty="0" err="1" smtClean="0">
                <a:solidFill>
                  <a:schemeClr val="accent4">
                    <a:lumMod val="75000"/>
                  </a:schemeClr>
                </a:solidFill>
                <a:latin typeface="Cambria Math" pitchFamily="18" charset="0"/>
                <a:ea typeface="Cambria Math" pitchFamily="18" charset="0"/>
              </a:rPr>
              <a:t>Na’el</a:t>
            </a:r>
            <a:r>
              <a:rPr lang="en-US" sz="3200" dirty="0" smtClean="0">
                <a:solidFill>
                  <a:schemeClr val="accent4">
                    <a:lumMod val="75000"/>
                  </a:schemeClr>
                </a:solidFill>
                <a:latin typeface="Cambria Math" pitchFamily="18" charset="0"/>
                <a:ea typeface="Cambria Math" pitchFamily="18" charset="0"/>
              </a:rPr>
              <a:t> </a:t>
            </a:r>
            <a:r>
              <a:rPr lang="en-US" sz="3200" dirty="0" err="1" smtClean="0">
                <a:solidFill>
                  <a:schemeClr val="accent4">
                    <a:lumMod val="75000"/>
                  </a:schemeClr>
                </a:solidFill>
                <a:latin typeface="Cambria Math" pitchFamily="18" charset="0"/>
                <a:ea typeface="Cambria Math" pitchFamily="18" charset="0"/>
              </a:rPr>
              <a:t>Hantouli</a:t>
            </a:r>
            <a:endParaRPr lang="en-US" sz="3200" dirty="0" smtClean="0">
              <a:solidFill>
                <a:schemeClr val="accent4">
                  <a:lumMod val="75000"/>
                </a:schemeClr>
              </a:solidFill>
              <a:latin typeface="Cambria Math" pitchFamily="18" charset="0"/>
              <a:ea typeface="Cambria Math" pitchFamily="18" charset="0"/>
            </a:endParaRPr>
          </a:p>
          <a:p>
            <a:pPr algn="ctr">
              <a:buFont typeface="Arial" pitchFamily="34" charset="0"/>
              <a:buChar char="•"/>
            </a:pPr>
            <a:r>
              <a:rPr lang="en-US" sz="3200" dirty="0" err="1" smtClean="0">
                <a:solidFill>
                  <a:schemeClr val="accent4">
                    <a:lumMod val="75000"/>
                  </a:schemeClr>
                </a:solidFill>
                <a:latin typeface="Cambria Math" pitchFamily="18" charset="0"/>
                <a:ea typeface="Cambria Math" pitchFamily="18" charset="0"/>
              </a:rPr>
              <a:t>Sajed</a:t>
            </a:r>
            <a:r>
              <a:rPr lang="en-US" sz="3200" dirty="0" smtClean="0">
                <a:solidFill>
                  <a:schemeClr val="accent4">
                    <a:lumMod val="75000"/>
                  </a:schemeClr>
                </a:solidFill>
                <a:latin typeface="Cambria Math" pitchFamily="18" charset="0"/>
                <a:ea typeface="Cambria Math" pitchFamily="18" charset="0"/>
              </a:rPr>
              <a:t> </a:t>
            </a:r>
            <a:r>
              <a:rPr lang="en-US" sz="3200" dirty="0" err="1" smtClean="0">
                <a:solidFill>
                  <a:schemeClr val="accent4">
                    <a:lumMod val="75000"/>
                  </a:schemeClr>
                </a:solidFill>
                <a:latin typeface="Cambria Math" pitchFamily="18" charset="0"/>
                <a:ea typeface="Cambria Math" pitchFamily="18" charset="0"/>
              </a:rPr>
              <a:t>Ashqar</a:t>
            </a:r>
            <a:endParaRPr lang="en-US" sz="3200" dirty="0" smtClean="0">
              <a:solidFill>
                <a:schemeClr val="accent4">
                  <a:lumMod val="75000"/>
                </a:schemeClr>
              </a:solidFill>
              <a:latin typeface="Cambria Math" pitchFamily="18" charset="0"/>
              <a:ea typeface="Cambria Math" pitchFamily="18" charset="0"/>
            </a:endParaRPr>
          </a:p>
          <a:p>
            <a:pPr algn="ctr">
              <a:buFont typeface="Arial" pitchFamily="34" charset="0"/>
              <a:buChar char="•"/>
            </a:pPr>
            <a:r>
              <a:rPr lang="en-US" sz="3200" dirty="0" err="1" smtClean="0">
                <a:solidFill>
                  <a:schemeClr val="accent4">
                    <a:lumMod val="75000"/>
                  </a:schemeClr>
                </a:solidFill>
                <a:latin typeface="Cambria Math" pitchFamily="18" charset="0"/>
                <a:ea typeface="Cambria Math" pitchFamily="18" charset="0"/>
              </a:rPr>
              <a:t>Oday</a:t>
            </a:r>
            <a:r>
              <a:rPr lang="en-US" sz="3200" dirty="0" smtClean="0">
                <a:solidFill>
                  <a:schemeClr val="accent4">
                    <a:lumMod val="75000"/>
                  </a:schemeClr>
                </a:solidFill>
                <a:latin typeface="Cambria Math" pitchFamily="18" charset="0"/>
                <a:ea typeface="Cambria Math" pitchFamily="18" charset="0"/>
              </a:rPr>
              <a:t> </a:t>
            </a:r>
            <a:r>
              <a:rPr lang="en-US" sz="3200" dirty="0" err="1" smtClean="0">
                <a:solidFill>
                  <a:schemeClr val="accent4">
                    <a:lumMod val="75000"/>
                  </a:schemeClr>
                </a:solidFill>
                <a:latin typeface="Cambria Math" pitchFamily="18" charset="0"/>
                <a:ea typeface="Cambria Math" pitchFamily="18" charset="0"/>
              </a:rPr>
              <a:t>Qariab</a:t>
            </a:r>
            <a:endParaRPr lang="en-US" sz="3200" dirty="0" smtClean="0">
              <a:solidFill>
                <a:schemeClr val="accent4">
                  <a:lumMod val="75000"/>
                </a:schemeClr>
              </a:solidFill>
              <a:latin typeface="Cambria Math" pitchFamily="18" charset="0"/>
              <a:ea typeface="Cambria Math" pitchFamily="18" charset="0"/>
            </a:endParaRPr>
          </a:p>
          <a:p>
            <a:pPr algn="ctr"/>
            <a:endParaRPr lang="en-US" sz="3200" dirty="0" smtClean="0">
              <a:solidFill>
                <a:schemeClr val="accent4">
                  <a:lumMod val="75000"/>
                </a:schemeClr>
              </a:solidFill>
              <a:latin typeface="Cooper Black" pitchFamily="18" charset="0"/>
            </a:endParaRPr>
          </a:p>
          <a:p>
            <a:pPr algn="ctr"/>
            <a:endParaRPr lang="en-US" sz="3200" dirty="0">
              <a:solidFill>
                <a:schemeClr val="accent4">
                  <a:lumMod val="75000"/>
                </a:schemeClr>
              </a:solidFill>
              <a:latin typeface="Cooper Black" pitchFamily="18" charset="0"/>
            </a:endParaRPr>
          </a:p>
        </p:txBody>
      </p:sp>
      <p:sp>
        <p:nvSpPr>
          <p:cNvPr id="4" name="مستطيل 3"/>
          <p:cNvSpPr/>
          <p:nvPr/>
        </p:nvSpPr>
        <p:spPr>
          <a:xfrm>
            <a:off x="1907704" y="5445224"/>
            <a:ext cx="4572000" cy="954107"/>
          </a:xfrm>
          <a:prstGeom prst="rect">
            <a:avLst/>
          </a:prstGeom>
        </p:spPr>
        <p:txBody>
          <a:bodyPr>
            <a:spAutoFit/>
          </a:bodyPr>
          <a:lstStyle/>
          <a:p>
            <a:pPr algn="ctr"/>
            <a:r>
              <a:rPr lang="en-US" sz="2800" b="1" dirty="0">
                <a:solidFill>
                  <a:srgbClr val="39639D">
                    <a:lumMod val="75000"/>
                  </a:srgbClr>
                </a:solidFill>
                <a:latin typeface="Cooper Black" pitchFamily="18" charset="0"/>
              </a:rPr>
              <a:t>SUPERVISOR:</a:t>
            </a:r>
          </a:p>
          <a:p>
            <a:pPr algn="ctr"/>
            <a:r>
              <a:rPr lang="en-US" sz="2800" b="1" dirty="0" err="1" smtClean="0">
                <a:solidFill>
                  <a:srgbClr val="39639D">
                    <a:lumMod val="75000"/>
                  </a:srgbClr>
                </a:solidFill>
                <a:latin typeface="Cooper Black" pitchFamily="18" charset="0"/>
              </a:rPr>
              <a:t>Dr.Jamal</a:t>
            </a:r>
            <a:r>
              <a:rPr lang="en-US" sz="2800" b="1" dirty="0" smtClean="0">
                <a:solidFill>
                  <a:srgbClr val="39639D">
                    <a:lumMod val="75000"/>
                  </a:srgbClr>
                </a:solidFill>
                <a:latin typeface="Cooper Black" pitchFamily="18" charset="0"/>
              </a:rPr>
              <a:t> </a:t>
            </a:r>
            <a:r>
              <a:rPr lang="en-US" sz="2800" b="1" dirty="0" err="1" smtClean="0">
                <a:solidFill>
                  <a:srgbClr val="39639D">
                    <a:lumMod val="75000"/>
                  </a:srgbClr>
                </a:solidFill>
                <a:latin typeface="Cooper Black" pitchFamily="18" charset="0"/>
              </a:rPr>
              <a:t>Kharoosheh</a:t>
            </a:r>
            <a:r>
              <a:rPr lang="en-US" sz="2800" b="1" dirty="0" smtClean="0">
                <a:solidFill>
                  <a:srgbClr val="39639D">
                    <a:lumMod val="75000"/>
                  </a:srgbClr>
                </a:solidFill>
                <a:latin typeface="Cooper Black" pitchFamily="18" charset="0"/>
              </a:rPr>
              <a:t> .</a:t>
            </a:r>
            <a:endParaRPr lang="en-US" sz="2800" b="1" dirty="0">
              <a:solidFill>
                <a:srgbClr val="39639D">
                  <a:lumMod val="75000"/>
                </a:srgbClr>
              </a:solidFill>
              <a:latin typeface="Cooper Black" pitchFamily="18" charset="0"/>
            </a:endParaRPr>
          </a:p>
        </p:txBody>
      </p:sp>
    </p:spTree>
    <p:extLst>
      <p:ext uri="{BB962C8B-B14F-4D97-AF65-F5344CB8AC3E}">
        <p14:creationId xmlns:p14="http://schemas.microsoft.com/office/powerpoint/2010/main" val="2148114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443" y="28896"/>
            <a:ext cx="2422458" cy="769441"/>
          </a:xfrm>
          <a:prstGeom prst="rect">
            <a:avLst/>
          </a:prstGeom>
        </p:spPr>
        <p:txBody>
          <a:bodyPr wrap="none">
            <a:spAutoFit/>
          </a:bodyPr>
          <a:lstStyle/>
          <a:p>
            <a:r>
              <a:rPr lang="en-US" sz="4400" dirty="0">
                <a:solidFill>
                  <a:srgbClr val="2DA2BF"/>
                </a:solidFill>
                <a:latin typeface="Cooper Black" pitchFamily="18" charset="0"/>
              </a:rPr>
              <a:t>Design :</a:t>
            </a:r>
            <a:endParaRPr lang="en-US" sz="4400" dirty="0">
              <a:solidFill>
                <a:prstClr val="black"/>
              </a:solidFill>
            </a:endParaRPr>
          </a:p>
        </p:txBody>
      </p:sp>
      <p:pic>
        <p:nvPicPr>
          <p:cNvPr id="6" name="Picture 5"/>
          <p:cNvPicPr/>
          <p:nvPr/>
        </p:nvPicPr>
        <p:blipFill>
          <a:blip r:embed="rId2" cstate="print"/>
          <a:srcRect/>
          <a:stretch>
            <a:fillRect/>
          </a:stretch>
        </p:blipFill>
        <p:spPr bwMode="auto">
          <a:xfrm>
            <a:off x="304800" y="1295400"/>
            <a:ext cx="8077200" cy="4953000"/>
          </a:xfrm>
          <a:prstGeom prst="rect">
            <a:avLst/>
          </a:prstGeom>
          <a:noFill/>
          <a:ln w="9525">
            <a:noFill/>
            <a:miter lim="800000"/>
            <a:headEnd/>
            <a:tailEnd/>
          </a:ln>
        </p:spPr>
      </p:pic>
    </p:spTree>
    <p:extLst>
      <p:ext uri="{BB962C8B-B14F-4D97-AF65-F5344CB8AC3E}">
        <p14:creationId xmlns:p14="http://schemas.microsoft.com/office/powerpoint/2010/main" val="1867889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solidFill>
                  <a:schemeClr val="bg2">
                    <a:lumMod val="50000"/>
                  </a:schemeClr>
                </a:solidFill>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3429000" y="2667000"/>
            <a:ext cx="230425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3247680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US" sz="3200" dirty="0" smtClean="0">
                <a:latin typeface="Times New Roman" pitchFamily="18" charset="0"/>
                <a:cs typeface="Times New Roman" pitchFamily="18" charset="0"/>
              </a:rPr>
              <a:t>We used Arduino Uno in our project .</a:t>
            </a:r>
          </a:p>
          <a:p>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Arduino Uno is a microcontroller board based on the ATmega328. It has 14 digital input/output pins (</a:t>
            </a:r>
            <a:r>
              <a:rPr lang="en-US" sz="3200" b="1" dirty="0" smtClean="0">
                <a:solidFill>
                  <a:schemeClr val="accent1">
                    <a:lumMod val="75000"/>
                  </a:schemeClr>
                </a:solidFill>
                <a:latin typeface="Times New Roman" pitchFamily="18" charset="0"/>
                <a:cs typeface="Times New Roman" pitchFamily="18" charset="0"/>
              </a:rPr>
              <a:t>of which 6 can be used as PWM outputs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عنوان 1"/>
          <p:cNvSpPr>
            <a:spLocks noGrp="1"/>
          </p:cNvSpPr>
          <p:nvPr>
            <p:ph type="title"/>
          </p:nvPr>
        </p:nvSpPr>
        <p:spPr/>
        <p:txBody>
          <a:bodyPr>
            <a:normAutofit/>
          </a:bodyPr>
          <a:lstStyle/>
          <a:p>
            <a:r>
              <a:rPr lang="en-US" sz="4400" dirty="0" smtClean="0">
                <a:solidFill>
                  <a:schemeClr val="accent1"/>
                </a:solidFill>
                <a:latin typeface="Cooper Black" pitchFamily="18" charset="0"/>
                <a:cs typeface="Times New Roman" pitchFamily="18" charset="0"/>
              </a:rPr>
              <a:t>Arduino:</a:t>
            </a:r>
            <a:endParaRPr lang="en-US" sz="4400" dirty="0">
              <a:solidFill>
                <a:schemeClr val="accent1"/>
              </a:solidFill>
              <a:latin typeface="Cooper Black" pitchFamily="18" charset="0"/>
              <a:cs typeface="Times New Roman" pitchFamily="18" charset="0"/>
            </a:endParaRPr>
          </a:p>
        </p:txBody>
      </p:sp>
      <p:pic>
        <p:nvPicPr>
          <p:cNvPr id="4" name="Picture 3" descr="Description: C:\Users\Home\Desktop\ملفات المشروع\Arduino_Uno_Angl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581128"/>
            <a:ext cx="3732530" cy="1717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8554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229600" cy="4843272"/>
          </a:xfrm>
        </p:spPr>
        <p:txBody>
          <a:bodyPr>
            <a:normAutofit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solidFill>
                  <a:schemeClr val="bg2">
                    <a:lumMod val="50000"/>
                  </a:schemeClr>
                </a:solidFill>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4495800" y="2971800"/>
            <a:ext cx="230425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3353115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sensor gas MQ-6(with resistor 20 K ohm)</a:t>
            </a:r>
          </a:p>
          <a:p>
            <a:pPr>
              <a:buNone/>
            </a:pPr>
            <a:endParaRPr lang="en-US" dirty="0"/>
          </a:p>
        </p:txBody>
      </p:sp>
      <p:sp>
        <p:nvSpPr>
          <p:cNvPr id="3" name="Title 2"/>
          <p:cNvSpPr>
            <a:spLocks noGrp="1"/>
          </p:cNvSpPr>
          <p:nvPr>
            <p:ph type="title"/>
          </p:nvPr>
        </p:nvSpPr>
        <p:spPr/>
        <p:txBody>
          <a:bodyPr/>
          <a:lstStyle/>
          <a:p>
            <a:r>
              <a:rPr lang="en-US" dirty="0" smtClean="0"/>
              <a:t>Sensors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104" y="2690812"/>
            <a:ext cx="2923791" cy="1476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buFont typeface="Wingdings" pitchFamily="2" charset="2"/>
              <a:buChar char="Ø"/>
            </a:pPr>
            <a:r>
              <a:rPr lang="en-US" sz="3000" dirty="0" smtClean="0">
                <a:effectLst/>
              </a:rPr>
              <a:t>LDR ( 2 LDR and 2 resistors(10Kohm) get used)</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4154" y="2248485"/>
            <a:ext cx="5315692" cy="29912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buFont typeface="Wingdings" pitchFamily="2" charset="2"/>
              <a:buChar char="Ø"/>
            </a:pPr>
            <a:r>
              <a:rPr lang="en-US" sz="2700" dirty="0" smtClean="0"/>
              <a:t>LM35( 2 LM35 have been used)</a:t>
            </a:r>
            <a:endParaRPr lang="en-US" sz="27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1047" y="1853642"/>
            <a:ext cx="3761905" cy="378095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4979640"/>
          </a:xfrm>
        </p:spPr>
        <p:txBody>
          <a:bodyPr>
            <a:normAutofit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solidFill>
                  <a:schemeClr val="bg2">
                    <a:lumMod val="50000"/>
                  </a:schemeClr>
                </a:solidFill>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4267200" y="3200400"/>
            <a:ext cx="16926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188746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Buzzer (2 buzzers have been used)</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z="4000" b="0" dirty="0" smtClean="0">
                <a:solidFill>
                  <a:schemeClr val="tx1"/>
                </a:solidFill>
                <a:effectLst/>
                <a:latin typeface="Cooper Black" pitchFamily="18" charset="0"/>
                <a:cs typeface="Times New Roman" pitchFamily="18" charset="0"/>
              </a:rPr>
              <a:t>Outputs</a:t>
            </a:r>
            <a:r>
              <a:rPr lang="en-US" sz="4000" dirty="0" smtClean="0">
                <a:solidFill>
                  <a:schemeClr val="accent1"/>
                </a:solidFill>
                <a:latin typeface="Cooper Black" pitchFamily="18" charset="0"/>
                <a:cs typeface="Times New Roman" pitchFamily="18" charset="0"/>
              </a:rPr>
              <a:t/>
            </a:r>
            <a:br>
              <a:rPr lang="en-US" sz="4000" dirty="0" smtClean="0">
                <a:solidFill>
                  <a:schemeClr val="accent1"/>
                </a:solidFill>
                <a:latin typeface="Cooper Black" pitchFamily="18" charset="0"/>
                <a:cs typeface="Times New Roman" pitchFamily="18" charset="0"/>
              </a:rPr>
            </a:b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540" y="2462212"/>
            <a:ext cx="2855260" cy="2033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534400" cy="4919472"/>
          </a:xfrm>
        </p:spPr>
        <p:txBody>
          <a:bodyPr>
            <a:normAutofit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a:xfrm>
            <a:off x="457200" y="228600"/>
            <a:ext cx="8229600" cy="1143000"/>
          </a:xfrm>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Tree>
    <p:extLst>
      <p:ext uri="{BB962C8B-B14F-4D97-AF65-F5344CB8AC3E}">
        <p14:creationId xmlns:p14="http://schemas.microsoft.com/office/powerpoint/2010/main" val="95177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Fans:( 2 fans have been used)</a:t>
            </a:r>
          </a:p>
          <a:p>
            <a:pPr>
              <a:buNone/>
            </a:pPr>
            <a:r>
              <a:rPr lang="en-US" dirty="0" smtClean="0"/>
              <a:t> 1- Absorbed fan has been used(absorb gas leakage)</a:t>
            </a:r>
          </a:p>
          <a:p>
            <a:pPr>
              <a:buNone/>
            </a:pPr>
            <a:r>
              <a:rPr lang="en-US" dirty="0" smtClean="0"/>
              <a:t> 2- As condition</a:t>
            </a:r>
          </a:p>
          <a:p>
            <a:pPr>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886200"/>
            <a:ext cx="3200400" cy="220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LED array(3 led arrays have been used)</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819400"/>
            <a:ext cx="5084445" cy="266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electronic circuit that interface between the </a:t>
            </a:r>
            <a:r>
              <a:rPr lang="en-US" dirty="0" err="1" smtClean="0"/>
              <a:t>arduino</a:t>
            </a:r>
            <a:r>
              <a:rPr lang="en-US" dirty="0" smtClean="0"/>
              <a:t> (low current device) and high current devices is</a:t>
            </a:r>
            <a:r>
              <a:rPr lang="en-US" b="1" dirty="0" smtClean="0"/>
              <a:t> uln2803</a:t>
            </a:r>
          </a:p>
          <a:p>
            <a:pPr>
              <a:buNone/>
            </a:pPr>
            <a:endParaRPr lang="en-US" b="1" dirty="0" smtClean="0"/>
          </a:p>
          <a:p>
            <a:pPr>
              <a:buNone/>
            </a:pPr>
            <a:r>
              <a:rPr lang="en-US" sz="2400" b="1" dirty="0" smtClean="0"/>
              <a:t>  </a:t>
            </a:r>
            <a:r>
              <a:rPr lang="en-US" sz="2400" dirty="0" smtClean="0"/>
              <a:t>The ULN2803APG / AFWG Series are high −  voltage, high− current Darlington drivers      comprised of eight NPN Darlington pairs.</a:t>
            </a:r>
          </a:p>
          <a:p>
            <a:endParaRPr lang="en-US" sz="2800" dirty="0" smtClean="0"/>
          </a:p>
          <a:p>
            <a:pPr>
              <a:buNone/>
            </a:pP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886325"/>
            <a:ext cx="5257800" cy="1971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92500"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solidFill>
                  <a:schemeClr val="bg2">
                    <a:lumMod val="50000"/>
                  </a:schemeClr>
                </a:solidFill>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endParaRPr lang="en-US" dirty="0"/>
          </a:p>
        </p:txBody>
      </p:sp>
      <p:sp>
        <p:nvSpPr>
          <p:cNvPr id="3" name="Title 2"/>
          <p:cNvSpPr>
            <a:spLocks noGrp="1"/>
          </p:cNvSpPr>
          <p:nvPr>
            <p:ph type="title"/>
          </p:nvPr>
        </p:nvSpPr>
        <p:spPr/>
        <p:txBody>
          <a:bodyPr/>
          <a:lstStyle/>
          <a:p>
            <a:r>
              <a:rPr lang="en-US" dirty="0" smtClean="0">
                <a:solidFill>
                  <a:schemeClr val="accent1">
                    <a:lumMod val="75000"/>
                  </a:schemeClr>
                </a:solidFill>
              </a:rPr>
              <a:t>Outlines</a:t>
            </a:r>
            <a:endParaRPr lang="en-US" dirty="0">
              <a:solidFill>
                <a:schemeClr val="accent1">
                  <a:lumMod val="75000"/>
                </a:schemeClr>
              </a:solidFill>
            </a:endParaRPr>
          </a:p>
        </p:txBody>
      </p:sp>
      <p:sp>
        <p:nvSpPr>
          <p:cNvPr id="4" name="Left Arrow 3"/>
          <p:cNvSpPr/>
          <p:nvPr/>
        </p:nvSpPr>
        <p:spPr>
          <a:xfrm>
            <a:off x="4495800" y="3733800"/>
            <a:ext cx="16926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Arduino</a:t>
            </a:r>
          </a:p>
          <a:p>
            <a:pPr>
              <a:buNone/>
            </a:pPr>
            <a:endParaRPr lang="en-US" dirty="0" smtClean="0"/>
          </a:p>
          <a:p>
            <a:pPr>
              <a:buNone/>
            </a:pPr>
            <a:r>
              <a:rPr lang="en-US" sz="2400" dirty="0" smtClean="0"/>
              <a:t>    Arduino C language</a:t>
            </a:r>
            <a:r>
              <a:rPr lang="en-US" sz="2000" dirty="0" smtClean="0"/>
              <a:t>:</a:t>
            </a:r>
          </a:p>
          <a:p>
            <a:pPr>
              <a:buNone/>
            </a:pPr>
            <a:endParaRPr lang="en-US" sz="2000" dirty="0" smtClean="0"/>
          </a:p>
          <a:p>
            <a:pPr algn="ctr">
              <a:buNone/>
            </a:pPr>
            <a:r>
              <a:rPr lang="en-US" sz="2400" dirty="0" smtClean="0"/>
              <a:t>        The Arduino language is merely a set of C/C++                 functions that can be called from your code.</a:t>
            </a:r>
            <a:endParaRPr lang="en-US" sz="2400" dirty="0"/>
          </a:p>
        </p:txBody>
      </p:sp>
      <p:sp>
        <p:nvSpPr>
          <p:cNvPr id="3" name="Title 2"/>
          <p:cNvSpPr>
            <a:spLocks noGrp="1"/>
          </p:cNvSpPr>
          <p:nvPr>
            <p:ph type="title"/>
          </p:nvPr>
        </p:nvSpPr>
        <p:spPr/>
        <p:txBody>
          <a:bodyPr/>
          <a:lstStyle/>
          <a:p>
            <a:r>
              <a:rPr lang="en-US" dirty="0" smtClean="0"/>
              <a:t>Programming</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Java Language :</a:t>
            </a:r>
          </a:p>
          <a:p>
            <a:pPr>
              <a:buNone/>
            </a:pPr>
            <a:endParaRPr lang="en-US" sz="2400" dirty="0" smtClean="0"/>
          </a:p>
          <a:p>
            <a:pPr>
              <a:buNone/>
            </a:pPr>
            <a:r>
              <a:rPr lang="en-US" sz="2400" dirty="0" smtClean="0"/>
              <a:t>  Java is a computer programming language that is concurrent, class-based, object-oriented, and specifically designed to have as few implementation dependencies as possible. </a:t>
            </a:r>
            <a:endParaRPr lang="en-US" sz="2400" dirty="0"/>
          </a:p>
        </p:txBody>
      </p:sp>
      <p:sp>
        <p:nvSpPr>
          <p:cNvPr id="3" name="Title 2"/>
          <p:cNvSpPr>
            <a:spLocks noGrp="1"/>
          </p:cNvSpPr>
          <p:nvPr>
            <p:ph type="title"/>
          </p:nvPr>
        </p:nvSpPr>
        <p:spPr/>
        <p:txBody>
          <a:bodyPr>
            <a:normAutofit/>
          </a:bodyPr>
          <a:lstStyle/>
          <a:p>
            <a:r>
              <a:rPr lang="en-US" sz="3200" dirty="0" smtClean="0">
                <a:effectLst/>
              </a:rPr>
              <a:t>Computer</a:t>
            </a:r>
            <a:endParaRPr lang="en-US" sz="3200" dirty="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Android :</a:t>
            </a:r>
          </a:p>
          <a:p>
            <a:pPr>
              <a:buNone/>
            </a:pPr>
            <a:endParaRPr lang="en-US" sz="2400" dirty="0" smtClean="0"/>
          </a:p>
          <a:p>
            <a:pPr>
              <a:buNone/>
            </a:pPr>
            <a:r>
              <a:rPr lang="en-US" sz="2400" dirty="0" smtClean="0"/>
              <a:t>   Android software development is the process by which new applications are created for the Android operating system. Applications are usually developed in the Java programming language using the Android Software Development Kit, but other development tools are available.</a:t>
            </a:r>
            <a:endParaRPr lang="en-US" sz="2400" dirty="0"/>
          </a:p>
        </p:txBody>
      </p:sp>
      <p:sp>
        <p:nvSpPr>
          <p:cNvPr id="3" name="Title 2"/>
          <p:cNvSpPr>
            <a:spLocks noGrp="1"/>
          </p:cNvSpPr>
          <p:nvPr>
            <p:ph type="title"/>
          </p:nvPr>
        </p:nvSpPr>
        <p:spPr/>
        <p:txBody>
          <a:bodyPr>
            <a:normAutofit/>
          </a:bodyPr>
          <a:lstStyle/>
          <a:p>
            <a:r>
              <a:rPr lang="en-US" sz="3600" dirty="0" smtClean="0"/>
              <a:t>Mobile</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solidFill>
                  <a:schemeClr val="bg2">
                    <a:lumMod val="50000"/>
                  </a:schemeClr>
                </a:solidFill>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endParaRPr lang="en-US" dirty="0"/>
          </a:p>
        </p:txBody>
      </p:sp>
      <p:sp>
        <p:nvSpPr>
          <p:cNvPr id="3" name="Title 2"/>
          <p:cNvSpPr>
            <a:spLocks noGrp="1"/>
          </p:cNvSpPr>
          <p:nvPr>
            <p:ph type="title"/>
          </p:nvPr>
        </p:nvSpPr>
        <p:spPr/>
        <p:txBody>
          <a:bodyPr/>
          <a:lstStyle/>
          <a:p>
            <a:r>
              <a:rPr lang="en-US" dirty="0" smtClean="0">
                <a:solidFill>
                  <a:schemeClr val="accent1">
                    <a:lumMod val="75000"/>
                  </a:schemeClr>
                </a:solidFill>
              </a:rPr>
              <a:t>Outlines</a:t>
            </a:r>
            <a:endParaRPr lang="en-US" dirty="0"/>
          </a:p>
        </p:txBody>
      </p:sp>
      <p:sp>
        <p:nvSpPr>
          <p:cNvPr id="4" name="Left Arrow 3"/>
          <p:cNvSpPr/>
          <p:nvPr/>
        </p:nvSpPr>
        <p:spPr>
          <a:xfrm>
            <a:off x="4572000" y="4191000"/>
            <a:ext cx="16926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Assessment of the current market</a:t>
            </a:r>
          </a:p>
          <a:p>
            <a:pPr>
              <a:buNone/>
            </a:pPr>
            <a:endParaRPr lang="en-US" b="1" dirty="0" smtClean="0"/>
          </a:p>
          <a:p>
            <a:r>
              <a:rPr lang="en-US" sz="2400" dirty="0" smtClean="0"/>
              <a:t>Our project can compete in a global market because we insert the mobile application technique in building management systems .</a:t>
            </a:r>
          </a:p>
          <a:p>
            <a:pPr>
              <a:buNone/>
            </a:pPr>
            <a:r>
              <a:rPr lang="en-US" sz="2400" dirty="0" smtClean="0"/>
              <a:t>   this provides comfortable control , easy use and also saving time and money .</a:t>
            </a:r>
            <a:endParaRPr lang="en-US" sz="2400" b="1" dirty="0" smtClean="0"/>
          </a:p>
          <a:p>
            <a:pPr>
              <a:buNone/>
            </a:pPr>
            <a:endParaRPr lang="en-US" b="1" dirty="0" smtClean="0"/>
          </a:p>
          <a:p>
            <a:pPr>
              <a:buNone/>
            </a:pPr>
            <a:endParaRPr lang="en-US" dirty="0" smtClean="0"/>
          </a:p>
          <a:p>
            <a:endParaRPr lang="en-US" dirty="0"/>
          </a:p>
        </p:txBody>
      </p:sp>
      <p:sp>
        <p:nvSpPr>
          <p:cNvPr id="3" name="Title 2"/>
          <p:cNvSpPr>
            <a:spLocks noGrp="1"/>
          </p:cNvSpPr>
          <p:nvPr>
            <p:ph type="title"/>
          </p:nvPr>
        </p:nvSpPr>
        <p:spPr/>
        <p:txBody>
          <a:bodyPr>
            <a:normAutofit fontScale="90000"/>
          </a:bodyPr>
          <a:lstStyle/>
          <a:p>
            <a:pPr lvl="0"/>
            <a:r>
              <a:rPr lang="en-US" dirty="0" smtClean="0"/>
              <a:t>Feasibility Study</a:t>
            </a:r>
            <a:br>
              <a:rPr lang="en-US" dirty="0" smtClean="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lstStyle/>
          <a:p>
            <a:pPr>
              <a:buNone/>
            </a:pPr>
            <a:r>
              <a:rPr lang="en-US" sz="2000" b="1" dirty="0" smtClean="0"/>
              <a:t>Availability of the items and the parts at the Palestinian market.</a:t>
            </a:r>
          </a:p>
          <a:p>
            <a:pPr>
              <a:buNone/>
            </a:pPr>
            <a:endParaRPr lang="en-US" b="1" dirty="0" smtClean="0"/>
          </a:p>
          <a:p>
            <a:pPr>
              <a:buNone/>
            </a:pPr>
            <a:endParaRPr lang="en-US" b="1" dirty="0" smtClean="0"/>
          </a:p>
          <a:p>
            <a:pPr>
              <a:buNone/>
            </a:pPr>
            <a:endParaRPr lang="en-US" dirty="0" smtClean="0"/>
          </a:p>
          <a:p>
            <a:pPr>
              <a:buNone/>
            </a:pPr>
            <a:endParaRPr lang="en-US" dirty="0"/>
          </a:p>
        </p:txBody>
      </p:sp>
      <p:pic>
        <p:nvPicPr>
          <p:cNvPr id="4" name="Picture 3" descr="898.PNG"/>
          <p:cNvPicPr>
            <a:picLocks noChangeAspect="1"/>
          </p:cNvPicPr>
          <p:nvPr/>
        </p:nvPicPr>
        <p:blipFill>
          <a:blip r:embed="rId2" cstate="print"/>
          <a:stretch>
            <a:fillRect/>
          </a:stretch>
        </p:blipFill>
        <p:spPr>
          <a:xfrm>
            <a:off x="2362200" y="609600"/>
            <a:ext cx="6781800" cy="624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229600" cy="4767072"/>
          </a:xfrm>
        </p:spPr>
        <p:txBody>
          <a:bodyPr>
            <a:normAutofit fontScale="92500" lnSpcReduction="10000"/>
          </a:bodyPr>
          <a:lstStyle/>
          <a:p>
            <a:r>
              <a:rPr lang="en-US" sz="4100" dirty="0" smtClean="0">
                <a:solidFill>
                  <a:schemeClr val="bg2">
                    <a:lumMod val="50000"/>
                  </a:schemeClr>
                </a:solidFill>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4788024" y="1479658"/>
            <a:ext cx="230425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3605697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endParaRPr lang="en-US" b="1" dirty="0" smtClean="0"/>
          </a:p>
          <a:p>
            <a:endParaRPr lang="en-US" b="1" dirty="0" smtClean="0"/>
          </a:p>
          <a:p>
            <a:r>
              <a:rPr lang="en-US" b="1" dirty="0" smtClean="0"/>
              <a:t>Strengths and Weaknesses of the product ( BMS ).</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r>
              <a:rPr lang="en-US" b="1" dirty="0" smtClean="0"/>
              <a:t>Strengths</a:t>
            </a:r>
          </a:p>
          <a:p>
            <a:pPr>
              <a:buNone/>
            </a:pPr>
            <a:endParaRPr lang="en-US" b="1" dirty="0" smtClean="0"/>
          </a:p>
          <a:p>
            <a:pPr lvl="0">
              <a:buFont typeface="Wingdings" pitchFamily="2" charset="2"/>
              <a:buChar char="q"/>
            </a:pPr>
            <a:r>
              <a:rPr lang="en-US" b="1" dirty="0" smtClean="0"/>
              <a:t>  </a:t>
            </a:r>
            <a:r>
              <a:rPr lang="en-US" dirty="0" smtClean="0"/>
              <a:t>Availability of all of the items at the Palestinian market.</a:t>
            </a:r>
          </a:p>
          <a:p>
            <a:pPr>
              <a:buFont typeface="Wingdings" pitchFamily="2" charset="2"/>
              <a:buChar char="q"/>
            </a:pPr>
            <a:r>
              <a:rPr lang="en-US" dirty="0" smtClean="0"/>
              <a:t> Simplicity of the processes in designing the product.</a:t>
            </a:r>
          </a:p>
          <a:p>
            <a:pPr lvl="0">
              <a:buFont typeface="Wingdings" pitchFamily="2" charset="2"/>
              <a:buChar char="q"/>
            </a:pPr>
            <a:r>
              <a:rPr lang="en-US" dirty="0" smtClean="0"/>
              <a:t>New product idea at the Palestinian market which provides a large market share.</a:t>
            </a:r>
          </a:p>
          <a:p>
            <a:pPr lvl="0">
              <a:buFont typeface="Wingdings" pitchFamily="2" charset="2"/>
              <a:buChar char="q"/>
            </a:pPr>
            <a:r>
              <a:rPr lang="en-US" dirty="0" smtClean="0"/>
              <a:t>Ease of use the system.</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lstStyle/>
          <a:p>
            <a:endParaRPr lang="en-US" b="1" dirty="0" smtClean="0"/>
          </a:p>
          <a:p>
            <a:r>
              <a:rPr lang="en-US" b="1" dirty="0" smtClean="0"/>
              <a:t>Weaknesses</a:t>
            </a:r>
          </a:p>
          <a:p>
            <a:pPr>
              <a:buNone/>
            </a:pPr>
            <a:endParaRPr lang="en-US" b="1" dirty="0" smtClean="0"/>
          </a:p>
          <a:p>
            <a:pPr>
              <a:buFont typeface="Wingdings" pitchFamily="2" charset="2"/>
              <a:buChar char="q"/>
            </a:pPr>
            <a:r>
              <a:rPr lang="en-US" dirty="0" smtClean="0"/>
              <a:t>If we want to apply it in the market we need to do some modifications on the hardware part, and it will be more complex sometimes (according to </a:t>
            </a:r>
            <a:r>
              <a:rPr lang="en-US" smtClean="0"/>
              <a:t>work the </a:t>
            </a:r>
            <a:r>
              <a:rPr lang="en-US" dirty="0" smtClean="0"/>
              <a:t>environment).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solidFill>
                  <a:schemeClr val="bg2">
                    <a:lumMod val="50000"/>
                  </a:schemeClr>
                </a:solidFill>
                <a:latin typeface="Cooper Black" pitchFamily="18" charset="0"/>
                <a:ea typeface="Adobe Gothic Std B" pitchFamily="34" charset="-128"/>
              </a:rPr>
              <a:t>Conclusion</a:t>
            </a:r>
          </a:p>
          <a:p>
            <a:r>
              <a:rPr lang="en-US" dirty="0" smtClean="0">
                <a:solidFill>
                  <a:schemeClr val="bg2">
                    <a:lumMod val="50000"/>
                  </a:schemeClr>
                </a:solidFill>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endParaRPr lang="en-US" dirty="0"/>
          </a:p>
        </p:txBody>
      </p:sp>
      <p:sp>
        <p:nvSpPr>
          <p:cNvPr id="3" name="Title 2"/>
          <p:cNvSpPr>
            <a:spLocks noGrp="1"/>
          </p:cNvSpPr>
          <p:nvPr>
            <p:ph type="title"/>
          </p:nvPr>
        </p:nvSpPr>
        <p:spPr/>
        <p:txBody>
          <a:bodyPr/>
          <a:lstStyle/>
          <a:p>
            <a:r>
              <a:rPr lang="en-US" dirty="0" smtClean="0">
                <a:solidFill>
                  <a:schemeClr val="accent1">
                    <a:lumMod val="75000"/>
                  </a:schemeClr>
                </a:solidFill>
              </a:rPr>
              <a:t>Outlines</a:t>
            </a:r>
            <a:endParaRPr lang="en-US" dirty="0"/>
          </a:p>
        </p:txBody>
      </p:sp>
      <p:sp>
        <p:nvSpPr>
          <p:cNvPr id="4" name="Left Arrow 3"/>
          <p:cNvSpPr/>
          <p:nvPr/>
        </p:nvSpPr>
        <p:spPr>
          <a:xfrm>
            <a:off x="4572000" y="4648200"/>
            <a:ext cx="1692696"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400" dirty="0" smtClean="0"/>
          </a:p>
          <a:p>
            <a:r>
              <a:rPr lang="en-US" sz="2400" dirty="0" smtClean="0"/>
              <a:t>By the end of our project we gained much more experiences in the practical work .</a:t>
            </a:r>
          </a:p>
          <a:p>
            <a:r>
              <a:rPr lang="en-US" sz="2400" dirty="0" smtClean="0"/>
              <a:t>We have learned to think more effectively than before , we also leaned the effective use of sources, Perseverance and challenge . </a:t>
            </a:r>
            <a:r>
              <a:rPr lang="en-US" sz="2400" smtClean="0"/>
              <a:t>Surely  </a:t>
            </a:r>
            <a:r>
              <a:rPr lang="en-US" sz="2400" dirty="0" smtClean="0"/>
              <a:t>communication skills have been developed significantly .</a:t>
            </a:r>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add another advantage in the project the GSM shield may be used, which makes the system work well via telecommunication when the internet is unavailable .</a:t>
            </a:r>
          </a:p>
          <a:p>
            <a:r>
              <a:rPr lang="en-US" dirty="0" smtClean="0"/>
              <a:t>In a/c control the use of zone control is more efficient in real work environment.   </a:t>
            </a: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200" dirty="0" smtClean="0"/>
          </a:p>
          <a:p>
            <a:pPr algn="ctr"/>
            <a:endParaRPr lang="en-US" sz="3200" dirty="0" smtClean="0"/>
          </a:p>
          <a:p>
            <a:pPr algn="ctr"/>
            <a:endParaRPr lang="en-US" sz="3200" dirty="0" smtClean="0"/>
          </a:p>
          <a:p>
            <a:pPr algn="ctr"/>
            <a:r>
              <a:rPr lang="en-US" sz="3200" dirty="0" smtClean="0"/>
              <a:t>Testing</a:t>
            </a:r>
            <a:endParaRPr lang="en-US" sz="3200" dirty="0"/>
          </a:p>
        </p:txBody>
      </p:sp>
    </p:spTree>
    <p:extLst>
      <p:ext uri="{BB962C8B-B14F-4D97-AF65-F5344CB8AC3E}">
        <p14:creationId xmlns:p14="http://schemas.microsoft.com/office/powerpoint/2010/main" val="1905860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4000" dirty="0" smtClean="0"/>
          </a:p>
          <a:p>
            <a:pPr algn="ctr">
              <a:buNone/>
            </a:pPr>
            <a:r>
              <a:rPr lang="en-US" sz="4000" dirty="0" smtClean="0"/>
              <a:t>Any Questions?</a:t>
            </a:r>
          </a:p>
          <a:p>
            <a:pPr algn="ctr">
              <a:buNone/>
            </a:pPr>
            <a:endParaRPr lang="en-US" sz="4000" dirty="0"/>
          </a:p>
        </p:txBody>
      </p:sp>
      <p:sp>
        <p:nvSpPr>
          <p:cNvPr id="3" name="Title 2"/>
          <p:cNvSpPr>
            <a:spLocks noGrp="1"/>
          </p:cNvSpPr>
          <p:nvPr>
            <p:ph type="title"/>
          </p:nvPr>
        </p:nvSpPr>
        <p:spPr/>
        <p:txBody>
          <a:bodyPr/>
          <a:lstStyle/>
          <a:p>
            <a:pPr algn="ctr"/>
            <a:r>
              <a:rPr lang="en-US" dirty="0" smtClean="0"/>
              <a:t>THANKS</a:t>
            </a:r>
            <a:endParaRPr lang="en-US" dirty="0"/>
          </a:p>
        </p:txBody>
      </p:sp>
      <p:pic>
        <p:nvPicPr>
          <p:cNvPr id="4" name="Picture 2" descr="C:\Program Files (x86)\Microsoft Office\MEDIA\CAGCAT10\j0195812.wmf"/>
          <p:cNvPicPr>
            <a:picLocks noChangeAspect="1" noChangeArrowheads="1"/>
          </p:cNvPicPr>
          <p:nvPr/>
        </p:nvPicPr>
        <p:blipFill>
          <a:blip r:embed="rId2" cstate="print"/>
          <a:srcRect/>
          <a:stretch>
            <a:fillRect/>
          </a:stretch>
        </p:blipFill>
        <p:spPr bwMode="auto">
          <a:xfrm>
            <a:off x="5572100" y="2945279"/>
            <a:ext cx="3571900" cy="391272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19200"/>
            <a:ext cx="8229600" cy="5181600"/>
          </a:xfrm>
        </p:spPr>
        <p:txBody>
          <a:bodyPr>
            <a:normAutofit/>
          </a:bodyPr>
          <a:lstStyle/>
          <a:p>
            <a:r>
              <a:rPr lang="en-US" sz="2800" dirty="0" smtClean="0">
                <a:latin typeface="Times New Roman" pitchFamily="18" charset="0"/>
                <a:cs typeface="Times New Roman" pitchFamily="18" charset="0"/>
              </a:rPr>
              <a:t> </a:t>
            </a:r>
            <a:r>
              <a:rPr lang="en-US" sz="2800" dirty="0" smtClean="0"/>
              <a:t> </a:t>
            </a:r>
            <a:r>
              <a:rPr lang="en-US" sz="2800" dirty="0" smtClean="0">
                <a:latin typeface="Arial" pitchFamily="34" charset="0"/>
                <a:cs typeface="Arial" pitchFamily="34" charset="0"/>
              </a:rPr>
              <a:t>This project is based on the idea of ​​building  a model that simulates practice management systems for buildings . In our presentation the study and the control of the status of each of the following systems will be considered :</a:t>
            </a:r>
          </a:p>
          <a:p>
            <a:pPr algn="ctr">
              <a:buNone/>
            </a:pPr>
            <a:r>
              <a:rPr lang="en-US" sz="2800" dirty="0" smtClean="0">
                <a:latin typeface="Arial" pitchFamily="34" charset="0"/>
                <a:cs typeface="Arial" pitchFamily="34" charset="0"/>
              </a:rPr>
              <a:t>   1- lighting system with digital, analogue and sleep mode control </a:t>
            </a:r>
          </a:p>
          <a:p>
            <a:pPr>
              <a:buNone/>
            </a:pPr>
            <a:r>
              <a:rPr lang="en-US" sz="2800" dirty="0" smtClean="0">
                <a:latin typeface="Arial" pitchFamily="34" charset="0"/>
                <a:cs typeface="Arial" pitchFamily="34" charset="0"/>
              </a:rPr>
              <a:t>       2- Gas detection </a:t>
            </a:r>
          </a:p>
          <a:p>
            <a:pPr>
              <a:buNone/>
            </a:pPr>
            <a:r>
              <a:rPr lang="en-US" sz="2800" dirty="0" smtClean="0">
                <a:latin typeface="Arial" pitchFamily="34" charset="0"/>
                <a:cs typeface="Arial" pitchFamily="34" charset="0"/>
              </a:rPr>
              <a:t>       3- fire alarm detection</a:t>
            </a:r>
          </a:p>
          <a:p>
            <a:pPr>
              <a:buNone/>
            </a:pPr>
            <a:r>
              <a:rPr lang="en-US" sz="2800" dirty="0" smtClean="0">
                <a:latin typeface="Arial" pitchFamily="34" charset="0"/>
                <a:cs typeface="Arial" pitchFamily="34" charset="0"/>
              </a:rPr>
              <a:t>       4-  Control of air conditioning unit</a:t>
            </a:r>
          </a:p>
          <a:p>
            <a:pPr>
              <a:buNone/>
            </a:pPr>
            <a:r>
              <a:rPr lang="en-US" sz="2800" dirty="0" smtClean="0">
                <a:latin typeface="Arial" pitchFamily="34" charset="0"/>
                <a:cs typeface="Arial" pitchFamily="34" charset="0"/>
              </a:rPr>
              <a:t>      </a:t>
            </a:r>
          </a:p>
          <a:p>
            <a:pPr>
              <a:buNone/>
            </a:pPr>
            <a:endParaRPr lang="en-US" sz="2800" dirty="0" smtClean="0">
              <a:latin typeface="Times New Roman" pitchFamily="18" charset="0"/>
              <a:cs typeface="Times New Roman" pitchFamily="18" charset="0"/>
            </a:endParaRPr>
          </a:p>
        </p:txBody>
      </p:sp>
      <p:sp>
        <p:nvSpPr>
          <p:cNvPr id="2" name="عنوان 1"/>
          <p:cNvSpPr>
            <a:spLocks noGrp="1"/>
          </p:cNvSpPr>
          <p:nvPr>
            <p:ph type="title"/>
          </p:nvPr>
        </p:nvSpPr>
        <p:spPr/>
        <p:txBody>
          <a:bodyPr>
            <a:normAutofit fontScale="90000"/>
          </a:bodyPr>
          <a:lstStyle/>
          <a:p>
            <a:r>
              <a:rPr lang="en-US" sz="4400" dirty="0" smtClean="0">
                <a:solidFill>
                  <a:schemeClr val="accent1"/>
                </a:solidFill>
                <a:latin typeface="Cooper Black" pitchFamily="18" charset="0"/>
              </a:rPr>
              <a:t/>
            </a:r>
            <a:br>
              <a:rPr lang="en-US" sz="4400" dirty="0" smtClean="0">
                <a:solidFill>
                  <a:schemeClr val="accent1"/>
                </a:solidFill>
                <a:latin typeface="Cooper Black" pitchFamily="18" charset="0"/>
              </a:rPr>
            </a:br>
            <a:r>
              <a:rPr lang="en-US" sz="4400" dirty="0" smtClean="0">
                <a:solidFill>
                  <a:schemeClr val="accent1"/>
                </a:solidFill>
                <a:latin typeface="Cooper Black" pitchFamily="18" charset="0"/>
              </a:rPr>
              <a:t>Introduction :</a:t>
            </a:r>
            <a:r>
              <a:rPr lang="en-US" dirty="0" smtClean="0"/>
              <a:t/>
            </a:r>
            <a:br>
              <a:rPr lang="en-US" dirty="0" smtClean="0"/>
            </a:br>
            <a:endParaRPr lang="en-US" dirty="0"/>
          </a:p>
        </p:txBody>
      </p:sp>
    </p:spTree>
    <p:extLst>
      <p:ext uri="{BB962C8B-B14F-4D97-AF65-F5344CB8AC3E}">
        <p14:creationId xmlns:p14="http://schemas.microsoft.com/office/powerpoint/2010/main" val="304856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229600" cy="4843272"/>
          </a:xfrm>
        </p:spPr>
        <p:txBody>
          <a:bodyPr>
            <a:normAutofit lnSpcReduction="10000"/>
          </a:bodyPr>
          <a:lstStyle/>
          <a:p>
            <a:r>
              <a:rPr lang="en-US" dirty="0" smtClean="0">
                <a:latin typeface="Cooper Black" pitchFamily="18" charset="0"/>
                <a:ea typeface="Adobe Gothic Std B" pitchFamily="34" charset="-128"/>
              </a:rPr>
              <a:t>Introduction</a:t>
            </a:r>
          </a:p>
          <a:p>
            <a:r>
              <a:rPr lang="en-US" dirty="0" smtClean="0">
                <a:solidFill>
                  <a:schemeClr val="bg2">
                    <a:lumMod val="50000"/>
                  </a:schemeClr>
                </a:solidFill>
                <a:latin typeface="Cooper Black" pitchFamily="18" charset="0"/>
                <a:ea typeface="Adobe Gothic Std B" pitchFamily="34" charset="-128"/>
              </a:rPr>
              <a:t>Overview</a:t>
            </a:r>
          </a:p>
          <a:p>
            <a:r>
              <a:rPr lang="en-US" dirty="0" smtClean="0">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4343400" y="1828800"/>
            <a:ext cx="230425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175430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endParaRPr lang="en-US" sz="3200" dirty="0" smtClean="0">
              <a:latin typeface="Times New Roman" pitchFamily="18" charset="0"/>
              <a:cs typeface="Times New Roman" pitchFamily="18" charset="0"/>
            </a:endParaRPr>
          </a:p>
          <a:p>
            <a:r>
              <a:rPr lang="en-US" sz="2800" dirty="0" smtClean="0"/>
              <a:t>BMS is a building equipped with special structured wiring to enable human to remotely control or program an array of automated building electronic devices by entering a single command.</a:t>
            </a:r>
            <a:endParaRPr lang="en-US" sz="2800" dirty="0">
              <a:latin typeface="Times New Roman" pitchFamily="18" charset="0"/>
              <a:cs typeface="Times New Roman" pitchFamily="18" charset="0"/>
            </a:endParaRPr>
          </a:p>
          <a:p>
            <a:pPr algn="just">
              <a:buNone/>
            </a:pPr>
            <a:endParaRPr lang="en-US" sz="2800" dirty="0"/>
          </a:p>
        </p:txBody>
      </p:sp>
      <p:sp>
        <p:nvSpPr>
          <p:cNvPr id="2" name="عنوان 1"/>
          <p:cNvSpPr>
            <a:spLocks noGrp="1"/>
          </p:cNvSpPr>
          <p:nvPr>
            <p:ph type="title"/>
          </p:nvPr>
        </p:nvSpPr>
        <p:spPr>
          <a:xfrm>
            <a:off x="457200" y="404664"/>
            <a:ext cx="8229600" cy="1152128"/>
          </a:xfrm>
        </p:spPr>
        <p:txBody>
          <a:bodyPr>
            <a:normAutofit fontScale="90000"/>
          </a:bodyPr>
          <a:lstStyle/>
          <a:p>
            <a:r>
              <a:rPr lang="en-US" sz="4400" dirty="0" smtClean="0">
                <a:solidFill>
                  <a:schemeClr val="accent1"/>
                </a:solidFill>
                <a:latin typeface="Cooper Black" pitchFamily="18" charset="0"/>
              </a:rPr>
              <a:t/>
            </a:r>
            <a:br>
              <a:rPr lang="en-US" sz="4400" dirty="0" smtClean="0">
                <a:solidFill>
                  <a:schemeClr val="accent1"/>
                </a:solidFill>
                <a:latin typeface="Cooper Black" pitchFamily="18" charset="0"/>
              </a:rPr>
            </a:br>
            <a:r>
              <a:rPr lang="en-US" sz="4900" dirty="0" smtClean="0">
                <a:solidFill>
                  <a:schemeClr val="accent1"/>
                </a:solidFill>
                <a:latin typeface="Cooper Black" pitchFamily="18" charset="0"/>
              </a:rPr>
              <a:t>Overview: </a:t>
            </a:r>
            <a:endParaRPr lang="en-US" sz="4900" dirty="0">
              <a:solidFill>
                <a:schemeClr val="accent1"/>
              </a:solidFill>
              <a:latin typeface="Cooper Black" pitchFamily="18" charset="0"/>
            </a:endParaRPr>
          </a:p>
        </p:txBody>
      </p:sp>
      <p:pic>
        <p:nvPicPr>
          <p:cNvPr id="4" name="Content Placeholder 3"/>
          <p:cNvPicPr>
            <a:picLocks/>
          </p:cNvPicPr>
          <p:nvPr/>
        </p:nvPicPr>
        <p:blipFill>
          <a:blip r:embed="rId2" cstate="print"/>
          <a:srcRect/>
          <a:stretch>
            <a:fillRect/>
          </a:stretch>
        </p:blipFill>
        <p:spPr bwMode="auto">
          <a:xfrm>
            <a:off x="5334000" y="4191000"/>
            <a:ext cx="3810000" cy="2667000"/>
          </a:xfrm>
          <a:prstGeom prst="rect">
            <a:avLst/>
          </a:prstGeom>
          <a:noFill/>
          <a:ln w="9525">
            <a:noFill/>
            <a:miter lim="800000"/>
            <a:headEnd/>
            <a:tailEnd/>
          </a:ln>
        </p:spPr>
      </p:pic>
    </p:spTree>
    <p:extLst>
      <p:ext uri="{BB962C8B-B14F-4D97-AF65-F5344CB8AC3E}">
        <p14:creationId xmlns:p14="http://schemas.microsoft.com/office/powerpoint/2010/main" val="2271194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have built the project based on field visits to the work environment.</a:t>
            </a:r>
          </a:p>
          <a:p>
            <a:pPr>
              <a:buNone/>
            </a:pPr>
            <a:endParaRPr lang="en-US" dirty="0" smtClean="0"/>
          </a:p>
          <a:p>
            <a:pPr>
              <a:buNone/>
            </a:pPr>
            <a:r>
              <a:rPr lang="en-US" sz="2800" dirty="0" smtClean="0"/>
              <a:t>  1- We have visited the center commercial Nablus Municipality and made the analysis required .</a:t>
            </a:r>
          </a:p>
          <a:p>
            <a:pPr>
              <a:buNone/>
            </a:pPr>
            <a:endParaRPr lang="en-US" sz="2800" dirty="0" smtClean="0"/>
          </a:p>
          <a:p>
            <a:pPr>
              <a:buNone/>
            </a:pPr>
            <a:r>
              <a:rPr lang="en-US" sz="2800" dirty="0" smtClean="0"/>
              <a:t>  2- We have discussed the effectiveness of   the project with engineers and technicians working in this field.</a:t>
            </a:r>
          </a:p>
          <a:p>
            <a:endParaRPr lang="en-US" dirty="0"/>
          </a:p>
        </p:txBody>
      </p:sp>
      <p:sp>
        <p:nvSpPr>
          <p:cNvPr id="3" name="Title 2"/>
          <p:cNvSpPr>
            <a:spLocks noGrp="1"/>
          </p:cNvSpPr>
          <p:nvPr>
            <p:ph type="title"/>
          </p:nvPr>
        </p:nvSpPr>
        <p:spPr/>
        <p:txBody>
          <a:bodyPr>
            <a:normAutofit/>
          </a:bodyPr>
          <a:lstStyle/>
          <a:p>
            <a:r>
              <a:rPr lang="en-US" sz="3200" dirty="0" smtClean="0"/>
              <a:t>Field visits to the work environment</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fontScale="85000" lnSpcReduction="20000"/>
          </a:bodyPr>
          <a:lstStyle/>
          <a:p>
            <a:r>
              <a:rPr lang="en-US" dirty="0" smtClean="0"/>
              <a:t>If there is a gas leak , suction fan and alarm system will work.</a:t>
            </a:r>
          </a:p>
          <a:p>
            <a:pPr>
              <a:buNone/>
            </a:pPr>
            <a:endParaRPr lang="en-US" dirty="0" smtClean="0"/>
          </a:p>
          <a:p>
            <a:r>
              <a:rPr lang="en-US" dirty="0" smtClean="0"/>
              <a:t>If the temperature </a:t>
            </a:r>
            <a:r>
              <a:rPr lang="en-US" smtClean="0"/>
              <a:t>rose in </a:t>
            </a:r>
            <a:r>
              <a:rPr lang="en-US" dirty="0" smtClean="0"/>
              <a:t>the work environment to 56 for a time </a:t>
            </a:r>
            <a:r>
              <a:rPr lang="en-US" smtClean="0"/>
              <a:t>of 1second </a:t>
            </a:r>
            <a:r>
              <a:rPr lang="en-US" dirty="0" smtClean="0"/>
              <a:t>the suction fan and alarm system will operate . </a:t>
            </a:r>
          </a:p>
          <a:p>
            <a:pPr>
              <a:buNone/>
            </a:pPr>
            <a:r>
              <a:rPr lang="en-US" dirty="0" smtClean="0"/>
              <a:t>   If increased to 46 for a minute suction fan and alarm system will operate .</a:t>
            </a:r>
          </a:p>
          <a:p>
            <a:pPr>
              <a:buNone/>
            </a:pPr>
            <a:endParaRPr lang="en-US" dirty="0" smtClean="0"/>
          </a:p>
          <a:p>
            <a:r>
              <a:rPr lang="en-US" dirty="0" smtClean="0"/>
              <a:t>The a/c unit will work according to a specific range of temperatures.</a:t>
            </a:r>
          </a:p>
          <a:p>
            <a:pPr>
              <a:buNone/>
            </a:pPr>
            <a:endParaRPr lang="en-US" dirty="0" smtClean="0"/>
          </a:p>
          <a:p>
            <a:r>
              <a:rPr lang="en-US" dirty="0" smtClean="0"/>
              <a:t>If the (automatic on) status of lighting is on,  the system will adapt to the environment.</a:t>
            </a:r>
            <a:endParaRPr lang="en-US" dirty="0"/>
          </a:p>
        </p:txBody>
      </p:sp>
      <p:sp>
        <p:nvSpPr>
          <p:cNvPr id="3" name="Title 2"/>
          <p:cNvSpPr>
            <a:spLocks noGrp="1"/>
          </p:cNvSpPr>
          <p:nvPr>
            <p:ph type="title"/>
          </p:nvPr>
        </p:nvSpPr>
        <p:spPr/>
        <p:txBody>
          <a:bodyPr>
            <a:normAutofit/>
          </a:bodyPr>
          <a:lstStyle/>
          <a:p>
            <a:r>
              <a:rPr lang="en-US" sz="3600" dirty="0" smtClean="0"/>
              <a:t>Problems and reactions</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81328"/>
            <a:ext cx="8229600" cy="4919472"/>
          </a:xfrm>
        </p:spPr>
        <p:txBody>
          <a:bodyPr>
            <a:normAutofit lnSpcReduction="10000"/>
          </a:bodyPr>
          <a:lstStyle/>
          <a:p>
            <a:r>
              <a:rPr lang="en-US" dirty="0" smtClean="0">
                <a:latin typeface="Cooper Black" pitchFamily="18" charset="0"/>
                <a:ea typeface="Adobe Gothic Std B" pitchFamily="34" charset="-128"/>
              </a:rPr>
              <a:t>Introduction</a:t>
            </a:r>
          </a:p>
          <a:p>
            <a:r>
              <a:rPr lang="en-US" dirty="0" smtClean="0">
                <a:latin typeface="Cooper Black" pitchFamily="18" charset="0"/>
                <a:ea typeface="Adobe Gothic Std B" pitchFamily="34" charset="-128"/>
              </a:rPr>
              <a:t>Overview</a:t>
            </a:r>
          </a:p>
          <a:p>
            <a:r>
              <a:rPr lang="en-US" dirty="0" smtClean="0">
                <a:solidFill>
                  <a:schemeClr val="bg2">
                    <a:lumMod val="50000"/>
                  </a:schemeClr>
                </a:solidFill>
                <a:latin typeface="Cooper Black" pitchFamily="18" charset="0"/>
                <a:ea typeface="Adobe Gothic Std B" pitchFamily="34" charset="-128"/>
              </a:rPr>
              <a:t>Design</a:t>
            </a:r>
          </a:p>
          <a:p>
            <a:r>
              <a:rPr lang="en-US" dirty="0" smtClean="0">
                <a:latin typeface="Cooper Black" pitchFamily="18" charset="0"/>
                <a:ea typeface="Adobe Gothic Std B" pitchFamily="34" charset="-128"/>
              </a:rPr>
              <a:t>Arduino</a:t>
            </a:r>
          </a:p>
          <a:p>
            <a:r>
              <a:rPr lang="en-US" dirty="0" smtClean="0">
                <a:latin typeface="Cooper Black" pitchFamily="18" charset="0"/>
                <a:ea typeface="Adobe Gothic Std B" pitchFamily="34" charset="-128"/>
              </a:rPr>
              <a:t>Sensors</a:t>
            </a:r>
          </a:p>
          <a:p>
            <a:r>
              <a:rPr lang="en-US" dirty="0" smtClean="0">
                <a:latin typeface="Cooper Black" pitchFamily="18" charset="0"/>
                <a:ea typeface="Adobe Gothic Std B" pitchFamily="34" charset="-128"/>
              </a:rPr>
              <a:t>Outputs</a:t>
            </a:r>
          </a:p>
          <a:p>
            <a:r>
              <a:rPr lang="en-US" dirty="0" smtClean="0">
                <a:latin typeface="Cooper Black" pitchFamily="18" charset="0"/>
                <a:ea typeface="Adobe Gothic Std B" pitchFamily="34" charset="-128"/>
              </a:rPr>
              <a:t>programming</a:t>
            </a:r>
          </a:p>
          <a:p>
            <a:r>
              <a:rPr lang="en-US" dirty="0" smtClean="0">
                <a:latin typeface="Cooper Black" pitchFamily="18" charset="0"/>
                <a:ea typeface="Adobe Gothic Std B" pitchFamily="34" charset="-128"/>
              </a:rPr>
              <a:t>Feasibility study</a:t>
            </a:r>
          </a:p>
          <a:p>
            <a:r>
              <a:rPr lang="en-US" dirty="0" smtClean="0">
                <a:latin typeface="Cooper Black" pitchFamily="18" charset="0"/>
                <a:ea typeface="Adobe Gothic Std B" pitchFamily="34" charset="-128"/>
              </a:rPr>
              <a:t>Conclusion</a:t>
            </a:r>
          </a:p>
          <a:p>
            <a:r>
              <a:rPr lang="en-US" dirty="0" smtClean="0">
                <a:latin typeface="Cooper Black" pitchFamily="18" charset="0"/>
                <a:ea typeface="Adobe Gothic Std B" pitchFamily="34" charset="-128"/>
              </a:rPr>
              <a:t>Recommendations</a:t>
            </a:r>
          </a:p>
          <a:p>
            <a:r>
              <a:rPr lang="en-US" b="1" dirty="0" smtClean="0">
                <a:latin typeface="Cooper Black" pitchFamily="18" charset="0"/>
                <a:ea typeface="Adobe Gothic Std B" pitchFamily="34" charset="-128"/>
              </a:rPr>
              <a:t>Testing</a:t>
            </a:r>
          </a:p>
          <a:p>
            <a:pPr>
              <a:buNone/>
            </a:pPr>
            <a:endParaRPr lang="en-US" dirty="0" smtClean="0"/>
          </a:p>
          <a:p>
            <a:endParaRPr lang="en-US" dirty="0"/>
          </a:p>
        </p:txBody>
      </p:sp>
      <p:sp>
        <p:nvSpPr>
          <p:cNvPr id="2" name="عنوان 1"/>
          <p:cNvSpPr>
            <a:spLocks noGrp="1"/>
          </p:cNvSpPr>
          <p:nvPr>
            <p:ph type="title"/>
          </p:nvPr>
        </p:nvSpPr>
        <p:spPr/>
        <p:txBody>
          <a:bodyPr/>
          <a:lstStyle/>
          <a:p>
            <a:r>
              <a:rPr lang="en-US" dirty="0" smtClean="0">
                <a:solidFill>
                  <a:schemeClr val="accent1"/>
                </a:solidFill>
                <a:latin typeface="Cooper Black" pitchFamily="18" charset="0"/>
              </a:rPr>
              <a:t>OUTLINES :</a:t>
            </a:r>
            <a:endParaRPr lang="en-US" dirty="0">
              <a:solidFill>
                <a:schemeClr val="accent1"/>
              </a:solidFill>
              <a:latin typeface="Cooper Black" pitchFamily="18" charset="0"/>
            </a:endParaRPr>
          </a:p>
        </p:txBody>
      </p:sp>
      <p:sp>
        <p:nvSpPr>
          <p:cNvPr id="4" name="Left Arrow 3"/>
          <p:cNvSpPr/>
          <p:nvPr/>
        </p:nvSpPr>
        <p:spPr>
          <a:xfrm>
            <a:off x="3563888" y="2256240"/>
            <a:ext cx="2304256"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1533583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8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9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6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11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5_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834</Words>
  <Application>Microsoft Office PowerPoint</Application>
  <PresentationFormat>On-screen Show (4:3)</PresentationFormat>
  <Paragraphs>223</Paragraphs>
  <Slides>37</Slides>
  <Notes>2</Notes>
  <HiddenSlides>0</HiddenSlides>
  <MMClips>0</MMClips>
  <ScaleCrop>false</ScaleCrop>
  <HeadingPairs>
    <vt:vector size="4" baseType="variant">
      <vt:variant>
        <vt:lpstr>Theme</vt:lpstr>
      </vt:variant>
      <vt:variant>
        <vt:i4>11</vt:i4>
      </vt:variant>
      <vt:variant>
        <vt:lpstr>Slide Titles</vt:lpstr>
      </vt:variant>
      <vt:variant>
        <vt:i4>37</vt:i4>
      </vt:variant>
    </vt:vector>
  </HeadingPairs>
  <TitlesOfParts>
    <vt:vector size="48" baseType="lpstr">
      <vt:lpstr>ملتقى</vt:lpstr>
      <vt:lpstr>1_ملتقى</vt:lpstr>
      <vt:lpstr>2_ملتقى</vt:lpstr>
      <vt:lpstr>3_ملتقى</vt:lpstr>
      <vt:lpstr>4_ملتقى</vt:lpstr>
      <vt:lpstr>5_ملتقى</vt:lpstr>
      <vt:lpstr>6_ملتقى</vt:lpstr>
      <vt:lpstr>11_ملتقى</vt:lpstr>
      <vt:lpstr>15_ملتقى</vt:lpstr>
      <vt:lpstr>18_ملتقى</vt:lpstr>
      <vt:lpstr>19_ملتقى</vt:lpstr>
      <vt:lpstr>BUILDING MANAGEMENT SYSTEMS(BMS)</vt:lpstr>
      <vt:lpstr>OUTLINES :</vt:lpstr>
      <vt:lpstr>OUTLINES :</vt:lpstr>
      <vt:lpstr> Introduction : </vt:lpstr>
      <vt:lpstr>OUTLINES :</vt:lpstr>
      <vt:lpstr> Overview: </vt:lpstr>
      <vt:lpstr>Field visits to the work environment</vt:lpstr>
      <vt:lpstr>Problems and reactions</vt:lpstr>
      <vt:lpstr>OUTLINES :</vt:lpstr>
      <vt:lpstr>PowerPoint Presentation</vt:lpstr>
      <vt:lpstr>PowerPoint Presentation</vt:lpstr>
      <vt:lpstr>OUTLINES :</vt:lpstr>
      <vt:lpstr>Arduino:</vt:lpstr>
      <vt:lpstr>OUTLINES :</vt:lpstr>
      <vt:lpstr>Sensors</vt:lpstr>
      <vt:lpstr>LDR ( 2 LDR and 2 resistors(10Kohm) get used) </vt:lpstr>
      <vt:lpstr>LM35( 2 LM35 have been used)</vt:lpstr>
      <vt:lpstr>OUTLINES :</vt:lpstr>
      <vt:lpstr>Outputs </vt:lpstr>
      <vt:lpstr>PowerPoint Presentation</vt:lpstr>
      <vt:lpstr>PowerPoint Presentation</vt:lpstr>
      <vt:lpstr>PowerPoint Presentation</vt:lpstr>
      <vt:lpstr>Outlines</vt:lpstr>
      <vt:lpstr>Programming</vt:lpstr>
      <vt:lpstr>Computer</vt:lpstr>
      <vt:lpstr>Mobile</vt:lpstr>
      <vt:lpstr>Outlines</vt:lpstr>
      <vt:lpstr>Feasibility Study </vt:lpstr>
      <vt:lpstr>PowerPoint Presentation</vt:lpstr>
      <vt:lpstr>PowerPoint Presentation</vt:lpstr>
      <vt:lpstr>PowerPoint Presentation</vt:lpstr>
      <vt:lpstr>PowerPoint Presentation</vt:lpstr>
      <vt:lpstr>Outlines</vt:lpstr>
      <vt:lpstr>Conclusion</vt:lpstr>
      <vt:lpstr>Recommendations</vt:lpstr>
      <vt:lpstr>PowerPoint Presentation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 BASED DTMF   CONTROLLED GARAGE DOOR OPENING SYSTEM.</dc:title>
  <dc:creator>Home</dc:creator>
  <cp:lastModifiedBy>Oday</cp:lastModifiedBy>
  <cp:revision>151</cp:revision>
  <dcterms:created xsi:type="dcterms:W3CDTF">2006-08-16T00:00:00Z</dcterms:created>
  <dcterms:modified xsi:type="dcterms:W3CDTF">2014-05-13T09:09:54Z</dcterms:modified>
</cp:coreProperties>
</file>