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74" r:id="rId2"/>
    <p:sldId id="312" r:id="rId3"/>
    <p:sldId id="275" r:id="rId4"/>
    <p:sldId id="276" r:id="rId5"/>
    <p:sldId id="277" r:id="rId6"/>
    <p:sldId id="278" r:id="rId7"/>
    <p:sldId id="279" r:id="rId8"/>
    <p:sldId id="280" r:id="rId9"/>
    <p:sldId id="281" r:id="rId10"/>
    <p:sldId id="282" r:id="rId11"/>
    <p:sldId id="311" r:id="rId12"/>
    <p:sldId id="283" r:id="rId13"/>
    <p:sldId id="284" r:id="rId14"/>
    <p:sldId id="285" r:id="rId15"/>
    <p:sldId id="286" r:id="rId16"/>
    <p:sldId id="287" r:id="rId17"/>
    <p:sldId id="288" r:id="rId18"/>
    <p:sldId id="289" r:id="rId19"/>
    <p:sldId id="290" r:id="rId20"/>
    <p:sldId id="294" r:id="rId21"/>
    <p:sldId id="295" r:id="rId22"/>
    <p:sldId id="296" r:id="rId23"/>
    <p:sldId id="297" r:id="rId24"/>
    <p:sldId id="298" r:id="rId25"/>
    <p:sldId id="299" r:id="rId26"/>
    <p:sldId id="300" r:id="rId27"/>
    <p:sldId id="301" r:id="rId28"/>
    <p:sldId id="291" r:id="rId29"/>
    <p:sldId id="292" r:id="rId30"/>
    <p:sldId id="293" r:id="rId31"/>
    <p:sldId id="302" r:id="rId32"/>
    <p:sldId id="303" r:id="rId33"/>
    <p:sldId id="304" r:id="rId34"/>
    <p:sldId id="306" r:id="rId35"/>
    <p:sldId id="305" r:id="rId36"/>
    <p:sldId id="307" r:id="rId37"/>
    <p:sldId id="308" r:id="rId38"/>
    <p:sldId id="309" r:id="rId39"/>
    <p:sldId id="31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CF9DF-B7EC-484C-8BA8-553EE24FD0CA}" type="datetimeFigureOut">
              <a:rPr lang="en-US" smtClean="0"/>
              <a:pPr/>
              <a:t>5/23/2010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7B7C9-3922-43B3-8BE6-EBD7A7E604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8ED504-863D-4DD3-98FA-B8FC1454D1CC}" type="datetimeFigureOut">
              <a:rPr lang="en-US" smtClean="0"/>
              <a:pPr/>
              <a:t>5/23/2010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7DD42-7DC7-4BF2-85F4-2F6AC9F141AF}"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ED504-863D-4DD3-98FA-B8FC1454D1CC}" type="datetimeFigureOut">
              <a:rPr lang="en-US" smtClean="0"/>
              <a:pPr/>
              <a:t>5/23/2010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7DD42-7DC7-4BF2-85F4-2F6AC9F141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ED504-863D-4DD3-98FA-B8FC1454D1CC}" type="datetimeFigureOut">
              <a:rPr lang="en-US" smtClean="0"/>
              <a:pPr/>
              <a:t>5/23/2010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7DD42-7DC7-4BF2-85F4-2F6AC9F141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8ED504-863D-4DD3-98FA-B8FC1454D1CC}" type="datetimeFigureOut">
              <a:rPr lang="en-US" smtClean="0"/>
              <a:pPr/>
              <a:t>5/23/2010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7DD42-7DC7-4BF2-85F4-2F6AC9F141A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ED504-863D-4DD3-98FA-B8FC1454D1CC}" type="datetimeFigureOut">
              <a:rPr lang="en-US" smtClean="0"/>
              <a:pPr/>
              <a:t>5/23/2010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7DD42-7DC7-4BF2-85F4-2F6AC9F141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8ED504-863D-4DD3-98FA-B8FC1454D1CC}" type="datetimeFigureOut">
              <a:rPr lang="en-US" smtClean="0"/>
              <a:pPr/>
              <a:t>5/23/2010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7DD42-7DC7-4BF2-85F4-2F6AC9F141A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8ED504-863D-4DD3-98FA-B8FC1454D1CC}" type="datetimeFigureOut">
              <a:rPr lang="en-US" smtClean="0"/>
              <a:pPr/>
              <a:t>5/23/2010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7DD42-7DC7-4BF2-85F4-2F6AC9F141AF}"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8ED504-863D-4DD3-98FA-B8FC1454D1CC}" type="datetimeFigureOut">
              <a:rPr lang="en-US" smtClean="0"/>
              <a:pPr/>
              <a:t>5/23/2010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7DD42-7DC7-4BF2-85F4-2F6AC9F141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ED504-863D-4DD3-98FA-B8FC1454D1CC}" type="datetimeFigureOut">
              <a:rPr lang="en-US" smtClean="0"/>
              <a:pPr/>
              <a:t>5/23/2010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7DD42-7DC7-4BF2-85F4-2F6AC9F141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ED504-863D-4DD3-98FA-B8FC1454D1CC}" type="datetimeFigureOut">
              <a:rPr lang="en-US" smtClean="0"/>
              <a:pPr/>
              <a:t>5/23/2010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7DD42-7DC7-4BF2-85F4-2F6AC9F141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ED504-863D-4DD3-98FA-B8FC1454D1CC}" type="datetimeFigureOut">
              <a:rPr lang="en-US" smtClean="0"/>
              <a:pPr/>
              <a:t>5/23/2010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7DD42-7DC7-4BF2-85F4-2F6AC9F141AF}"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28ED504-863D-4DD3-98FA-B8FC1454D1CC}" type="datetimeFigureOut">
              <a:rPr lang="en-US" smtClean="0"/>
              <a:pPr/>
              <a:t>5/23/2010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667DD42-7DC7-4BF2-85F4-2F6AC9F141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صورة 1" descr="C:\Documents and Settings\Administrator\My Documents\logo.gif"/>
          <p:cNvPicPr>
            <a:picLocks noChangeAspect="1" noChangeArrowheads="1"/>
          </p:cNvPicPr>
          <p:nvPr/>
        </p:nvPicPr>
        <p:blipFill>
          <a:blip r:embed="rId2" cstate="print"/>
          <a:srcRect/>
          <a:stretch>
            <a:fillRect/>
          </a:stretch>
        </p:blipFill>
        <p:spPr bwMode="auto">
          <a:xfrm>
            <a:off x="3276600" y="609600"/>
            <a:ext cx="2590800" cy="2590800"/>
          </a:xfrm>
          <a:prstGeom prst="rect">
            <a:avLst/>
          </a:prstGeom>
          <a:noFill/>
          <a:ln w="9525">
            <a:noFill/>
            <a:miter lim="800000"/>
            <a:headEnd/>
            <a:tailEnd/>
          </a:ln>
        </p:spPr>
      </p:pic>
      <p:sp>
        <p:nvSpPr>
          <p:cNvPr id="1027" name="Rectangle 3"/>
          <p:cNvSpPr>
            <a:spLocks noChangeArrowheads="1"/>
          </p:cNvSpPr>
          <p:nvPr/>
        </p:nvSpPr>
        <p:spPr bwMode="auto">
          <a:xfrm>
            <a:off x="0" y="34290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a typeface="Calibri" pitchFamily="34" charset="0"/>
                <a:cs typeface="Times New Roman" pitchFamily="18" charset="0"/>
              </a:rPr>
              <a:t>AN-NAJAH NATIONAL UNIVERSITY</a:t>
            </a:r>
            <a:endParaRPr kumimoji="0" lang="en-US"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a typeface="Calibri" pitchFamily="34" charset="0"/>
                <a:cs typeface="Times New Roman" pitchFamily="18" charset="0"/>
              </a:rPr>
              <a:t>FACULTY OF ENGINEERING</a:t>
            </a:r>
            <a:endParaRPr kumimoji="0" lang="en-US"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a typeface="Calibri" pitchFamily="34" charset="0"/>
                <a:cs typeface="Times New Roman" pitchFamily="18" charset="0"/>
              </a:rPr>
              <a:t>DEPARTMENT OF MECHANICAL ENGINEERING</a:t>
            </a:r>
            <a:endParaRPr kumimoji="0" lang="en-US"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Beams </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098" name="Picture 12" descr="3"/>
          <p:cNvPicPr>
            <a:picLocks noChangeArrowheads="1"/>
          </p:cNvPicPr>
          <p:nvPr/>
        </p:nvPicPr>
        <p:blipFill>
          <a:blip r:embed="rId2" cstate="print"/>
          <a:srcRect/>
          <a:stretch>
            <a:fillRect/>
          </a:stretch>
        </p:blipFill>
        <p:spPr bwMode="auto">
          <a:xfrm>
            <a:off x="6096000" y="914400"/>
            <a:ext cx="2857500" cy="2628900"/>
          </a:xfrm>
          <a:prstGeom prst="rect">
            <a:avLst/>
          </a:prstGeom>
          <a:noFill/>
          <a:ln w="9525">
            <a:noFill/>
            <a:miter lim="800000"/>
            <a:headEnd/>
            <a:tailEnd/>
          </a:ln>
        </p:spPr>
      </p:pic>
      <p:pic>
        <p:nvPicPr>
          <p:cNvPr id="4099" name="Picture 13" descr="4"/>
          <p:cNvPicPr>
            <a:picLocks noChangeArrowheads="1"/>
          </p:cNvPicPr>
          <p:nvPr/>
        </p:nvPicPr>
        <p:blipFill>
          <a:blip r:embed="rId3" cstate="print"/>
          <a:srcRect/>
          <a:stretch>
            <a:fillRect/>
          </a:stretch>
        </p:blipFill>
        <p:spPr bwMode="auto">
          <a:xfrm>
            <a:off x="457200" y="914400"/>
            <a:ext cx="2819400" cy="2590800"/>
          </a:xfrm>
          <a:prstGeom prst="rect">
            <a:avLst/>
          </a:prstGeom>
          <a:noFill/>
          <a:ln w="9525">
            <a:noFill/>
            <a:miter lim="800000"/>
            <a:headEnd/>
            <a:tailEnd/>
          </a:ln>
        </p:spPr>
      </p:pic>
      <p:sp>
        <p:nvSpPr>
          <p:cNvPr id="5" name="Rectangle 4"/>
          <p:cNvSpPr/>
          <p:nvPr/>
        </p:nvSpPr>
        <p:spPr>
          <a:xfrm>
            <a:off x="0" y="3657600"/>
            <a:ext cx="9144000" cy="461665"/>
          </a:xfrm>
          <a:prstGeom prst="rect">
            <a:avLst/>
          </a:prstGeom>
          <a:noFill/>
        </p:spPr>
        <p:txBody>
          <a:bodyPr wrap="square" lIns="91440" tIns="45720" rIns="91440" bIns="45720">
            <a:spAutoFit/>
          </a:bodyPr>
          <a:lstStyle/>
          <a:p>
            <a:r>
              <a:rPr lang="en-US" sz="2400" cap="none" spc="0" dirty="0" smtClean="0">
                <a:ln w="10541" cmpd="sng">
                  <a:solidFill>
                    <a:srgbClr val="7D7D7D">
                      <a:tint val="100000"/>
                      <a:shade val="100000"/>
                      <a:satMod val="110000"/>
                    </a:srgbClr>
                  </a:solidFill>
                  <a:prstDash val="solid"/>
                </a:ln>
                <a:effectLst/>
              </a:rPr>
              <a:t>           Beam #2                                                Beam #1  </a:t>
            </a:r>
            <a:endParaRPr lang="en-US" sz="2400" cap="none" spc="0" dirty="0">
              <a:ln w="10541" cmpd="sng">
                <a:solidFill>
                  <a:srgbClr val="7D7D7D">
                    <a:tint val="100000"/>
                    <a:shade val="100000"/>
                    <a:satMod val="110000"/>
                  </a:srgbClr>
                </a:solidFill>
                <a:prstDash val="solid"/>
              </a:ln>
              <a:effectLst/>
            </a:endParaRPr>
          </a:p>
        </p:txBody>
      </p:sp>
      <p:pic>
        <p:nvPicPr>
          <p:cNvPr id="4100" name="Picture 14" descr="beam 3     3d"/>
          <p:cNvPicPr>
            <a:picLocks noChangeArrowheads="1"/>
          </p:cNvPicPr>
          <p:nvPr/>
        </p:nvPicPr>
        <p:blipFill>
          <a:blip r:embed="rId4" cstate="print"/>
          <a:srcRect/>
          <a:stretch>
            <a:fillRect/>
          </a:stretch>
        </p:blipFill>
        <p:spPr bwMode="auto">
          <a:xfrm>
            <a:off x="3276600" y="3352801"/>
            <a:ext cx="3028950" cy="2438400"/>
          </a:xfrm>
          <a:prstGeom prst="rect">
            <a:avLst/>
          </a:prstGeom>
          <a:noFill/>
          <a:ln w="9525">
            <a:noFill/>
            <a:miter lim="800000"/>
            <a:headEnd/>
            <a:tailEnd/>
          </a:ln>
        </p:spPr>
      </p:pic>
      <p:sp>
        <p:nvSpPr>
          <p:cNvPr id="7" name="Rectangle 6"/>
          <p:cNvSpPr/>
          <p:nvPr/>
        </p:nvSpPr>
        <p:spPr>
          <a:xfrm>
            <a:off x="0" y="6019800"/>
            <a:ext cx="9143999" cy="461665"/>
          </a:xfrm>
          <a:prstGeom prst="rect">
            <a:avLst/>
          </a:prstGeom>
          <a:noFill/>
        </p:spPr>
        <p:txBody>
          <a:bodyPr wrap="square" lIns="91440" tIns="45720" rIns="91440" bIns="45720">
            <a:spAutoFit/>
          </a:bodyPr>
          <a:lstStyle/>
          <a:p>
            <a:pPr algn="ctr"/>
            <a:r>
              <a:rPr lang="en-US" sz="2400" dirty="0" smtClean="0">
                <a:ln w="10541" cmpd="sng">
                  <a:solidFill>
                    <a:srgbClr val="7D7D7D">
                      <a:tint val="100000"/>
                      <a:shade val="100000"/>
                      <a:satMod val="110000"/>
                    </a:srgbClr>
                  </a:solidFill>
                  <a:prstDash val="solid"/>
                </a:ln>
              </a:rPr>
              <a:t>     Beam #3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descr="the plate"/>
          <p:cNvPicPr>
            <a:picLocks noChangeArrowheads="1"/>
          </p:cNvPicPr>
          <p:nvPr/>
        </p:nvPicPr>
        <p:blipFill>
          <a:blip r:embed="rId2" cstate="print"/>
          <a:srcRect/>
          <a:stretch>
            <a:fillRect/>
          </a:stretch>
        </p:blipFill>
        <p:spPr bwMode="auto">
          <a:xfrm>
            <a:off x="304800" y="228600"/>
            <a:ext cx="4648199" cy="3352800"/>
          </a:xfrm>
          <a:prstGeom prst="rect">
            <a:avLst/>
          </a:prstGeom>
          <a:noFill/>
          <a:ln w="9525">
            <a:noFill/>
            <a:miter lim="800000"/>
            <a:headEnd/>
            <a:tailEnd/>
          </a:ln>
        </p:spPr>
      </p:pic>
      <p:sp>
        <p:nvSpPr>
          <p:cNvPr id="3" name="TextBox 2"/>
          <p:cNvSpPr txBox="1"/>
          <p:nvPr/>
        </p:nvSpPr>
        <p:spPr>
          <a:xfrm>
            <a:off x="1524000" y="3657600"/>
            <a:ext cx="1981200" cy="461665"/>
          </a:xfrm>
          <a:prstGeom prst="rect">
            <a:avLst/>
          </a:prstGeom>
          <a:noFill/>
        </p:spPr>
        <p:txBody>
          <a:bodyPr wrap="square" rtlCol="0">
            <a:spAutoFit/>
          </a:bodyPr>
          <a:lstStyle/>
          <a:p>
            <a:pPr algn="ctr"/>
            <a:r>
              <a:rPr lang="en-US" sz="2400" dirty="0" smtClean="0"/>
              <a:t>The Plate</a:t>
            </a:r>
            <a:endParaRPr lang="en-US" sz="2400" dirty="0"/>
          </a:p>
        </p:txBody>
      </p:sp>
      <p:pic>
        <p:nvPicPr>
          <p:cNvPr id="4" name="Picture 20" descr="the knife"/>
          <p:cNvPicPr>
            <a:picLocks noChangeArrowheads="1"/>
          </p:cNvPicPr>
          <p:nvPr/>
        </p:nvPicPr>
        <p:blipFill>
          <a:blip r:embed="rId3" cstate="print"/>
          <a:srcRect/>
          <a:stretch>
            <a:fillRect/>
          </a:stretch>
        </p:blipFill>
        <p:spPr bwMode="auto">
          <a:xfrm>
            <a:off x="4953000" y="2667000"/>
            <a:ext cx="4191000" cy="2895600"/>
          </a:xfrm>
          <a:prstGeom prst="rect">
            <a:avLst/>
          </a:prstGeom>
          <a:noFill/>
          <a:ln w="9525">
            <a:noFill/>
            <a:miter lim="800000"/>
            <a:headEnd/>
            <a:tailEnd/>
          </a:ln>
        </p:spPr>
      </p:pic>
      <p:sp>
        <p:nvSpPr>
          <p:cNvPr id="5" name="TextBox 4"/>
          <p:cNvSpPr txBox="1"/>
          <p:nvPr/>
        </p:nvSpPr>
        <p:spPr>
          <a:xfrm>
            <a:off x="5486400" y="5715000"/>
            <a:ext cx="2819400" cy="830997"/>
          </a:xfrm>
          <a:prstGeom prst="rect">
            <a:avLst/>
          </a:prstGeom>
          <a:noFill/>
        </p:spPr>
        <p:txBody>
          <a:bodyPr wrap="square" rtlCol="0">
            <a:spAutoFit/>
          </a:bodyPr>
          <a:lstStyle/>
          <a:p>
            <a:pPr algn="ctr"/>
            <a:r>
              <a:rPr lang="en-US" sz="2400" dirty="0" smtClean="0"/>
              <a:t>A knife (fixed on the plate)</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the press 3d"/>
          <p:cNvPicPr>
            <a:picLocks noChangeArrowheads="1"/>
          </p:cNvPicPr>
          <p:nvPr/>
        </p:nvPicPr>
        <p:blipFill>
          <a:blip r:embed="rId2" cstate="print"/>
          <a:srcRect/>
          <a:stretch>
            <a:fillRect/>
          </a:stretch>
        </p:blipFill>
        <p:spPr bwMode="auto">
          <a:xfrm>
            <a:off x="2514600" y="0"/>
            <a:ext cx="3733800" cy="2590800"/>
          </a:xfrm>
          <a:prstGeom prst="rect">
            <a:avLst/>
          </a:prstGeom>
          <a:noFill/>
          <a:ln w="9525">
            <a:noFill/>
            <a:miter lim="800000"/>
            <a:headEnd/>
            <a:tailEnd/>
          </a:ln>
        </p:spPr>
      </p:pic>
      <p:pic>
        <p:nvPicPr>
          <p:cNvPr id="5123" name="Picture 17" descr="the press"/>
          <p:cNvPicPr>
            <a:picLocks noChangeArrowheads="1"/>
          </p:cNvPicPr>
          <p:nvPr/>
        </p:nvPicPr>
        <p:blipFill>
          <a:blip r:embed="rId3" cstate="print"/>
          <a:srcRect/>
          <a:stretch>
            <a:fillRect/>
          </a:stretch>
        </p:blipFill>
        <p:spPr bwMode="auto">
          <a:xfrm>
            <a:off x="2057400" y="2438400"/>
            <a:ext cx="5086350" cy="3505200"/>
          </a:xfrm>
          <a:prstGeom prst="rect">
            <a:avLst/>
          </a:prstGeom>
          <a:noFill/>
          <a:ln w="9525">
            <a:noFill/>
            <a:miter lim="800000"/>
            <a:headEnd/>
            <a:tailEnd/>
          </a:ln>
        </p:spPr>
      </p:pic>
      <p:sp>
        <p:nvSpPr>
          <p:cNvPr id="4" name="TextBox 3"/>
          <p:cNvSpPr txBox="1"/>
          <p:nvPr/>
        </p:nvSpPr>
        <p:spPr>
          <a:xfrm>
            <a:off x="228600" y="5943600"/>
            <a:ext cx="8915400" cy="461665"/>
          </a:xfrm>
          <a:prstGeom prst="rect">
            <a:avLst/>
          </a:prstGeom>
          <a:noFill/>
        </p:spPr>
        <p:txBody>
          <a:bodyPr wrap="square" rtlCol="0">
            <a:spAutoFit/>
          </a:bodyPr>
          <a:lstStyle/>
          <a:p>
            <a:pPr algn="ctr"/>
            <a:r>
              <a:rPr lang="en-US" sz="2400" dirty="0" smtClean="0"/>
              <a:t>The Press (dimension and drawing)</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05400"/>
            <a:ext cx="8382000" cy="1354217"/>
          </a:xfrm>
          <a:prstGeom prst="rect">
            <a:avLst/>
          </a:prstGeom>
          <a:noFill/>
        </p:spPr>
        <p:txBody>
          <a:bodyPr wrap="squar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Rod and Special mechanism</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218" name="Picture 21" descr="two rods"/>
          <p:cNvPicPr>
            <a:picLocks noChangeArrowheads="1"/>
          </p:cNvPicPr>
          <p:nvPr/>
        </p:nvPicPr>
        <p:blipFill>
          <a:blip r:embed="rId2" cstate="print"/>
          <a:srcRect/>
          <a:stretch>
            <a:fillRect/>
          </a:stretch>
        </p:blipFill>
        <p:spPr bwMode="auto">
          <a:xfrm>
            <a:off x="304800" y="685800"/>
            <a:ext cx="3962400" cy="3886200"/>
          </a:xfrm>
          <a:prstGeom prst="rect">
            <a:avLst/>
          </a:prstGeom>
          <a:noFill/>
          <a:ln w="9525">
            <a:noFill/>
            <a:miter lim="800000"/>
            <a:headEnd/>
            <a:tailEnd/>
          </a:ln>
        </p:spPr>
      </p:pic>
      <p:pic>
        <p:nvPicPr>
          <p:cNvPr id="9219" name="Picture 22" descr="the two rods"/>
          <p:cNvPicPr>
            <a:picLocks noChangeArrowheads="1"/>
          </p:cNvPicPr>
          <p:nvPr/>
        </p:nvPicPr>
        <p:blipFill>
          <a:blip r:embed="rId3" cstate="print"/>
          <a:srcRect/>
          <a:stretch>
            <a:fillRect/>
          </a:stretch>
        </p:blipFill>
        <p:spPr bwMode="auto">
          <a:xfrm>
            <a:off x="4705350" y="762000"/>
            <a:ext cx="4438650"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43600"/>
            <a:ext cx="9144000" cy="36933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dirty="0" smtClean="0"/>
              <a:t>Dome of the juice</a:t>
            </a:r>
            <a:endParaRPr lang="en-US" dirty="0"/>
          </a:p>
        </p:txBody>
      </p:sp>
      <p:pic>
        <p:nvPicPr>
          <p:cNvPr id="11266" name="Picture 25" descr="the dome"/>
          <p:cNvPicPr>
            <a:picLocks noChangeArrowheads="1"/>
          </p:cNvPicPr>
          <p:nvPr/>
        </p:nvPicPr>
        <p:blipFill>
          <a:blip r:embed="rId2" cstate="print"/>
          <a:srcRect/>
          <a:stretch>
            <a:fillRect/>
          </a:stretch>
        </p:blipFill>
        <p:spPr bwMode="auto">
          <a:xfrm>
            <a:off x="228600" y="685800"/>
            <a:ext cx="3276600" cy="2667000"/>
          </a:xfrm>
          <a:prstGeom prst="rect">
            <a:avLst/>
          </a:prstGeom>
          <a:noFill/>
          <a:ln w="9525">
            <a:noFill/>
            <a:miter lim="800000"/>
            <a:headEnd/>
            <a:tailEnd/>
          </a:ln>
        </p:spPr>
      </p:pic>
      <p:pic>
        <p:nvPicPr>
          <p:cNvPr id="11267" name="Picture 28" descr="3.JPG"/>
          <p:cNvPicPr>
            <a:picLocks noChangeArrowheads="1"/>
          </p:cNvPicPr>
          <p:nvPr/>
        </p:nvPicPr>
        <p:blipFill>
          <a:blip r:embed="rId3" cstate="print"/>
          <a:srcRect/>
          <a:stretch>
            <a:fillRect/>
          </a:stretch>
        </p:blipFill>
        <p:spPr bwMode="auto">
          <a:xfrm>
            <a:off x="5486400" y="685800"/>
            <a:ext cx="3048000" cy="2752725"/>
          </a:xfrm>
          <a:prstGeom prst="rect">
            <a:avLst/>
          </a:prstGeom>
          <a:noFill/>
          <a:ln w="9525">
            <a:noFill/>
            <a:miter lim="800000"/>
            <a:headEnd/>
            <a:tailEnd/>
          </a:ln>
        </p:spPr>
      </p:pic>
      <p:pic>
        <p:nvPicPr>
          <p:cNvPr id="11268" name="Picture 27" descr="2.JPG"/>
          <p:cNvPicPr>
            <a:picLocks noChangeArrowheads="1"/>
          </p:cNvPicPr>
          <p:nvPr/>
        </p:nvPicPr>
        <p:blipFill>
          <a:blip r:embed="rId4" cstate="print"/>
          <a:srcRect/>
          <a:stretch>
            <a:fillRect/>
          </a:stretch>
        </p:blipFill>
        <p:spPr bwMode="auto">
          <a:xfrm>
            <a:off x="2819400" y="3429000"/>
            <a:ext cx="3352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4" descr="the path of orange"/>
          <p:cNvPicPr>
            <a:picLocks noChangeArrowheads="1"/>
          </p:cNvPicPr>
          <p:nvPr/>
        </p:nvPicPr>
        <p:blipFill>
          <a:blip r:embed="rId2" cstate="print"/>
          <a:srcRect/>
          <a:stretch>
            <a:fillRect/>
          </a:stretch>
        </p:blipFill>
        <p:spPr bwMode="auto">
          <a:xfrm>
            <a:off x="4038600" y="228600"/>
            <a:ext cx="4876800" cy="3810000"/>
          </a:xfrm>
          <a:prstGeom prst="rect">
            <a:avLst/>
          </a:prstGeom>
          <a:noFill/>
          <a:ln w="9525">
            <a:noFill/>
            <a:miter lim="800000"/>
            <a:headEnd/>
            <a:tailEnd/>
          </a:ln>
        </p:spPr>
      </p:pic>
      <p:sp>
        <p:nvSpPr>
          <p:cNvPr id="3" name="TextBox 2"/>
          <p:cNvSpPr txBox="1"/>
          <p:nvPr/>
        </p:nvSpPr>
        <p:spPr>
          <a:xfrm>
            <a:off x="304800" y="5105400"/>
            <a:ext cx="8534400" cy="461665"/>
          </a:xfrm>
          <a:prstGeom prst="rect">
            <a:avLst/>
          </a:prstGeom>
          <a:noFill/>
        </p:spPr>
        <p:txBody>
          <a:bodyPr wrap="square" rtlCol="0">
            <a:spAutoFit/>
          </a:bodyPr>
          <a:lstStyle/>
          <a:p>
            <a:r>
              <a:rPr lang="en-US" sz="2400" dirty="0" smtClean="0"/>
              <a:t>   Cover of the machine                          Orange path</a:t>
            </a:r>
            <a:endParaRPr lang="en-US" sz="2400" dirty="0"/>
          </a:p>
        </p:txBody>
      </p:sp>
      <p:pic>
        <p:nvPicPr>
          <p:cNvPr id="10244" name="Picture 4" descr="cover of the machine"/>
          <p:cNvPicPr>
            <a:picLocks noChangeAspect="1" noChangeArrowheads="1"/>
          </p:cNvPicPr>
          <p:nvPr/>
        </p:nvPicPr>
        <p:blipFill>
          <a:blip r:embed="rId3" cstate="print"/>
          <a:srcRect/>
          <a:stretch>
            <a:fillRect/>
          </a:stretch>
        </p:blipFill>
        <p:spPr bwMode="auto">
          <a:xfrm>
            <a:off x="304799" y="304800"/>
            <a:ext cx="3698033" cy="4419600"/>
          </a:xfrm>
          <a:prstGeom prst="rect">
            <a:avLst/>
          </a:prstGeom>
          <a:noFill/>
          <a:ln w="9525">
            <a:noFill/>
            <a:miter lim="800000"/>
            <a:headEnd/>
            <a:tailEnd/>
          </a:ln>
          <a:effectLst>
            <a:outerShdw dist="107763" dir="189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95400"/>
            <a:ext cx="8748678"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dirty="0" smtClean="0"/>
              <a:t>Analysis Of Orange Pieces:</a:t>
            </a:r>
          </a:p>
          <a:p>
            <a:endParaRPr lang="en-U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angle 2"/>
          <p:cNvSpPr/>
          <p:nvPr/>
        </p:nvSpPr>
        <p:spPr>
          <a:xfrm>
            <a:off x="0" y="13851"/>
            <a:ext cx="9144000" cy="923330"/>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Analysis’s</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ectangle 3"/>
          <p:cNvSpPr/>
          <p:nvPr/>
        </p:nvSpPr>
        <p:spPr>
          <a:xfrm>
            <a:off x="381000" y="1905000"/>
            <a:ext cx="8610600" cy="646331"/>
          </a:xfrm>
          <a:prstGeom prst="rect">
            <a:avLst/>
          </a:prstGeom>
        </p:spPr>
        <p:txBody>
          <a:bodyPr wrap="square">
            <a:spAutoFit/>
          </a:bodyPr>
          <a:lstStyle/>
          <a:p>
            <a:r>
              <a:rPr lang="en-US" dirty="0" smtClean="0"/>
              <a:t> by collect information and made experiments we found that the minimum diameter of orange 65 mm and maximum diameter is 90 mm</a:t>
            </a:r>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2362200" y="2819400"/>
            <a:ext cx="41148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Materials Analysis</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Table 2"/>
          <p:cNvGraphicFramePr>
            <a:graphicFrameLocks noGrp="1"/>
          </p:cNvGraphicFramePr>
          <p:nvPr/>
        </p:nvGraphicFramePr>
        <p:xfrm>
          <a:off x="304800" y="1676400"/>
          <a:ext cx="8153400" cy="4005150"/>
        </p:xfrm>
        <a:graphic>
          <a:graphicData uri="http://schemas.openxmlformats.org/drawingml/2006/table">
            <a:tbl>
              <a:tblPr/>
              <a:tblGrid>
                <a:gridCol w="1358900"/>
                <a:gridCol w="1358900"/>
                <a:gridCol w="1358900"/>
                <a:gridCol w="1358900"/>
                <a:gridCol w="1358900"/>
                <a:gridCol w="1358900"/>
              </a:tblGrid>
              <a:tr h="1325016">
                <a:tc>
                  <a:txBody>
                    <a:bodyPr/>
                    <a:lstStyle/>
                    <a:p>
                      <a:pPr algn="ctr">
                        <a:lnSpc>
                          <a:spcPct val="115000"/>
                        </a:lnSpc>
                        <a:spcAft>
                          <a:spcPts val="1000"/>
                        </a:spcAft>
                      </a:pPr>
                      <a:endParaRPr lang="en-US" sz="2000" b="1" dirty="0" smtClean="0">
                        <a:solidFill>
                          <a:schemeClr val="tx1"/>
                        </a:solidFill>
                        <a:latin typeface="Times New Roman"/>
                        <a:ea typeface="Calibri"/>
                        <a:cs typeface="Arial"/>
                      </a:endParaRPr>
                    </a:p>
                    <a:p>
                      <a:pPr algn="ctr">
                        <a:lnSpc>
                          <a:spcPct val="115000"/>
                        </a:lnSpc>
                        <a:spcAft>
                          <a:spcPts val="1000"/>
                        </a:spcAft>
                      </a:pPr>
                      <a:r>
                        <a:rPr lang="en-US" sz="2000" b="1" dirty="0" smtClean="0">
                          <a:solidFill>
                            <a:schemeClr val="tx1"/>
                          </a:solidFill>
                          <a:latin typeface="Times New Roman"/>
                          <a:ea typeface="Calibri"/>
                          <a:cs typeface="Arial"/>
                        </a:rPr>
                        <a:t>material</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endParaRPr lang="en-US" sz="2000" b="1" dirty="0" smtClean="0">
                        <a:solidFill>
                          <a:schemeClr val="tx1"/>
                        </a:solidFill>
                        <a:latin typeface="Times New Roman"/>
                        <a:ea typeface="Calibri"/>
                        <a:cs typeface="Arial"/>
                      </a:endParaRPr>
                    </a:p>
                    <a:p>
                      <a:pPr algn="ctr">
                        <a:lnSpc>
                          <a:spcPct val="115000"/>
                        </a:lnSpc>
                        <a:spcAft>
                          <a:spcPts val="1000"/>
                        </a:spcAft>
                      </a:pPr>
                      <a:r>
                        <a:rPr lang="en-US" sz="2000" b="1" dirty="0" smtClean="0">
                          <a:solidFill>
                            <a:schemeClr val="tx1"/>
                          </a:solidFill>
                          <a:latin typeface="Times New Roman"/>
                          <a:ea typeface="Calibri"/>
                          <a:cs typeface="Arial"/>
                        </a:rPr>
                        <a:t>Density</a:t>
                      </a:r>
                    </a:p>
                    <a:p>
                      <a:pPr algn="ctr">
                        <a:lnSpc>
                          <a:spcPct val="115000"/>
                        </a:lnSpc>
                        <a:spcAft>
                          <a:spcPts val="1000"/>
                        </a:spcAft>
                      </a:pPr>
                      <a:r>
                        <a:rPr lang="en-US" sz="2000" b="1" dirty="0" smtClean="0">
                          <a:solidFill>
                            <a:schemeClr val="tx1"/>
                          </a:solidFill>
                          <a:latin typeface="Times New Roman"/>
                          <a:ea typeface="Calibri"/>
                          <a:cs typeface="Arial"/>
                        </a:rPr>
                        <a:t>Kg/m</a:t>
                      </a:r>
                      <a:r>
                        <a:rPr lang="en-US" sz="1800" b="1" dirty="0" smtClean="0">
                          <a:solidFill>
                            <a:schemeClr val="tx1"/>
                          </a:solidFill>
                          <a:latin typeface="Times New Roman"/>
                          <a:ea typeface="Calibri"/>
                          <a:cs typeface="Arial"/>
                        </a:rPr>
                        <a:t>3</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en-US" sz="2000" b="1">
                          <a:solidFill>
                            <a:schemeClr val="tx1"/>
                          </a:solidFill>
                          <a:latin typeface="Times New Roman"/>
                          <a:ea typeface="Calibri"/>
                          <a:cs typeface="Arial"/>
                        </a:rPr>
                        <a:t>Yield strength (MPa)</a:t>
                      </a:r>
                      <a:endParaRPr lang="en-US" sz="200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en-US" sz="2000" b="1">
                          <a:solidFill>
                            <a:schemeClr val="tx1"/>
                          </a:solidFill>
                          <a:latin typeface="Times New Roman"/>
                          <a:ea typeface="Calibri"/>
                          <a:cs typeface="Arial"/>
                        </a:rPr>
                        <a:t>Ultimate strength</a:t>
                      </a:r>
                      <a:br>
                        <a:rPr lang="en-US" sz="2000" b="1">
                          <a:solidFill>
                            <a:schemeClr val="tx1"/>
                          </a:solidFill>
                          <a:latin typeface="Times New Roman"/>
                          <a:ea typeface="Calibri"/>
                          <a:cs typeface="Arial"/>
                        </a:rPr>
                      </a:br>
                      <a:r>
                        <a:rPr lang="en-US" sz="2000" b="1">
                          <a:solidFill>
                            <a:schemeClr val="tx1"/>
                          </a:solidFill>
                          <a:latin typeface="Times New Roman"/>
                          <a:ea typeface="Calibri"/>
                          <a:cs typeface="Arial"/>
                        </a:rPr>
                        <a:t>(MPa)</a:t>
                      </a:r>
                      <a:endParaRPr lang="en-US" sz="200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en-US" sz="2000" b="1" dirty="0" smtClean="0">
                          <a:solidFill>
                            <a:schemeClr val="tx1"/>
                          </a:solidFill>
                          <a:latin typeface="Times New Roman"/>
                          <a:ea typeface="Calibri"/>
                          <a:cs typeface="Arial"/>
                        </a:rPr>
                        <a:t>Thermal </a:t>
                      </a:r>
                      <a:r>
                        <a:rPr lang="en-US" sz="1800" b="1" dirty="0" smtClean="0">
                          <a:solidFill>
                            <a:schemeClr val="tx1"/>
                          </a:solidFill>
                          <a:latin typeface="Times New Roman"/>
                          <a:ea typeface="Calibri"/>
                          <a:cs typeface="Arial"/>
                        </a:rPr>
                        <a:t>conductivity</a:t>
                      </a:r>
                      <a:r>
                        <a:rPr lang="en-US" sz="2000" b="1" dirty="0">
                          <a:solidFill>
                            <a:schemeClr val="tx1"/>
                          </a:solidFill>
                          <a:latin typeface="Times New Roman"/>
                          <a:ea typeface="Calibri"/>
                          <a:cs typeface="Arial"/>
                        </a:rPr>
                        <a:t/>
                      </a:r>
                      <a:br>
                        <a:rPr lang="en-US" sz="2000" b="1" dirty="0">
                          <a:solidFill>
                            <a:schemeClr val="tx1"/>
                          </a:solidFill>
                          <a:latin typeface="Times New Roman"/>
                          <a:ea typeface="Calibri"/>
                          <a:cs typeface="Arial"/>
                        </a:rPr>
                      </a:br>
                      <a:r>
                        <a:rPr lang="en-US" sz="1800" b="1" u="none" kern="1200" dirty="0" smtClean="0">
                          <a:solidFill>
                            <a:schemeClr val="tx1"/>
                          </a:solidFill>
                          <a:latin typeface="+mn-lt"/>
                          <a:ea typeface="+mn-ea"/>
                          <a:cs typeface="+mn-cs"/>
                        </a:rPr>
                        <a:t>W/(</a:t>
                      </a:r>
                      <a:r>
                        <a:rPr lang="en-US" sz="1800" b="1" u="none" kern="1200" dirty="0" err="1" smtClean="0">
                          <a:solidFill>
                            <a:schemeClr val="tx1"/>
                          </a:solidFill>
                          <a:latin typeface="+mn-lt"/>
                          <a:ea typeface="+mn-ea"/>
                          <a:cs typeface="+mn-cs"/>
                        </a:rPr>
                        <a:t>m·k</a:t>
                      </a:r>
                      <a:r>
                        <a:rPr lang="en-US" sz="1800" b="1" kern="1200" dirty="0" smtClean="0">
                          <a:solidFill>
                            <a:schemeClr val="tx1"/>
                          </a:solidFill>
                          <a:latin typeface="+mn-lt"/>
                          <a:ea typeface="+mn-ea"/>
                          <a:cs typeface="+mn-cs"/>
                        </a:rPr>
                        <a:t>)</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en-US" sz="2000" b="1" dirty="0">
                          <a:solidFill>
                            <a:schemeClr val="tx1"/>
                          </a:solidFill>
                          <a:latin typeface="Times New Roman"/>
                          <a:ea typeface="Calibri"/>
                          <a:cs typeface="Arial"/>
                        </a:rPr>
                        <a:t>Poisons ratio</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189584">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000" b="1" dirty="0" smtClean="0">
                          <a:solidFill>
                            <a:schemeClr val="tx1"/>
                          </a:solidFill>
                          <a:latin typeface="Times New Roman"/>
                          <a:ea typeface="Calibri"/>
                          <a:cs typeface="Arial"/>
                        </a:rPr>
                        <a:t>stainless steel</a:t>
                      </a:r>
                      <a:endParaRPr lang="en-US" sz="2000" dirty="0" smtClean="0">
                        <a:solidFill>
                          <a:schemeClr val="tx1"/>
                        </a:solidFill>
                        <a:latin typeface="Calibri"/>
                        <a:ea typeface="Calibri"/>
                        <a:cs typeface="Arial"/>
                      </a:endParaRPr>
                    </a:p>
                    <a:p>
                      <a:pPr algn="ctr">
                        <a:lnSpc>
                          <a:spcPct val="115000"/>
                        </a:lnSpc>
                        <a:spcAft>
                          <a:spcPts val="1000"/>
                        </a:spcAft>
                      </a:pPr>
                      <a:endParaRPr lang="en-US" sz="2000" b="1" dirty="0" smtClean="0">
                        <a:solidFill>
                          <a:schemeClr val="tx1"/>
                        </a:solidFill>
                        <a:latin typeface="Times New Roman"/>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en-US" sz="2000" dirty="0" smtClean="0">
                          <a:solidFill>
                            <a:schemeClr val="tx1"/>
                          </a:solidFill>
                          <a:latin typeface="Times New Roman"/>
                          <a:ea typeface="Calibri"/>
                          <a:cs typeface="Arial"/>
                        </a:rPr>
                        <a:t>2.7</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smtClean="0">
                          <a:solidFill>
                            <a:schemeClr val="tx1"/>
                          </a:solidFill>
                          <a:latin typeface="Times New Roman"/>
                          <a:ea typeface="Calibri"/>
                          <a:cs typeface="Arial"/>
                        </a:rPr>
                        <a:t>400</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smtClean="0">
                          <a:solidFill>
                            <a:schemeClr val="tx1"/>
                          </a:solidFill>
                          <a:latin typeface="Times New Roman"/>
                          <a:ea typeface="Calibri"/>
                          <a:cs typeface="Arial"/>
                        </a:rPr>
                        <a:t>455</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smtClean="0">
                          <a:solidFill>
                            <a:schemeClr val="tx1"/>
                          </a:solidFill>
                          <a:latin typeface="Times New Roman"/>
                          <a:ea typeface="Calibri"/>
                          <a:cs typeface="Arial"/>
                        </a:rPr>
                        <a:t>237 </a:t>
                      </a:r>
                      <a:r>
                        <a:rPr lang="en-US" sz="2000" dirty="0">
                          <a:solidFill>
                            <a:schemeClr val="tx1"/>
                          </a:solidFill>
                          <a:latin typeface="Times New Roman"/>
                          <a:ea typeface="Calibri"/>
                          <a:cs typeface="Arial"/>
                        </a:rPr>
                        <a:t>(pure)</a:t>
                      </a:r>
                      <a:br>
                        <a:rPr lang="en-US" sz="2000" dirty="0">
                          <a:solidFill>
                            <a:schemeClr val="tx1"/>
                          </a:solidFill>
                          <a:latin typeface="Times New Roman"/>
                          <a:ea typeface="Calibri"/>
                          <a:cs typeface="Arial"/>
                        </a:rPr>
                      </a:br>
                      <a:r>
                        <a:rPr lang="en-US" sz="2000" dirty="0">
                          <a:solidFill>
                            <a:schemeClr val="tx1"/>
                          </a:solidFill>
                          <a:latin typeface="Times New Roman"/>
                          <a:ea typeface="Calibri"/>
                          <a:cs typeface="Arial"/>
                        </a:rPr>
                        <a:t>120—180 (alloys)</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smtClean="0">
                          <a:solidFill>
                            <a:schemeClr val="tx1"/>
                          </a:solidFill>
                          <a:latin typeface="Times New Roman"/>
                          <a:ea typeface="Calibri"/>
                          <a:cs typeface="Arial"/>
                        </a:rPr>
                        <a:t>.</a:t>
                      </a:r>
                      <a:r>
                        <a:rPr lang="en-US" sz="2000" dirty="0">
                          <a:solidFill>
                            <a:schemeClr val="tx1"/>
                          </a:solidFill>
                          <a:latin typeface="Times New Roman"/>
                          <a:ea typeface="Calibri"/>
                          <a:cs typeface="Arial"/>
                        </a:rPr>
                        <a:t>33</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346">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000" b="1" dirty="0" smtClean="0">
                          <a:solidFill>
                            <a:schemeClr val="tx1"/>
                          </a:solidFill>
                          <a:latin typeface="Times New Roman"/>
                          <a:ea typeface="Calibri"/>
                          <a:cs typeface="Arial"/>
                        </a:rPr>
                        <a:t>Aluminum</a:t>
                      </a:r>
                      <a:endParaRPr lang="en-US" sz="2000" dirty="0" smtClean="0">
                        <a:solidFill>
                          <a:schemeClr val="tx1"/>
                        </a:solidFill>
                        <a:latin typeface="Calibri"/>
                        <a:ea typeface="Calibri"/>
                        <a:cs typeface="Arial"/>
                      </a:endParaRPr>
                    </a:p>
                    <a:p>
                      <a:pPr algn="ctr">
                        <a:lnSpc>
                          <a:spcPct val="115000"/>
                        </a:lnSpc>
                        <a:spcAft>
                          <a:spcPts val="1000"/>
                        </a:spcAft>
                      </a:pP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en-US" sz="2000">
                          <a:solidFill>
                            <a:schemeClr val="tx1"/>
                          </a:solidFill>
                          <a:latin typeface="Times New Roman"/>
                          <a:ea typeface="Calibri"/>
                          <a:cs typeface="Arial"/>
                        </a:rPr>
                        <a:t>6.4</a:t>
                      </a:r>
                      <a:endParaRPr lang="en-US" sz="200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solidFill>
                            <a:schemeClr val="tx1"/>
                          </a:solidFill>
                          <a:latin typeface="Times New Roman"/>
                          <a:ea typeface="Calibri"/>
                          <a:cs typeface="Arial"/>
                        </a:rPr>
                        <a:t>520</a:t>
                      </a:r>
                      <a:endParaRPr lang="en-US" sz="200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solidFill>
                            <a:schemeClr val="tx1"/>
                          </a:solidFill>
                          <a:latin typeface="Times New Roman"/>
                          <a:ea typeface="Calibri"/>
                          <a:cs typeface="Arial"/>
                        </a:rPr>
                        <a:t>860</a:t>
                      </a:r>
                      <a:endParaRPr lang="en-US" sz="200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a:solidFill>
                            <a:schemeClr val="tx1"/>
                          </a:solidFill>
                          <a:latin typeface="Times New Roman"/>
                          <a:ea typeface="Calibri"/>
                          <a:cs typeface="Arial"/>
                        </a:rPr>
                        <a:t>12.11 ~ 45.0</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a:solidFill>
                            <a:schemeClr val="tx1"/>
                          </a:solidFill>
                          <a:latin typeface="Times New Roman"/>
                          <a:ea typeface="Calibri"/>
                          <a:cs typeface="Arial"/>
                        </a:rPr>
                        <a:t>.30 - .31</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510">
                <a:tc>
                  <a:txBody>
                    <a:bodyPr/>
                    <a:lstStyle/>
                    <a:p>
                      <a:pPr algn="ctr">
                        <a:lnSpc>
                          <a:spcPct val="115000"/>
                        </a:lnSpc>
                        <a:spcAft>
                          <a:spcPts val="1000"/>
                        </a:spcAft>
                      </a:pPr>
                      <a:r>
                        <a:rPr lang="en-US" sz="2000" dirty="0" smtClean="0">
                          <a:solidFill>
                            <a:schemeClr val="tx1"/>
                          </a:solidFill>
                          <a:latin typeface="Calibri"/>
                          <a:ea typeface="Calibri"/>
                          <a:cs typeface="Arial"/>
                        </a:rPr>
                        <a:t>Steel</a:t>
                      </a:r>
                      <a:r>
                        <a:rPr lang="en-US" sz="2000" baseline="0" dirty="0" smtClean="0">
                          <a:solidFill>
                            <a:schemeClr val="tx1"/>
                          </a:solidFill>
                          <a:latin typeface="Calibri"/>
                          <a:ea typeface="Calibri"/>
                          <a:cs typeface="Arial"/>
                        </a:rPr>
                        <a:t> </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en-US" sz="2000">
                          <a:solidFill>
                            <a:schemeClr val="tx1"/>
                          </a:solidFill>
                          <a:latin typeface="Times New Roman"/>
                          <a:ea typeface="Calibri"/>
                          <a:cs typeface="Arial"/>
                        </a:rPr>
                        <a:t>7.8</a:t>
                      </a:r>
                      <a:endParaRPr lang="en-US" sz="200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solidFill>
                            <a:schemeClr val="tx1"/>
                          </a:solidFill>
                          <a:latin typeface="Times New Roman"/>
                          <a:ea typeface="Calibri"/>
                          <a:cs typeface="Arial"/>
                        </a:rPr>
                        <a:t>690</a:t>
                      </a:r>
                      <a:endParaRPr lang="en-US" sz="200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a:solidFill>
                            <a:schemeClr val="tx1"/>
                          </a:solidFill>
                          <a:latin typeface="Times New Roman"/>
                          <a:ea typeface="Calibri"/>
                          <a:cs typeface="Arial"/>
                        </a:rPr>
                        <a:t>760</a:t>
                      </a:r>
                      <a:endParaRPr lang="en-US" sz="200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a:solidFill>
                            <a:schemeClr val="tx1"/>
                          </a:solidFill>
                          <a:latin typeface="Times New Roman"/>
                          <a:ea typeface="Calibri"/>
                          <a:cs typeface="Arial"/>
                        </a:rPr>
                        <a:t>15 - 50</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000" dirty="0">
                          <a:solidFill>
                            <a:schemeClr val="tx1"/>
                          </a:solidFill>
                          <a:latin typeface="Times New Roman"/>
                          <a:ea typeface="Calibri"/>
                          <a:cs typeface="Arial"/>
                        </a:rPr>
                        <a:t>.27 - .30</a:t>
                      </a:r>
                      <a:endParaRPr lang="en-US" sz="2000" dirty="0">
                        <a:solidFill>
                          <a:schemeClr val="tx1"/>
                        </a:solidFill>
                        <a:latin typeface="Calibri"/>
                        <a:ea typeface="Calibri"/>
                        <a:cs typeface="Arial"/>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Springs Analysis</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3794" name="Picture 2" descr="spring"/>
          <p:cNvPicPr>
            <a:picLocks noChangeAspect="1" noChangeArrowheads="1"/>
          </p:cNvPicPr>
          <p:nvPr/>
        </p:nvPicPr>
        <p:blipFill>
          <a:blip r:embed="rId2" cstate="print"/>
          <a:srcRect/>
          <a:stretch>
            <a:fillRect/>
          </a:stretch>
        </p:blipFill>
        <p:spPr bwMode="auto">
          <a:xfrm>
            <a:off x="381000" y="1524000"/>
            <a:ext cx="2667000" cy="1714500"/>
          </a:xfrm>
          <a:prstGeom prst="rect">
            <a:avLst/>
          </a:prstGeom>
          <a:noFill/>
          <a:ln w="9525">
            <a:noFill/>
            <a:miter lim="800000"/>
            <a:headEnd/>
            <a:tailEnd/>
          </a:ln>
          <a:effectLst>
            <a:outerShdw dist="107763" dir="18900000" algn="ctr" rotWithShape="0">
              <a:srgbClr val="808080">
                <a:alpha val="50000"/>
              </a:srgbClr>
            </a:outerShdw>
          </a:effectLst>
        </p:spPr>
      </p:pic>
      <p:sp>
        <p:nvSpPr>
          <p:cNvPr id="4" name="TextBox 3"/>
          <p:cNvSpPr txBox="1"/>
          <p:nvPr/>
        </p:nvSpPr>
        <p:spPr>
          <a:xfrm>
            <a:off x="685800" y="3352800"/>
            <a:ext cx="1600200" cy="461665"/>
          </a:xfrm>
          <a:prstGeom prst="rect">
            <a:avLst/>
          </a:prstGeom>
          <a:noFill/>
        </p:spPr>
        <p:txBody>
          <a:bodyPr wrap="square" rtlCol="1">
            <a:spAutoFit/>
          </a:bodyPr>
          <a:lstStyle/>
          <a:p>
            <a:pPr algn="ctr"/>
            <a:r>
              <a:rPr lang="en-US" sz="2400" dirty="0" smtClean="0"/>
              <a:t>Spring #1</a:t>
            </a:r>
            <a:endParaRPr lang="ar-SA" sz="2400" dirty="0"/>
          </a:p>
        </p:txBody>
      </p:sp>
      <p:graphicFrame>
        <p:nvGraphicFramePr>
          <p:cNvPr id="5" name="Table 4"/>
          <p:cNvGraphicFramePr>
            <a:graphicFrameLocks noGrp="1"/>
          </p:cNvGraphicFramePr>
          <p:nvPr/>
        </p:nvGraphicFramePr>
        <p:xfrm>
          <a:off x="5638800" y="1371600"/>
          <a:ext cx="3200400" cy="3085909"/>
        </p:xfrm>
        <a:graphic>
          <a:graphicData uri="http://schemas.openxmlformats.org/drawingml/2006/table">
            <a:tbl>
              <a:tblPr/>
              <a:tblGrid>
                <a:gridCol w="1598575"/>
                <a:gridCol w="1601825"/>
              </a:tblGrid>
              <a:tr h="278779">
                <a:tc>
                  <a:txBody>
                    <a:bodyPr/>
                    <a:lstStyle/>
                    <a:p>
                      <a:pPr algn="ctr">
                        <a:lnSpc>
                          <a:spcPct val="115000"/>
                        </a:lnSpc>
                        <a:spcAft>
                          <a:spcPts val="1000"/>
                        </a:spcAft>
                      </a:pPr>
                      <a:r>
                        <a:rPr lang="en-US" sz="1200" b="1" dirty="0">
                          <a:latin typeface="Times New Roman"/>
                          <a:ea typeface="Calibri"/>
                          <a:cs typeface="Arial"/>
                        </a:rPr>
                        <a:t>Force(n)</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tabLst>
                          <a:tab pos="819150" algn="l"/>
                          <a:tab pos="1339850" algn="ctr"/>
                        </a:tabLst>
                      </a:pPr>
                      <a:r>
                        <a:rPr lang="en-US" sz="1200" b="1" dirty="0" smtClean="0">
                          <a:latin typeface="Times New Roman"/>
                          <a:ea typeface="Calibri"/>
                          <a:cs typeface="Arial"/>
                        </a:rPr>
                        <a:t>Elongation(cm</a:t>
                      </a:r>
                      <a:r>
                        <a:rPr lang="en-US" sz="1200" b="1" dirty="0">
                          <a:latin typeface="Times New Roman"/>
                          <a:ea typeface="Calibri"/>
                          <a:cs typeface="Arial"/>
                        </a:rPr>
                        <a:t>)</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78779">
                <a:tc>
                  <a:txBody>
                    <a:bodyPr/>
                    <a:lstStyle/>
                    <a:p>
                      <a:pPr algn="ctr">
                        <a:lnSpc>
                          <a:spcPct val="115000"/>
                        </a:lnSpc>
                        <a:spcAft>
                          <a:spcPts val="1000"/>
                        </a:spcAft>
                      </a:pPr>
                      <a:r>
                        <a:rPr lang="en-US" sz="1200" dirty="0">
                          <a:latin typeface="Times New Roman"/>
                          <a:ea typeface="Calibri"/>
                          <a:cs typeface="Arial"/>
                        </a:rPr>
                        <a:t>0</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a:latin typeface="Times New Roman"/>
                          <a:ea typeface="Calibri"/>
                          <a:cs typeface="Arial"/>
                        </a:rPr>
                        <a:t>0</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79">
                <a:tc>
                  <a:txBody>
                    <a:bodyPr/>
                    <a:lstStyle/>
                    <a:p>
                      <a:pPr algn="ctr">
                        <a:lnSpc>
                          <a:spcPct val="115000"/>
                        </a:lnSpc>
                        <a:spcAft>
                          <a:spcPts val="1000"/>
                        </a:spcAft>
                      </a:pPr>
                      <a:r>
                        <a:rPr lang="en-US" sz="1200">
                          <a:latin typeface="Times New Roman"/>
                          <a:ea typeface="Calibri"/>
                          <a:cs typeface="Arial"/>
                        </a:rPr>
                        <a:t>1</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a:latin typeface="Times New Roman"/>
                          <a:ea typeface="Calibri"/>
                          <a:cs typeface="Arial"/>
                        </a:rPr>
                        <a:t>1.4</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79">
                <a:tc>
                  <a:txBody>
                    <a:bodyPr/>
                    <a:lstStyle/>
                    <a:p>
                      <a:pPr algn="ctr">
                        <a:lnSpc>
                          <a:spcPct val="115000"/>
                        </a:lnSpc>
                        <a:spcAft>
                          <a:spcPts val="1000"/>
                        </a:spcAft>
                      </a:pPr>
                      <a:r>
                        <a:rPr lang="en-US" sz="1200">
                          <a:latin typeface="Times New Roman"/>
                          <a:ea typeface="Calibri"/>
                          <a:cs typeface="Arial"/>
                        </a:rPr>
                        <a:t>1.5</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a:latin typeface="Times New Roman"/>
                          <a:ea typeface="Calibri"/>
                          <a:cs typeface="Arial"/>
                        </a:rPr>
                        <a:t>3.2</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79">
                <a:tc>
                  <a:txBody>
                    <a:bodyPr/>
                    <a:lstStyle/>
                    <a:p>
                      <a:pPr algn="ctr">
                        <a:lnSpc>
                          <a:spcPct val="115000"/>
                        </a:lnSpc>
                        <a:spcAft>
                          <a:spcPts val="1000"/>
                        </a:spcAft>
                      </a:pPr>
                      <a:r>
                        <a:rPr lang="en-US" sz="1200">
                          <a:latin typeface="Times New Roman"/>
                          <a:ea typeface="Calibri"/>
                          <a:cs typeface="Arial"/>
                        </a:rPr>
                        <a:t>2</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a:latin typeface="Times New Roman"/>
                          <a:ea typeface="Calibri"/>
                          <a:cs typeface="Arial"/>
                        </a:rPr>
                        <a:t>3.9</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79">
                <a:tc>
                  <a:txBody>
                    <a:bodyPr/>
                    <a:lstStyle/>
                    <a:p>
                      <a:pPr algn="ctr">
                        <a:lnSpc>
                          <a:spcPct val="115000"/>
                        </a:lnSpc>
                        <a:spcAft>
                          <a:spcPts val="1000"/>
                        </a:spcAft>
                      </a:pPr>
                      <a:r>
                        <a:rPr lang="en-US" sz="1200">
                          <a:latin typeface="Times New Roman"/>
                          <a:ea typeface="Calibri"/>
                          <a:cs typeface="Arial"/>
                        </a:rPr>
                        <a:t>2.5</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a:latin typeface="Times New Roman"/>
                          <a:ea typeface="Calibri"/>
                          <a:cs typeface="Arial"/>
                        </a:rPr>
                        <a:t>4.4</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04">
                <a:tc>
                  <a:txBody>
                    <a:bodyPr/>
                    <a:lstStyle/>
                    <a:p>
                      <a:pPr marL="68580" algn="ctr">
                        <a:lnSpc>
                          <a:spcPct val="115000"/>
                        </a:lnSpc>
                        <a:spcAft>
                          <a:spcPts val="1000"/>
                        </a:spcAft>
                      </a:pPr>
                      <a:r>
                        <a:rPr lang="en-US" sz="1200">
                          <a:latin typeface="Times New Roman"/>
                          <a:ea typeface="Calibri"/>
                          <a:cs typeface="Arial"/>
                        </a:rPr>
                        <a:t>3</a:t>
                      </a: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15000"/>
                        </a:lnSpc>
                        <a:spcAft>
                          <a:spcPts val="1000"/>
                        </a:spcAft>
                      </a:pPr>
                      <a:r>
                        <a:rPr lang="en-US" sz="1200" dirty="0" smtClean="0">
                          <a:latin typeface="Calibri"/>
                          <a:ea typeface="Calibri"/>
                          <a:cs typeface="Arial"/>
                        </a:rPr>
                        <a:t>4.7</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665">
                <a:tc>
                  <a:txBody>
                    <a:bodyPr/>
                    <a:lstStyle/>
                    <a:p>
                      <a:pPr marL="68580" algn="ctr">
                        <a:lnSpc>
                          <a:spcPct val="115000"/>
                        </a:lnSpc>
                        <a:spcAft>
                          <a:spcPts val="1000"/>
                        </a:spcAft>
                      </a:pPr>
                      <a:r>
                        <a:rPr lang="en-US" sz="1200" dirty="0">
                          <a:latin typeface="Times New Roman"/>
                          <a:ea typeface="Calibri"/>
                          <a:cs typeface="Arial"/>
                        </a:rPr>
                        <a:t>3.5</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15000"/>
                        </a:lnSpc>
                        <a:spcAft>
                          <a:spcPts val="1000"/>
                        </a:spcAft>
                      </a:pPr>
                      <a:r>
                        <a:rPr lang="en-US" sz="1200" dirty="0">
                          <a:latin typeface="Times New Roman"/>
                          <a:ea typeface="Calibri"/>
                          <a:cs typeface="Arial"/>
                        </a:rPr>
                        <a:t>5</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666">
                <a:tc>
                  <a:txBody>
                    <a:bodyPr/>
                    <a:lstStyle/>
                    <a:p>
                      <a:pPr marL="68580" algn="ctr">
                        <a:lnSpc>
                          <a:spcPct val="115000"/>
                        </a:lnSpc>
                        <a:spcAft>
                          <a:spcPts val="1000"/>
                        </a:spcAft>
                      </a:pPr>
                      <a:r>
                        <a:rPr lang="en-US" sz="1200" dirty="0">
                          <a:latin typeface="Times New Roman"/>
                          <a:ea typeface="Calibri"/>
                          <a:cs typeface="Arial"/>
                        </a:rPr>
                        <a:t>4</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15000"/>
                        </a:lnSpc>
                        <a:spcAft>
                          <a:spcPts val="1000"/>
                        </a:spcAft>
                      </a:pPr>
                      <a:r>
                        <a:rPr lang="en-US" sz="1200" dirty="0">
                          <a:latin typeface="Times New Roman"/>
                          <a:ea typeface="Calibri"/>
                          <a:cs typeface="Arial"/>
                        </a:rPr>
                        <a:t>5.1</a:t>
                      </a: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590800" y="4953000"/>
            <a:ext cx="9144000" cy="400110"/>
          </a:xfrm>
          <a:prstGeom prst="rect">
            <a:avLst/>
          </a:prstGeom>
          <a:noFill/>
        </p:spPr>
        <p:txBody>
          <a:bodyPr wrap="square" rtlCol="1">
            <a:spAutoFit/>
          </a:bodyPr>
          <a:lstStyle/>
          <a:p>
            <a:pPr algn="ctr"/>
            <a:r>
              <a:rPr lang="en-US" sz="2000" dirty="0" smtClean="0"/>
              <a:t>analysis of spring # 1</a:t>
            </a:r>
            <a:endParaRPr lang="ar-SA" sz="2000" dirty="0"/>
          </a:p>
        </p:txBody>
      </p:sp>
      <p:pic>
        <p:nvPicPr>
          <p:cNvPr id="7" name="Chart 2"/>
          <p:cNvPicPr>
            <a:picLocks noChangeArrowheads="1"/>
          </p:cNvPicPr>
          <p:nvPr/>
        </p:nvPicPr>
        <p:blipFill>
          <a:blip r:embed="rId3" cstate="print"/>
          <a:srcRect/>
          <a:stretch>
            <a:fillRect/>
          </a:stretch>
        </p:blipFill>
        <p:spPr bwMode="auto">
          <a:xfrm>
            <a:off x="457200" y="4191000"/>
            <a:ext cx="4648200"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Springs properties</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Table 2"/>
          <p:cNvGraphicFramePr>
            <a:graphicFrameLocks noGrp="1"/>
          </p:cNvGraphicFramePr>
          <p:nvPr/>
        </p:nvGraphicFramePr>
        <p:xfrm>
          <a:off x="333828" y="1447800"/>
          <a:ext cx="8505372" cy="3733801"/>
        </p:xfrm>
        <a:graphic>
          <a:graphicData uri="http://schemas.openxmlformats.org/drawingml/2006/table">
            <a:tbl>
              <a:tblPr rtl="1" firstRow="1" bandRow="1">
                <a:tableStyleId>{5C22544A-7EE6-4342-B048-85BDC9FD1C3A}</a:tableStyleId>
              </a:tblPr>
              <a:tblGrid>
                <a:gridCol w="1328058"/>
                <a:gridCol w="1088570"/>
                <a:gridCol w="1208314"/>
                <a:gridCol w="1208314"/>
                <a:gridCol w="1208314"/>
                <a:gridCol w="1208314"/>
                <a:gridCol w="1255488"/>
              </a:tblGrid>
              <a:tr h="1186441">
                <a:tc>
                  <a:txBody>
                    <a:bodyPr/>
                    <a:lstStyle/>
                    <a:p>
                      <a:pPr algn="ctr" rtl="1"/>
                      <a:r>
                        <a:rPr lang="en-US" sz="1400" b="1" kern="1200" dirty="0" smtClean="0">
                          <a:solidFill>
                            <a:schemeClr val="lt1"/>
                          </a:solidFill>
                          <a:latin typeface="+mn-lt"/>
                          <a:ea typeface="+mn-ea"/>
                          <a:cs typeface="+mn-cs"/>
                        </a:rPr>
                        <a:t>Experimental stiffness </a:t>
                      </a:r>
                      <a:endParaRPr lang="ar-SA" sz="1400" dirty="0"/>
                    </a:p>
                  </a:txBody>
                  <a:tcPr/>
                </a:tc>
                <a:tc>
                  <a:txBody>
                    <a:bodyPr/>
                    <a:lstStyle/>
                    <a:p>
                      <a:pPr algn="ctr" rtl="1"/>
                      <a:r>
                        <a:rPr lang="en-US" sz="1400" b="1" kern="1200" dirty="0" smtClean="0">
                          <a:solidFill>
                            <a:schemeClr val="lt1"/>
                          </a:solidFill>
                          <a:latin typeface="+mn-lt"/>
                          <a:ea typeface="+mn-ea"/>
                          <a:cs typeface="+mn-cs"/>
                        </a:rPr>
                        <a:t>Number of turns</a:t>
                      </a:r>
                      <a:endParaRPr lang="ar-SA" sz="1400" dirty="0"/>
                    </a:p>
                  </a:txBody>
                  <a:tcPr/>
                </a:tc>
                <a:tc>
                  <a:txBody>
                    <a:bodyPr/>
                    <a:lstStyle/>
                    <a:p>
                      <a:pPr algn="ctr" rtl="1"/>
                      <a:r>
                        <a:rPr lang="en-US" sz="1400" b="1" kern="1200" dirty="0" smtClean="0">
                          <a:solidFill>
                            <a:schemeClr val="lt1"/>
                          </a:solidFill>
                          <a:latin typeface="+mn-lt"/>
                          <a:ea typeface="+mn-ea"/>
                          <a:cs typeface="+mn-cs"/>
                        </a:rPr>
                        <a:t>Final length </a:t>
                      </a:r>
                      <a:endParaRPr lang="ar-SA" sz="1400" dirty="0"/>
                    </a:p>
                  </a:txBody>
                  <a:tcPr/>
                </a:tc>
                <a:tc>
                  <a:txBody>
                    <a:bodyPr/>
                    <a:lstStyle/>
                    <a:p>
                      <a:pPr algn="ctr" rtl="1"/>
                      <a:r>
                        <a:rPr lang="en-US" sz="1400" b="1" kern="1200" dirty="0" smtClean="0">
                          <a:solidFill>
                            <a:schemeClr val="lt1"/>
                          </a:solidFill>
                          <a:latin typeface="+mn-lt"/>
                          <a:ea typeface="+mn-ea"/>
                          <a:cs typeface="+mn-cs"/>
                        </a:rPr>
                        <a:t>D coil </a:t>
                      </a:r>
                      <a:endParaRPr lang="ar-SA" sz="1400" dirty="0"/>
                    </a:p>
                  </a:txBody>
                  <a:tcPr/>
                </a:tc>
                <a:tc>
                  <a:txBody>
                    <a:bodyPr/>
                    <a:lstStyle/>
                    <a:p>
                      <a:pPr algn="ctr" rtl="1"/>
                      <a:r>
                        <a:rPr lang="en-US" sz="1400" b="1" kern="1200" dirty="0" smtClean="0">
                          <a:solidFill>
                            <a:schemeClr val="lt1"/>
                          </a:solidFill>
                          <a:latin typeface="+mn-lt"/>
                          <a:ea typeface="+mn-ea"/>
                          <a:cs typeface="+mn-cs"/>
                        </a:rPr>
                        <a:t>d wire </a:t>
                      </a:r>
                      <a:endParaRPr lang="ar-SA" sz="1400" dirty="0"/>
                    </a:p>
                  </a:txBody>
                  <a:tcPr/>
                </a:tc>
                <a:tc>
                  <a:txBody>
                    <a:bodyPr/>
                    <a:lstStyle/>
                    <a:p>
                      <a:pPr algn="ctr" rtl="1"/>
                      <a:r>
                        <a:rPr lang="en-US" sz="1400" b="1" kern="1200" dirty="0" smtClean="0">
                          <a:solidFill>
                            <a:schemeClr val="lt1"/>
                          </a:solidFill>
                          <a:latin typeface="+mn-lt"/>
                          <a:ea typeface="+mn-ea"/>
                          <a:cs typeface="+mn-cs"/>
                        </a:rPr>
                        <a:t>Initial Length </a:t>
                      </a:r>
                      <a:endParaRPr lang="ar-SA" sz="1400" dirty="0"/>
                    </a:p>
                  </a:txBody>
                  <a:tcPr/>
                </a:tc>
                <a:tc>
                  <a:txBody>
                    <a:bodyPr/>
                    <a:lstStyle/>
                    <a:p>
                      <a:pPr algn="ctr" rtl="1"/>
                      <a:r>
                        <a:rPr lang="en-US" sz="1400" dirty="0" smtClean="0"/>
                        <a:t>Spring number</a:t>
                      </a:r>
                      <a:endParaRPr lang="ar-SA" sz="1400" dirty="0"/>
                    </a:p>
                  </a:txBody>
                  <a:tcPr/>
                </a:tc>
              </a:tr>
              <a:tr h="849120">
                <a:tc>
                  <a:txBody>
                    <a:bodyPr/>
                    <a:lstStyle/>
                    <a:p>
                      <a:pPr algn="ctr" rtl="1"/>
                      <a:r>
                        <a:rPr lang="en-US" sz="1800" kern="1200" dirty="0" smtClean="0">
                          <a:solidFill>
                            <a:schemeClr val="dk1"/>
                          </a:solidFill>
                          <a:latin typeface="+mn-lt"/>
                          <a:ea typeface="+mn-ea"/>
                          <a:cs typeface="+mn-cs"/>
                        </a:rPr>
                        <a:t>.724</a:t>
                      </a:r>
                      <a:endParaRPr lang="ar-SA" dirty="0"/>
                    </a:p>
                  </a:txBody>
                  <a:tcPr/>
                </a:tc>
                <a:tc>
                  <a:txBody>
                    <a:bodyPr/>
                    <a:lstStyle/>
                    <a:p>
                      <a:pPr algn="ctr" rtl="1"/>
                      <a:r>
                        <a:rPr lang="en-US" sz="1800" kern="1200" dirty="0" smtClean="0">
                          <a:solidFill>
                            <a:schemeClr val="dk1"/>
                          </a:solidFill>
                          <a:latin typeface="+mn-lt"/>
                          <a:ea typeface="+mn-ea"/>
                          <a:cs typeface="+mn-cs"/>
                        </a:rPr>
                        <a:t>25</a:t>
                      </a:r>
                      <a:endParaRPr lang="ar-SA" dirty="0"/>
                    </a:p>
                  </a:txBody>
                  <a:tcPr/>
                </a:tc>
                <a:tc>
                  <a:txBody>
                    <a:bodyPr/>
                    <a:lstStyle/>
                    <a:p>
                      <a:pPr algn="ctr" rtl="1"/>
                      <a:r>
                        <a:rPr lang="en-US" sz="1800" kern="1200" dirty="0" smtClean="0">
                          <a:solidFill>
                            <a:schemeClr val="dk1"/>
                          </a:solidFill>
                          <a:latin typeface="+mn-lt"/>
                          <a:ea typeface="+mn-ea"/>
                          <a:cs typeface="+mn-cs"/>
                        </a:rPr>
                        <a:t>9</a:t>
                      </a:r>
                      <a:endParaRPr lang="ar-SA" dirty="0"/>
                    </a:p>
                  </a:txBody>
                  <a:tcPr/>
                </a:tc>
                <a:tc>
                  <a:txBody>
                    <a:bodyPr/>
                    <a:lstStyle/>
                    <a:p>
                      <a:pPr algn="ctr" rtl="1"/>
                      <a:r>
                        <a:rPr lang="en-US" sz="1800" kern="1200" dirty="0" smtClean="0">
                          <a:solidFill>
                            <a:schemeClr val="dk1"/>
                          </a:solidFill>
                          <a:latin typeface="+mn-lt"/>
                          <a:ea typeface="+mn-ea"/>
                          <a:cs typeface="+mn-cs"/>
                        </a:rPr>
                        <a:t>7</a:t>
                      </a:r>
                      <a:endParaRPr lang="ar-SA" dirty="0"/>
                    </a:p>
                  </a:txBody>
                  <a:tcPr/>
                </a:tc>
                <a:tc>
                  <a:txBody>
                    <a:bodyPr/>
                    <a:lstStyle/>
                    <a:p>
                      <a:pPr algn="ctr" rtl="1"/>
                      <a:r>
                        <a:rPr lang="en-US" dirty="0" smtClean="0"/>
                        <a:t>.8</a:t>
                      </a:r>
                      <a:endParaRPr lang="ar-SA" dirty="0"/>
                    </a:p>
                  </a:txBody>
                  <a:tcPr/>
                </a:tc>
                <a:tc>
                  <a:txBody>
                    <a:bodyPr/>
                    <a:lstStyle/>
                    <a:p>
                      <a:pPr algn="ctr" rtl="1"/>
                      <a:r>
                        <a:rPr lang="en-US" dirty="0" smtClean="0"/>
                        <a:t>3.8</a:t>
                      </a:r>
                      <a:endParaRPr lang="ar-SA" dirty="0"/>
                    </a:p>
                  </a:txBody>
                  <a:tcPr/>
                </a:tc>
                <a:tc>
                  <a:txBody>
                    <a:bodyPr/>
                    <a:lstStyle/>
                    <a:p>
                      <a:pPr algn="ctr" rtl="1"/>
                      <a:r>
                        <a:rPr lang="en-US" sz="1600" dirty="0" smtClean="0"/>
                        <a:t>spring</a:t>
                      </a:r>
                      <a:r>
                        <a:rPr lang="en-US" sz="1600" baseline="0" dirty="0" smtClean="0"/>
                        <a:t> #1</a:t>
                      </a:r>
                      <a:endParaRPr lang="ar-SA" sz="1600" dirty="0"/>
                    </a:p>
                  </a:txBody>
                  <a:tcPr/>
                </a:tc>
              </a:tr>
              <a:tr h="849120">
                <a:tc>
                  <a:txBody>
                    <a:bodyPr/>
                    <a:lstStyle/>
                    <a:p>
                      <a:pPr algn="ctr" rtl="1"/>
                      <a:r>
                        <a:rPr lang="en-US" dirty="0" smtClean="0"/>
                        <a:t>1.07</a:t>
                      </a:r>
                      <a:endParaRPr lang="ar-SA" dirty="0"/>
                    </a:p>
                  </a:txBody>
                  <a:tcPr/>
                </a:tc>
                <a:tc>
                  <a:txBody>
                    <a:bodyPr/>
                    <a:lstStyle/>
                    <a:p>
                      <a:pPr algn="ctr" rtl="1"/>
                      <a:r>
                        <a:rPr lang="en-US" dirty="0" smtClean="0"/>
                        <a:t>29</a:t>
                      </a:r>
                      <a:endParaRPr lang="ar-SA" dirty="0"/>
                    </a:p>
                  </a:txBody>
                  <a:tcPr/>
                </a:tc>
                <a:tc>
                  <a:txBody>
                    <a:bodyPr/>
                    <a:lstStyle/>
                    <a:p>
                      <a:pPr algn="ctr" rtl="1"/>
                      <a:r>
                        <a:rPr lang="en-US" dirty="0" smtClean="0"/>
                        <a:t>9</a:t>
                      </a:r>
                      <a:endParaRPr lang="ar-SA" dirty="0"/>
                    </a:p>
                  </a:txBody>
                  <a:tcPr/>
                </a:tc>
                <a:tc>
                  <a:txBody>
                    <a:bodyPr/>
                    <a:lstStyle/>
                    <a:p>
                      <a:pPr algn="ctr" rtl="1"/>
                      <a:r>
                        <a:rPr lang="en-US" dirty="0" smtClean="0"/>
                        <a:t>9</a:t>
                      </a:r>
                      <a:endParaRPr lang="ar-SA" dirty="0"/>
                    </a:p>
                  </a:txBody>
                  <a:tcPr/>
                </a:tc>
                <a:tc>
                  <a:txBody>
                    <a:bodyPr/>
                    <a:lstStyle/>
                    <a:p>
                      <a:pPr algn="ctr" rtl="1"/>
                      <a:r>
                        <a:rPr lang="en-US" sz="1800" kern="1200" dirty="0" smtClean="0">
                          <a:solidFill>
                            <a:schemeClr val="dk1"/>
                          </a:solidFill>
                          <a:latin typeface="+mn-lt"/>
                          <a:ea typeface="+mn-ea"/>
                          <a:cs typeface="+mn-cs"/>
                        </a:rPr>
                        <a:t>.8</a:t>
                      </a:r>
                      <a:endParaRPr lang="ar-SA" dirty="0"/>
                    </a:p>
                  </a:txBody>
                  <a:tcPr/>
                </a:tc>
                <a:tc>
                  <a:txBody>
                    <a:bodyPr/>
                    <a:lstStyle/>
                    <a:p>
                      <a:pPr algn="ctr" rtl="1"/>
                      <a:r>
                        <a:rPr lang="en-US" sz="1800" kern="1200" dirty="0" smtClean="0">
                          <a:solidFill>
                            <a:schemeClr val="dk1"/>
                          </a:solidFill>
                          <a:latin typeface="+mn-lt"/>
                          <a:ea typeface="+mn-ea"/>
                          <a:cs typeface="+mn-cs"/>
                        </a:rPr>
                        <a:t>3.9</a:t>
                      </a:r>
                      <a:endParaRPr lang="ar-SA" dirty="0"/>
                    </a:p>
                  </a:txBody>
                  <a:tcPr/>
                </a:tc>
                <a:tc>
                  <a:txBody>
                    <a:bodyPr/>
                    <a:lstStyle/>
                    <a:p>
                      <a:pPr algn="ctr" rtl="1"/>
                      <a:r>
                        <a:rPr lang="en-US" sz="1600" dirty="0" smtClean="0"/>
                        <a:t>Spring #2</a:t>
                      </a:r>
                      <a:endParaRPr lang="ar-SA" sz="1600" dirty="0"/>
                    </a:p>
                  </a:txBody>
                  <a:tcPr/>
                </a:tc>
              </a:tr>
              <a:tr h="849120">
                <a:tc>
                  <a:txBody>
                    <a:bodyPr/>
                    <a:lstStyle/>
                    <a:p>
                      <a:pPr algn="ctr" rtl="1"/>
                      <a:r>
                        <a:rPr lang="en-US" dirty="0" smtClean="0"/>
                        <a:t>.9</a:t>
                      </a:r>
                      <a:endParaRPr lang="ar-SA" dirty="0"/>
                    </a:p>
                  </a:txBody>
                  <a:tcPr/>
                </a:tc>
                <a:tc>
                  <a:txBody>
                    <a:bodyPr/>
                    <a:lstStyle/>
                    <a:p>
                      <a:pPr algn="ctr" rtl="1"/>
                      <a:r>
                        <a:rPr lang="en-US" dirty="0" smtClean="0"/>
                        <a:t>20</a:t>
                      </a:r>
                      <a:endParaRPr lang="ar-SA" dirty="0"/>
                    </a:p>
                  </a:txBody>
                  <a:tcPr/>
                </a:tc>
                <a:tc>
                  <a:txBody>
                    <a:bodyPr/>
                    <a:lstStyle/>
                    <a:p>
                      <a:pPr algn="ctr" rtl="1"/>
                      <a:r>
                        <a:rPr lang="en-US" dirty="0" smtClean="0"/>
                        <a:t>11</a:t>
                      </a:r>
                      <a:endParaRPr lang="ar-SA" dirty="0"/>
                    </a:p>
                  </a:txBody>
                  <a:tcPr/>
                </a:tc>
                <a:tc>
                  <a:txBody>
                    <a:bodyPr/>
                    <a:lstStyle/>
                    <a:p>
                      <a:pPr algn="ctr" rtl="1"/>
                      <a:r>
                        <a:rPr lang="en-US" dirty="0" smtClean="0"/>
                        <a:t>6</a:t>
                      </a:r>
                      <a:endParaRPr lang="ar-SA" dirty="0"/>
                    </a:p>
                  </a:txBody>
                  <a:tcPr/>
                </a:tc>
                <a:tc>
                  <a:txBody>
                    <a:bodyPr/>
                    <a:lstStyle/>
                    <a:p>
                      <a:pPr algn="ctr" rtl="1"/>
                      <a:r>
                        <a:rPr lang="en-US" dirty="0" smtClean="0"/>
                        <a:t>.9</a:t>
                      </a:r>
                      <a:endParaRPr lang="ar-SA" dirty="0"/>
                    </a:p>
                  </a:txBody>
                  <a:tcPr/>
                </a:tc>
                <a:tc>
                  <a:txBody>
                    <a:bodyPr/>
                    <a:lstStyle/>
                    <a:p>
                      <a:pPr algn="ctr" rtl="1"/>
                      <a:r>
                        <a:rPr lang="en-US" dirty="0" smtClean="0"/>
                        <a:t>3.7</a:t>
                      </a:r>
                      <a:endParaRPr lang="ar-SA" dirty="0"/>
                    </a:p>
                  </a:txBody>
                  <a:tcPr/>
                </a:tc>
                <a:tc>
                  <a:txBody>
                    <a:bodyPr/>
                    <a:lstStyle/>
                    <a:p>
                      <a:pPr algn="ctr" rtl="1"/>
                      <a:r>
                        <a:rPr lang="en-US" sz="1600" dirty="0" smtClean="0"/>
                        <a:t>Spring #3</a:t>
                      </a:r>
                      <a:endParaRPr lang="ar-SA" sz="16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37791"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Theoretical </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design for all springs </a:t>
            </a:r>
          </a:p>
        </p:txBody>
      </p:sp>
      <p:pic>
        <p:nvPicPr>
          <p:cNvPr id="1026" name="Picture 2" descr="spring"/>
          <p:cNvPicPr>
            <a:picLocks noChangeAspect="1" noChangeArrowheads="1"/>
          </p:cNvPicPr>
          <p:nvPr/>
        </p:nvPicPr>
        <p:blipFill>
          <a:blip r:embed="rId2" cstate="print"/>
          <a:srcRect/>
          <a:stretch>
            <a:fillRect/>
          </a:stretch>
        </p:blipFill>
        <p:spPr bwMode="auto">
          <a:xfrm>
            <a:off x="5715000" y="1828800"/>
            <a:ext cx="3114675" cy="1943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27" name="Rectangle 3"/>
          <p:cNvSpPr>
            <a:spLocks noChangeArrowheads="1"/>
          </p:cNvSpPr>
          <p:nvPr/>
        </p:nvSpPr>
        <p:spPr bwMode="auto">
          <a:xfrm rot="10800000" flipV="1">
            <a:off x="5943600" y="3429000"/>
            <a:ext cx="914400"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spring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4"/>
          <p:cNvSpPr/>
          <p:nvPr/>
        </p:nvSpPr>
        <p:spPr>
          <a:xfrm>
            <a:off x="152400" y="3581400"/>
            <a:ext cx="4164666" cy="369332"/>
          </a:xfrm>
          <a:prstGeom prst="rect">
            <a:avLst/>
          </a:prstGeom>
        </p:spPr>
        <p:txBody>
          <a:bodyPr wrap="none">
            <a:spAutoFit/>
          </a:bodyPr>
          <a:lstStyle/>
          <a:p>
            <a:r>
              <a:rPr lang="en-US" dirty="0"/>
              <a:t>load which cause permanent deformation </a:t>
            </a:r>
          </a:p>
        </p:txBody>
      </p:sp>
      <p:sp>
        <p:nvSpPr>
          <p:cNvPr id="1042" name="Rectangle 18"/>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228600" y="5334000"/>
            <a:ext cx="1295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
            </a:r>
            <a:r>
              <a:rPr kumimoji="0" lang="en-US"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.55(</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
            </a:r>
            <a:r>
              <a:rPr kumimoji="0" lang="en-US"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ut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0" y="5652700"/>
            <a:ext cx="1676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
            </a:r>
            <a:r>
              <a:rPr kumimoji="0" lang="en-US"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sy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.35(</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
            </a:r>
            <a:r>
              <a:rPr kumimoji="0" lang="en-US"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ut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C=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47" name="Picture 2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5562600"/>
            <a:ext cx="152400" cy="571500"/>
          </a:xfrm>
          <a:prstGeom prst="rect">
            <a:avLst/>
          </a:prstGeom>
          <a:noFill/>
        </p:spPr>
      </p:pic>
      <p:sp>
        <p:nvSpPr>
          <p:cNvPr id="1049" name="Rectangle 25"/>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27"/>
          <p:cNvSpPr>
            <a:spLocks noChangeArrowheads="1"/>
          </p:cNvSpPr>
          <p:nvPr/>
        </p:nvSpPr>
        <p:spPr bwMode="auto">
          <a:xfrm>
            <a:off x="304800" y="6172200"/>
            <a:ext cx="990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B</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0" name="Picture 2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6172200"/>
            <a:ext cx="457200" cy="472966"/>
          </a:xfrm>
          <a:prstGeom prst="rect">
            <a:avLst/>
          </a:prstGeom>
          <a:noFill/>
        </p:spPr>
      </p:pic>
      <p:sp>
        <p:nvSpPr>
          <p:cNvPr id="1052" name="Rectangle 28"/>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53" name="Picture 29"/>
          <p:cNvPicPr>
            <a:picLocks noChangeAspect="1" noChangeArrowheads="1"/>
          </p:cNvPicPr>
          <p:nvPr/>
        </p:nvPicPr>
        <p:blipFill>
          <a:blip r:embed="rId5" cstate="print"/>
          <a:srcRect/>
          <a:stretch>
            <a:fillRect/>
          </a:stretch>
        </p:blipFill>
        <p:spPr bwMode="auto">
          <a:xfrm>
            <a:off x="304800" y="1600200"/>
            <a:ext cx="1471083" cy="533400"/>
          </a:xfrm>
          <a:prstGeom prst="rect">
            <a:avLst/>
          </a:prstGeom>
          <a:noFill/>
          <a:ln w="9525">
            <a:noFill/>
            <a:miter lim="800000"/>
            <a:headEnd/>
            <a:tailEnd/>
          </a:ln>
        </p:spPr>
      </p:pic>
      <p:pic>
        <p:nvPicPr>
          <p:cNvPr id="1054" name="Picture 30"/>
          <p:cNvPicPr>
            <a:picLocks noChangeAspect="1" noChangeArrowheads="1"/>
          </p:cNvPicPr>
          <p:nvPr/>
        </p:nvPicPr>
        <p:blipFill>
          <a:blip r:embed="rId6" cstate="print"/>
          <a:srcRect/>
          <a:stretch>
            <a:fillRect/>
          </a:stretch>
        </p:blipFill>
        <p:spPr bwMode="auto">
          <a:xfrm>
            <a:off x="304800" y="2133600"/>
            <a:ext cx="1447800" cy="617989"/>
          </a:xfrm>
          <a:prstGeom prst="rect">
            <a:avLst/>
          </a:prstGeom>
          <a:noFill/>
          <a:ln w="9525">
            <a:noFill/>
            <a:miter lim="800000"/>
            <a:headEnd/>
            <a:tailEnd/>
          </a:ln>
        </p:spPr>
      </p:pic>
      <p:pic>
        <p:nvPicPr>
          <p:cNvPr id="1055" name="Picture 31"/>
          <p:cNvPicPr>
            <a:picLocks noChangeAspect="1" noChangeArrowheads="1"/>
          </p:cNvPicPr>
          <p:nvPr/>
        </p:nvPicPr>
        <p:blipFill>
          <a:blip r:embed="rId7" cstate="print"/>
          <a:srcRect/>
          <a:stretch>
            <a:fillRect/>
          </a:stretch>
        </p:blipFill>
        <p:spPr bwMode="auto">
          <a:xfrm>
            <a:off x="304800" y="2895600"/>
            <a:ext cx="1447800" cy="616299"/>
          </a:xfrm>
          <a:prstGeom prst="rect">
            <a:avLst/>
          </a:prstGeom>
          <a:noFill/>
          <a:ln w="9525">
            <a:noFill/>
            <a:miter lim="800000"/>
            <a:headEnd/>
            <a:tailEnd/>
          </a:ln>
        </p:spPr>
      </p:pic>
      <p:sp>
        <p:nvSpPr>
          <p:cNvPr id="1056" name="Rectangle 32"/>
          <p:cNvSpPr>
            <a:spLocks noChangeArrowheads="1"/>
          </p:cNvSpPr>
          <p:nvPr/>
        </p:nvSpPr>
        <p:spPr bwMode="auto">
          <a:xfrm>
            <a:off x="1905000" y="2910245"/>
            <a:ext cx="3733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From those two equations we find that</a:t>
            </a:r>
            <a:endParaRPr kumimoji="0" lang="en-US" sz="16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Tempus Sans ITC" pitchFamily="82" charset="0"/>
                <a:ea typeface="Times New Roman" pitchFamily="18" charset="0"/>
                <a:cs typeface="Times New Roman" pitchFamily="18" charset="0"/>
              </a:rPr>
              <a:t>K= .5N/cm</a:t>
            </a:r>
            <a:endParaRPr kumimoji="0" lang="en-US" sz="1600" b="0" i="0" u="sng" strike="noStrike" cap="none" normalizeH="0" baseline="0" dirty="0" smtClean="0">
              <a:ln>
                <a:noFill/>
              </a:ln>
              <a:solidFill>
                <a:schemeClr val="tx1"/>
              </a:solidFill>
              <a:effectLst/>
              <a:latin typeface="Arial" pitchFamily="34" charset="0"/>
              <a:cs typeface="Arial" pitchFamily="34" charset="0"/>
            </a:endParaRPr>
          </a:p>
        </p:txBody>
      </p:sp>
      <p:pic>
        <p:nvPicPr>
          <p:cNvPr id="1057" name="Picture 33"/>
          <p:cNvPicPr>
            <a:picLocks noChangeAspect="1" noChangeArrowheads="1"/>
          </p:cNvPicPr>
          <p:nvPr/>
        </p:nvPicPr>
        <p:blipFill>
          <a:blip r:embed="rId8" cstate="print"/>
          <a:srcRect/>
          <a:stretch>
            <a:fillRect/>
          </a:stretch>
        </p:blipFill>
        <p:spPr bwMode="auto">
          <a:xfrm>
            <a:off x="304800" y="3886200"/>
            <a:ext cx="1447800" cy="757570"/>
          </a:xfrm>
          <a:prstGeom prst="rect">
            <a:avLst/>
          </a:prstGeom>
          <a:noFill/>
          <a:ln w="9525">
            <a:noFill/>
            <a:miter lim="800000"/>
            <a:headEnd/>
            <a:tailEnd/>
          </a:ln>
        </p:spPr>
      </p:pic>
      <p:pic>
        <p:nvPicPr>
          <p:cNvPr id="1058" name="Picture 34"/>
          <p:cNvPicPr>
            <a:picLocks noChangeAspect="1" noChangeArrowheads="1"/>
          </p:cNvPicPr>
          <p:nvPr/>
        </p:nvPicPr>
        <p:blipFill>
          <a:blip r:embed="rId9" cstate="print"/>
          <a:srcRect/>
          <a:stretch>
            <a:fillRect/>
          </a:stretch>
        </p:blipFill>
        <p:spPr bwMode="auto">
          <a:xfrm>
            <a:off x="381000" y="4648200"/>
            <a:ext cx="1371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Springs properties</a:t>
            </a:r>
            <a:endParaRPr lang="en-US" dirty="0"/>
          </a:p>
        </p:txBody>
      </p:sp>
      <p:graphicFrame>
        <p:nvGraphicFramePr>
          <p:cNvPr id="4" name="Table 3"/>
          <p:cNvGraphicFramePr>
            <a:graphicFrameLocks noGrp="1"/>
          </p:cNvGraphicFramePr>
          <p:nvPr/>
        </p:nvGraphicFramePr>
        <p:xfrm>
          <a:off x="457197" y="1676400"/>
          <a:ext cx="7848602" cy="3764067"/>
        </p:xfrm>
        <a:graphic>
          <a:graphicData uri="http://schemas.openxmlformats.org/drawingml/2006/table">
            <a:tbl>
              <a:tblPr/>
              <a:tblGrid>
                <a:gridCol w="765346"/>
                <a:gridCol w="748576"/>
                <a:gridCol w="1270747"/>
                <a:gridCol w="728755"/>
                <a:gridCol w="744001"/>
                <a:gridCol w="767633"/>
                <a:gridCol w="705886"/>
                <a:gridCol w="705886"/>
                <a:gridCol w="705886"/>
                <a:gridCol w="705886"/>
              </a:tblGrid>
              <a:tr h="838200">
                <a:tc>
                  <a:txBody>
                    <a:bodyPr/>
                    <a:lstStyle/>
                    <a:p>
                      <a:pPr marL="0" marR="0" algn="ctr">
                        <a:lnSpc>
                          <a:spcPct val="115000"/>
                        </a:lnSpc>
                        <a:spcBef>
                          <a:spcPts val="0"/>
                        </a:spcBef>
                        <a:spcAft>
                          <a:spcPts val="1000"/>
                        </a:spcAft>
                      </a:pPr>
                      <a:r>
                        <a:rPr lang="en-US" sz="1100" b="1" u="sng">
                          <a:solidFill>
                            <a:srgbClr val="FFFFFF"/>
                          </a:solidFill>
                          <a:latin typeface="Calibri"/>
                          <a:ea typeface="Times New Roman"/>
                          <a:cs typeface="Arial"/>
                        </a:rPr>
                        <a:t>Spring #</a:t>
                      </a:r>
                      <a:endParaRPr lang="en-US" sz="100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n-US" sz="1100" b="1" u="sng">
                          <a:solidFill>
                            <a:srgbClr val="FFFFFF"/>
                          </a:solidFill>
                          <a:latin typeface="Calibri"/>
                          <a:ea typeface="Times New Roman"/>
                          <a:cs typeface="Arial"/>
                        </a:rPr>
                        <a:t>L o (cm)</a:t>
                      </a:r>
                      <a:endParaRPr lang="en-US" sz="100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n-US" sz="1100" b="1" u="sng">
                          <a:solidFill>
                            <a:srgbClr val="FFFFFF"/>
                          </a:solidFill>
                          <a:latin typeface="Calibri"/>
                          <a:ea typeface="Times New Roman"/>
                          <a:cs typeface="Arial"/>
                        </a:rPr>
                        <a:t>Max deflection(cm)</a:t>
                      </a:r>
                      <a:endParaRPr lang="en-US" sz="100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n-US" sz="1100" b="1" u="sng">
                          <a:solidFill>
                            <a:srgbClr val="FFFFFF"/>
                          </a:solidFill>
                          <a:latin typeface="Calibri"/>
                          <a:ea typeface="Times New Roman"/>
                          <a:cs typeface="Arial"/>
                        </a:rPr>
                        <a:t>Nt</a:t>
                      </a:r>
                      <a:endParaRPr lang="en-US" sz="100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n-US" sz="1100" b="1" u="sng">
                          <a:solidFill>
                            <a:srgbClr val="FFFFFF"/>
                          </a:solidFill>
                          <a:latin typeface="Calibri"/>
                          <a:ea typeface="Times New Roman"/>
                          <a:cs typeface="Arial"/>
                        </a:rPr>
                        <a:t>d mm</a:t>
                      </a:r>
                      <a:endParaRPr lang="en-US" sz="100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n-US" sz="1100" b="1" u="sng">
                          <a:solidFill>
                            <a:srgbClr val="FFFFFF"/>
                          </a:solidFill>
                          <a:latin typeface="Calibri"/>
                          <a:ea typeface="Times New Roman"/>
                          <a:cs typeface="Arial"/>
                        </a:rPr>
                        <a:t>D mm</a:t>
                      </a:r>
                      <a:endParaRPr lang="en-US" sz="100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n-US" sz="1100" b="1" u="sng">
                          <a:solidFill>
                            <a:srgbClr val="FFFFFF"/>
                          </a:solidFill>
                          <a:latin typeface="Calibri"/>
                          <a:ea typeface="Times New Roman"/>
                          <a:cs typeface="Arial"/>
                        </a:rPr>
                        <a:t>Max length</a:t>
                      </a:r>
                      <a:endParaRPr lang="en-US" sz="1000">
                        <a:latin typeface="Calibri"/>
                        <a:ea typeface="Calibri"/>
                        <a:cs typeface="Arial"/>
                      </a:endParaRPr>
                    </a:p>
                    <a:p>
                      <a:pPr marL="0" marR="0" algn="ctr">
                        <a:lnSpc>
                          <a:spcPct val="115000"/>
                        </a:lnSpc>
                        <a:spcBef>
                          <a:spcPts val="0"/>
                        </a:spcBef>
                        <a:spcAft>
                          <a:spcPts val="1000"/>
                        </a:spcAft>
                      </a:pPr>
                      <a:r>
                        <a:rPr lang="en-US" sz="1100" b="1" u="sng">
                          <a:solidFill>
                            <a:srgbClr val="FFFFFF"/>
                          </a:solidFill>
                          <a:latin typeface="Calibri"/>
                          <a:ea typeface="Times New Roman"/>
                          <a:cs typeface="Arial"/>
                        </a:rPr>
                        <a:t>cm</a:t>
                      </a:r>
                      <a:endParaRPr lang="en-US" sz="100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n-US" sz="1100" b="1" u="sng">
                          <a:solidFill>
                            <a:srgbClr val="FFFFFF"/>
                          </a:solidFill>
                          <a:latin typeface="Calibri"/>
                          <a:ea typeface="Times New Roman"/>
                          <a:cs typeface="Arial"/>
                        </a:rPr>
                        <a:t>Max force</a:t>
                      </a:r>
                      <a:endParaRPr lang="en-US" sz="1000">
                        <a:latin typeface="Calibri"/>
                        <a:ea typeface="Calibri"/>
                        <a:cs typeface="Arial"/>
                      </a:endParaRPr>
                    </a:p>
                    <a:p>
                      <a:pPr marL="0" marR="0" algn="ctr">
                        <a:lnSpc>
                          <a:spcPct val="115000"/>
                        </a:lnSpc>
                        <a:spcBef>
                          <a:spcPts val="0"/>
                        </a:spcBef>
                        <a:spcAft>
                          <a:spcPts val="1000"/>
                        </a:spcAft>
                      </a:pPr>
                      <a:r>
                        <a:rPr lang="en-US" sz="1100" b="1" u="sng">
                          <a:solidFill>
                            <a:srgbClr val="FFFFFF"/>
                          </a:solidFill>
                          <a:latin typeface="Calibri"/>
                          <a:ea typeface="Times New Roman"/>
                          <a:cs typeface="Arial"/>
                        </a:rPr>
                        <a:t>N</a:t>
                      </a:r>
                      <a:endParaRPr lang="en-US" sz="100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n-US" sz="1100" b="1" u="sng">
                          <a:solidFill>
                            <a:srgbClr val="FFFFFF"/>
                          </a:solidFill>
                          <a:latin typeface="Calibri"/>
                          <a:ea typeface="Times New Roman"/>
                          <a:cs typeface="Arial"/>
                        </a:rPr>
                        <a:t>Real force</a:t>
                      </a:r>
                      <a:endParaRPr lang="en-US" sz="1000">
                        <a:latin typeface="Calibri"/>
                        <a:ea typeface="Calibri"/>
                        <a:cs typeface="Arial"/>
                      </a:endParaRPr>
                    </a:p>
                    <a:p>
                      <a:pPr marL="0" marR="0" algn="ctr">
                        <a:lnSpc>
                          <a:spcPct val="115000"/>
                        </a:lnSpc>
                        <a:spcBef>
                          <a:spcPts val="0"/>
                        </a:spcBef>
                        <a:spcAft>
                          <a:spcPts val="1000"/>
                        </a:spcAft>
                      </a:pPr>
                      <a:r>
                        <a:rPr lang="en-US" sz="1100" b="1" u="sng">
                          <a:solidFill>
                            <a:srgbClr val="FFFFFF"/>
                          </a:solidFill>
                          <a:latin typeface="Calibri"/>
                          <a:ea typeface="Times New Roman"/>
                          <a:cs typeface="Arial"/>
                        </a:rPr>
                        <a:t>N</a:t>
                      </a:r>
                      <a:endParaRPr lang="en-US" sz="100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n-US" sz="1100" b="1" u="sng">
                          <a:solidFill>
                            <a:srgbClr val="FFFFFF"/>
                          </a:solidFill>
                          <a:latin typeface="Calibri"/>
                          <a:ea typeface="Times New Roman"/>
                          <a:cs typeface="Arial"/>
                        </a:rPr>
                        <a:t>Factor of safety</a:t>
                      </a:r>
                      <a:endParaRPr lang="en-US" sz="100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975289">
                <a:tc>
                  <a:txBody>
                    <a:bodyPr/>
                    <a:lstStyle/>
                    <a:p>
                      <a:pPr marL="0" marR="0" algn="ctr">
                        <a:lnSpc>
                          <a:spcPct val="115000"/>
                        </a:lnSpc>
                        <a:spcBef>
                          <a:spcPts val="0"/>
                        </a:spcBef>
                        <a:spcAft>
                          <a:spcPts val="1000"/>
                        </a:spcAft>
                      </a:pPr>
                      <a:endParaRPr lang="en-US" sz="1100" b="1" dirty="0" smtClean="0">
                        <a:solidFill>
                          <a:srgbClr val="FFFFFF"/>
                        </a:solidFill>
                        <a:latin typeface="Calibri"/>
                        <a:ea typeface="Times New Roman"/>
                        <a:cs typeface="Arial"/>
                      </a:endParaRPr>
                    </a:p>
                    <a:p>
                      <a:pPr marL="0" marR="0" algn="ctr">
                        <a:lnSpc>
                          <a:spcPct val="115000"/>
                        </a:lnSpc>
                        <a:spcBef>
                          <a:spcPts val="0"/>
                        </a:spcBef>
                        <a:spcAft>
                          <a:spcPts val="1000"/>
                        </a:spcAft>
                      </a:pPr>
                      <a:r>
                        <a:rPr lang="en-US" sz="1100" b="1" dirty="0" smtClean="0">
                          <a:solidFill>
                            <a:srgbClr val="FFFFFF"/>
                          </a:solidFill>
                          <a:latin typeface="Calibri"/>
                          <a:ea typeface="Times New Roman"/>
                          <a:cs typeface="Arial"/>
                        </a:rPr>
                        <a:t>1</a:t>
                      </a:r>
                      <a:endParaRPr lang="en-US" sz="1000" dirty="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3.8</a:t>
                      </a:r>
                      <a:endParaRPr lang="en-US" sz="1000" dirty="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5</a:t>
                      </a:r>
                      <a:endParaRPr lang="en-US" sz="1000" dirty="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25</a:t>
                      </a:r>
                      <a:endParaRPr lang="en-US" sz="1000" dirty="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a:t>
                      </a:r>
                      <a:r>
                        <a:rPr lang="en-US" sz="1100" dirty="0">
                          <a:latin typeface="Calibri"/>
                          <a:ea typeface="Times New Roman"/>
                          <a:cs typeface="Arial"/>
                        </a:rPr>
                        <a:t>8</a:t>
                      </a:r>
                      <a:endParaRPr lang="en-US" sz="1000" dirty="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7</a:t>
                      </a:r>
                      <a:endParaRPr lang="en-US" sz="1000" dirty="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9</a:t>
                      </a:r>
                      <a:endParaRPr lang="en-US" sz="1000" dirty="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8.9</a:t>
                      </a:r>
                      <a:endParaRPr lang="en-US" sz="1000" dirty="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5.6</a:t>
                      </a:r>
                      <a:endParaRPr lang="en-US" sz="1000" dirty="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1.5</a:t>
                      </a:r>
                      <a:endParaRPr lang="en-US" sz="1000" dirty="0">
                        <a:latin typeface="Calibri"/>
                        <a:ea typeface="Calibri"/>
                        <a:cs typeface="Arial"/>
                      </a:endParaRPr>
                    </a:p>
                  </a:txBody>
                  <a:tcPr marL="63944" marR="63944"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975289">
                <a:tc>
                  <a:txBody>
                    <a:bodyPr/>
                    <a:lstStyle/>
                    <a:p>
                      <a:pPr marL="0" marR="0" algn="ctr">
                        <a:lnSpc>
                          <a:spcPct val="115000"/>
                        </a:lnSpc>
                        <a:spcBef>
                          <a:spcPts val="0"/>
                        </a:spcBef>
                        <a:spcAft>
                          <a:spcPts val="1000"/>
                        </a:spcAft>
                      </a:pPr>
                      <a:r>
                        <a:rPr lang="en-US" sz="1100" b="1">
                          <a:solidFill>
                            <a:srgbClr val="FFFFFF"/>
                          </a:solidFill>
                          <a:latin typeface="Calibri"/>
                          <a:ea typeface="Times New Roman"/>
                          <a:cs typeface="Arial"/>
                        </a:rPr>
                        <a:t>2</a:t>
                      </a:r>
                      <a:endParaRPr lang="en-US" sz="1000">
                        <a:latin typeface="Calibri"/>
                        <a:ea typeface="Calibri"/>
                        <a:cs typeface="Arial"/>
                      </a:endParaRPr>
                    </a:p>
                  </a:txBody>
                  <a:tcPr marL="63944" marR="63944" marT="0" marB="0">
                    <a:lnL>
                      <a:noFill/>
                    </a:lnL>
                    <a:lnR>
                      <a:noFill/>
                    </a:lnR>
                    <a:lnT>
                      <a:noFill/>
                    </a:lnT>
                    <a:lnB>
                      <a:noFill/>
                    </a:lnB>
                    <a:solidFill>
                      <a:srgbClr val="4F81BD"/>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3.9</a:t>
                      </a:r>
                      <a:endParaRPr lang="en-US" sz="1000" dirty="0">
                        <a:latin typeface="Calibri"/>
                        <a:ea typeface="Calibri"/>
                        <a:cs typeface="Arial"/>
                      </a:endParaRPr>
                    </a:p>
                  </a:txBody>
                  <a:tcPr marL="63944" marR="63944" marT="0" marB="0">
                    <a:lnL>
                      <a:noFill/>
                    </a:lnL>
                    <a:lnR>
                      <a:noFill/>
                    </a:lnR>
                    <a:lnT>
                      <a:noFill/>
                    </a:lnT>
                    <a:lnB>
                      <a:noFill/>
                    </a:lnB>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4.5</a:t>
                      </a:r>
                      <a:endParaRPr lang="en-US" sz="1000" dirty="0">
                        <a:latin typeface="Calibri"/>
                        <a:ea typeface="Calibri"/>
                        <a:cs typeface="Arial"/>
                      </a:endParaRPr>
                    </a:p>
                  </a:txBody>
                  <a:tcPr marL="63944" marR="63944" marT="0" marB="0">
                    <a:lnL>
                      <a:noFill/>
                    </a:lnL>
                    <a:lnR>
                      <a:noFill/>
                    </a:lnR>
                    <a:lnT>
                      <a:noFill/>
                    </a:lnT>
                    <a:lnB>
                      <a:noFill/>
                    </a:lnB>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29</a:t>
                      </a:r>
                      <a:endParaRPr lang="en-US" sz="1000" dirty="0">
                        <a:latin typeface="Calibri"/>
                        <a:ea typeface="Calibri"/>
                        <a:cs typeface="Arial"/>
                      </a:endParaRPr>
                    </a:p>
                  </a:txBody>
                  <a:tcPr marL="63944" marR="63944" marT="0" marB="0">
                    <a:lnL>
                      <a:noFill/>
                    </a:lnL>
                    <a:lnR>
                      <a:noFill/>
                    </a:lnR>
                    <a:lnT>
                      <a:noFill/>
                    </a:lnT>
                    <a:lnB>
                      <a:noFill/>
                    </a:lnB>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a:t>
                      </a:r>
                      <a:r>
                        <a:rPr lang="en-US" sz="1100" dirty="0">
                          <a:latin typeface="Calibri"/>
                          <a:ea typeface="Times New Roman"/>
                          <a:cs typeface="Arial"/>
                        </a:rPr>
                        <a:t>8</a:t>
                      </a:r>
                      <a:endParaRPr lang="en-US" sz="1000" dirty="0">
                        <a:latin typeface="Calibri"/>
                        <a:ea typeface="Calibri"/>
                        <a:cs typeface="Arial"/>
                      </a:endParaRPr>
                    </a:p>
                  </a:txBody>
                  <a:tcPr marL="63944" marR="63944" marT="0" marB="0">
                    <a:lnL>
                      <a:noFill/>
                    </a:lnL>
                    <a:lnR>
                      <a:noFill/>
                    </a:lnR>
                    <a:lnT>
                      <a:noFill/>
                    </a:lnT>
                    <a:lnB>
                      <a:noFill/>
                    </a:lnB>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9</a:t>
                      </a:r>
                      <a:endParaRPr lang="en-US" sz="1000" dirty="0">
                        <a:latin typeface="Calibri"/>
                        <a:ea typeface="Calibri"/>
                        <a:cs typeface="Arial"/>
                      </a:endParaRPr>
                    </a:p>
                  </a:txBody>
                  <a:tcPr marL="63944" marR="63944" marT="0" marB="0">
                    <a:lnL>
                      <a:noFill/>
                    </a:lnL>
                    <a:lnR>
                      <a:noFill/>
                    </a:lnR>
                    <a:lnT>
                      <a:noFill/>
                    </a:lnT>
                    <a:lnB>
                      <a:noFill/>
                    </a:lnB>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9</a:t>
                      </a:r>
                      <a:endParaRPr lang="en-US" sz="1000" dirty="0">
                        <a:latin typeface="Calibri"/>
                        <a:ea typeface="Calibri"/>
                        <a:cs typeface="Arial"/>
                      </a:endParaRPr>
                    </a:p>
                  </a:txBody>
                  <a:tcPr marL="63944" marR="63944" marT="0" marB="0">
                    <a:lnL>
                      <a:noFill/>
                    </a:lnL>
                    <a:lnR>
                      <a:noFill/>
                    </a:lnR>
                    <a:lnT>
                      <a:noFill/>
                    </a:lnT>
                    <a:lnB>
                      <a:noFill/>
                    </a:lnB>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10.3</a:t>
                      </a:r>
                      <a:endParaRPr lang="en-US" sz="1000" dirty="0">
                        <a:latin typeface="Calibri"/>
                        <a:ea typeface="Calibri"/>
                        <a:cs typeface="Arial"/>
                      </a:endParaRPr>
                    </a:p>
                  </a:txBody>
                  <a:tcPr marL="63944" marR="63944" marT="0" marB="0">
                    <a:lnL>
                      <a:noFill/>
                    </a:lnL>
                    <a:lnR>
                      <a:noFill/>
                    </a:lnR>
                    <a:lnT>
                      <a:noFill/>
                    </a:lnT>
                    <a:lnB>
                      <a:noFill/>
                    </a:lnB>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7.8</a:t>
                      </a:r>
                      <a:endParaRPr lang="en-US" sz="1000" dirty="0">
                        <a:latin typeface="Calibri"/>
                        <a:ea typeface="Calibri"/>
                        <a:cs typeface="Arial"/>
                      </a:endParaRPr>
                    </a:p>
                  </a:txBody>
                  <a:tcPr marL="63944" marR="63944" marT="0" marB="0">
                    <a:lnL>
                      <a:noFill/>
                    </a:lnL>
                    <a:lnR>
                      <a:noFill/>
                    </a:lnR>
                    <a:lnT>
                      <a:noFill/>
                    </a:lnT>
                    <a:lnB>
                      <a:noFill/>
                    </a:lnB>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1.32</a:t>
                      </a:r>
                      <a:endParaRPr lang="en-US" sz="1000" dirty="0">
                        <a:latin typeface="Calibri"/>
                        <a:ea typeface="Calibri"/>
                        <a:cs typeface="Arial"/>
                      </a:endParaRPr>
                    </a:p>
                  </a:txBody>
                  <a:tcPr marL="63944" marR="63944" marT="0" marB="0">
                    <a:lnL>
                      <a:noFill/>
                    </a:lnL>
                    <a:lnR>
                      <a:noFill/>
                    </a:lnR>
                    <a:lnT>
                      <a:noFill/>
                    </a:lnT>
                    <a:lnB>
                      <a:noFill/>
                    </a:lnB>
                  </a:tcPr>
                </a:tc>
              </a:tr>
              <a:tr h="975289">
                <a:tc>
                  <a:txBody>
                    <a:bodyPr/>
                    <a:lstStyle/>
                    <a:p>
                      <a:pPr marL="0" marR="0" algn="ctr">
                        <a:lnSpc>
                          <a:spcPct val="115000"/>
                        </a:lnSpc>
                        <a:spcBef>
                          <a:spcPts val="0"/>
                        </a:spcBef>
                        <a:spcAft>
                          <a:spcPts val="1000"/>
                        </a:spcAft>
                      </a:pPr>
                      <a:r>
                        <a:rPr lang="en-US" sz="1100" b="1">
                          <a:solidFill>
                            <a:srgbClr val="FFFFFF"/>
                          </a:solidFill>
                          <a:latin typeface="Calibri"/>
                          <a:ea typeface="Times New Roman"/>
                          <a:cs typeface="Arial"/>
                        </a:rPr>
                        <a:t>3</a:t>
                      </a:r>
                      <a:endParaRPr lang="en-US" sz="1000">
                        <a:latin typeface="Calibri"/>
                        <a:ea typeface="Calibri"/>
                        <a:cs typeface="Arial"/>
                      </a:endParaRPr>
                    </a:p>
                  </a:txBody>
                  <a:tcPr marL="63944" marR="63944"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3.7</a:t>
                      </a:r>
                      <a:endParaRPr lang="en-US" sz="1000" dirty="0">
                        <a:latin typeface="Calibri"/>
                        <a:ea typeface="Calibri"/>
                        <a:cs typeface="Arial"/>
                      </a:endParaRPr>
                    </a:p>
                  </a:txBody>
                  <a:tcPr marL="63944" marR="63944"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7</a:t>
                      </a:r>
                      <a:endParaRPr lang="en-US" sz="1000" dirty="0">
                        <a:latin typeface="Calibri"/>
                        <a:ea typeface="Calibri"/>
                        <a:cs typeface="Arial"/>
                      </a:endParaRPr>
                    </a:p>
                  </a:txBody>
                  <a:tcPr marL="63944" marR="63944"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20</a:t>
                      </a:r>
                      <a:endParaRPr lang="en-US" sz="1000" dirty="0">
                        <a:latin typeface="Calibri"/>
                        <a:ea typeface="Calibri"/>
                        <a:cs typeface="Arial"/>
                      </a:endParaRPr>
                    </a:p>
                  </a:txBody>
                  <a:tcPr marL="63944" marR="63944"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a:t>
                      </a:r>
                      <a:r>
                        <a:rPr lang="en-US" sz="1100" dirty="0">
                          <a:latin typeface="Calibri"/>
                          <a:ea typeface="Times New Roman"/>
                          <a:cs typeface="Arial"/>
                        </a:rPr>
                        <a:t>5</a:t>
                      </a:r>
                      <a:endParaRPr lang="en-US" sz="1000" dirty="0">
                        <a:latin typeface="Calibri"/>
                        <a:ea typeface="Calibri"/>
                        <a:cs typeface="Arial"/>
                      </a:endParaRPr>
                    </a:p>
                  </a:txBody>
                  <a:tcPr marL="63944" marR="63944"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6</a:t>
                      </a:r>
                      <a:endParaRPr lang="en-US" sz="1000" dirty="0">
                        <a:latin typeface="Calibri"/>
                        <a:ea typeface="Calibri"/>
                        <a:cs typeface="Arial"/>
                      </a:endParaRPr>
                    </a:p>
                  </a:txBody>
                  <a:tcPr marL="63944" marR="63944"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11</a:t>
                      </a:r>
                      <a:endParaRPr lang="en-US" sz="1000" dirty="0">
                        <a:latin typeface="Calibri"/>
                        <a:ea typeface="Calibri"/>
                        <a:cs typeface="Arial"/>
                      </a:endParaRPr>
                    </a:p>
                  </a:txBody>
                  <a:tcPr marL="63944" marR="63944"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6.4</a:t>
                      </a:r>
                      <a:endParaRPr lang="en-US" sz="1000" dirty="0">
                        <a:latin typeface="Calibri"/>
                        <a:ea typeface="Calibri"/>
                        <a:cs typeface="Arial"/>
                      </a:endParaRPr>
                    </a:p>
                  </a:txBody>
                  <a:tcPr marL="63944" marR="63944"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3.2</a:t>
                      </a:r>
                      <a:endParaRPr lang="en-US" sz="1000" dirty="0">
                        <a:latin typeface="Calibri"/>
                        <a:ea typeface="Calibri"/>
                        <a:cs typeface="Arial"/>
                      </a:endParaRPr>
                    </a:p>
                  </a:txBody>
                  <a:tcPr marL="63944" marR="63944"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endParaRPr lang="en-US" sz="1100" dirty="0" smtClean="0">
                        <a:latin typeface="Calibri"/>
                        <a:ea typeface="Times New Roman"/>
                        <a:cs typeface="Arial"/>
                      </a:endParaRPr>
                    </a:p>
                    <a:p>
                      <a:pPr marL="0" marR="0" algn="ctr">
                        <a:lnSpc>
                          <a:spcPct val="115000"/>
                        </a:lnSpc>
                        <a:spcBef>
                          <a:spcPts val="0"/>
                        </a:spcBef>
                        <a:spcAft>
                          <a:spcPts val="1000"/>
                        </a:spcAft>
                      </a:pPr>
                      <a:r>
                        <a:rPr lang="en-US" sz="1100" dirty="0" smtClean="0">
                          <a:latin typeface="Calibri"/>
                          <a:ea typeface="Times New Roman"/>
                          <a:cs typeface="Arial"/>
                        </a:rPr>
                        <a:t>2</a:t>
                      </a:r>
                      <a:endParaRPr lang="en-US" sz="1000" dirty="0">
                        <a:latin typeface="Calibri"/>
                        <a:ea typeface="Calibri"/>
                        <a:cs typeface="Arial"/>
                      </a:endParaRPr>
                    </a:p>
                  </a:txBody>
                  <a:tcPr marL="63944" marR="63944"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Rectangle 4"/>
          <p:cNvSpPr/>
          <p:nvPr/>
        </p:nvSpPr>
        <p:spPr>
          <a:xfrm>
            <a:off x="2514600" y="609600"/>
            <a:ext cx="5029200" cy="584775"/>
          </a:xfrm>
          <a:prstGeom prst="rect">
            <a:avLst/>
          </a:prstGeom>
        </p:spPr>
        <p:txBody>
          <a:bodyPr wrap="square">
            <a:spAutoFit/>
          </a:bodyPr>
          <a:lstStyle/>
          <a:p>
            <a:r>
              <a:rPr lang="en-US" sz="3200" b="1" dirty="0" smtClean="0"/>
              <a:t>Springs properties</a:t>
            </a:r>
            <a:endParaRPr lang="ar-SA"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normAutofit/>
          </a:bodyPr>
          <a:lstStyle/>
          <a:p>
            <a:pPr algn="ctr">
              <a:buNone/>
            </a:pPr>
            <a:r>
              <a:rPr lang="en-US" sz="3600" b="1" dirty="0"/>
              <a:t>Load needed for Cutting Orange Piece</a:t>
            </a:r>
            <a:endParaRPr lang="en-US" sz="3600" dirty="0"/>
          </a:p>
        </p:txBody>
      </p:sp>
      <p:graphicFrame>
        <p:nvGraphicFramePr>
          <p:cNvPr id="4" name="Table 3"/>
          <p:cNvGraphicFramePr>
            <a:graphicFrameLocks noGrp="1"/>
          </p:cNvGraphicFramePr>
          <p:nvPr/>
        </p:nvGraphicFramePr>
        <p:xfrm>
          <a:off x="228600" y="1143000"/>
          <a:ext cx="1981200" cy="3470148"/>
        </p:xfrm>
        <a:graphic>
          <a:graphicData uri="http://schemas.openxmlformats.org/drawingml/2006/table">
            <a:tbl>
              <a:tblPr/>
              <a:tblGrid>
                <a:gridCol w="976176"/>
                <a:gridCol w="1005024"/>
              </a:tblGrid>
              <a:tr h="678873">
                <a:tc>
                  <a:txBody>
                    <a:bodyPr/>
                    <a:lstStyle/>
                    <a:p>
                      <a:pPr marL="0" marR="0" algn="ctr">
                        <a:lnSpc>
                          <a:spcPct val="115000"/>
                        </a:lnSpc>
                        <a:spcBef>
                          <a:spcPts val="0"/>
                        </a:spcBef>
                        <a:spcAft>
                          <a:spcPts val="0"/>
                        </a:spcAft>
                      </a:pPr>
                      <a:r>
                        <a:rPr lang="en-US" sz="1400" b="1" u="sng" dirty="0">
                          <a:latin typeface="Times New Roman"/>
                          <a:ea typeface="Calibri"/>
                          <a:cs typeface="Arial"/>
                        </a:rPr>
                        <a:t>Static load (Weight)(gram)</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400" b="1" u="sng">
                          <a:latin typeface="Times New Roman"/>
                          <a:ea typeface="Calibri"/>
                          <a:cs typeface="Arial"/>
                        </a:rPr>
                        <a:t>Cut percentage</a:t>
                      </a:r>
                      <a:endParaRPr lang="en-US" sz="1100">
                        <a:latin typeface="Calibri"/>
                        <a:ea typeface="Calibri"/>
                        <a:cs typeface="Arial"/>
                      </a:endParaRPr>
                    </a:p>
                    <a:p>
                      <a:pPr marL="0" marR="0" algn="ctr">
                        <a:lnSpc>
                          <a:spcPct val="115000"/>
                        </a:lnSpc>
                        <a:spcBef>
                          <a:spcPts val="0"/>
                        </a:spcBef>
                        <a:spcAft>
                          <a:spcPts val="0"/>
                        </a:spcAft>
                      </a:pPr>
                      <a:r>
                        <a:rPr lang="en-US" sz="1400" b="1" u="sng">
                          <a:latin typeface="Times New Roman"/>
                          <a:ea typeface="Calibri"/>
                          <a:cs typeface="Arial"/>
                        </a:rPr>
                        <a:t>%</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 1100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No cut</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1200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No cut</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1300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No cut</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1400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6%</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1500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15%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1600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latin typeface="Times New Roman"/>
                          <a:ea typeface="Calibri"/>
                          <a:cs typeface="Arial"/>
                        </a:rPr>
                        <a:t>25%</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1700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40%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1800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50%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1900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60%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2000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70%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2100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80%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27">
                <a:tc>
                  <a:txBody>
                    <a:bodyPr/>
                    <a:lstStyle/>
                    <a:p>
                      <a:pPr marL="0" marR="0" algn="ctr">
                        <a:lnSpc>
                          <a:spcPct val="115000"/>
                        </a:lnSpc>
                        <a:spcBef>
                          <a:spcPts val="0"/>
                        </a:spcBef>
                        <a:spcAft>
                          <a:spcPts val="0"/>
                        </a:spcAft>
                      </a:pPr>
                      <a:r>
                        <a:rPr lang="en-US" sz="1300">
                          <a:latin typeface="Times New Roman"/>
                          <a:ea typeface="Calibri"/>
                          <a:cs typeface="Arial"/>
                        </a:rPr>
                        <a:t>2200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latin typeface="Times New Roman"/>
                          <a:ea typeface="Calibri"/>
                          <a:cs typeface="Arial"/>
                        </a:rPr>
                        <a:t>100%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361" name="Chart 2"/>
          <p:cNvPicPr>
            <a:picLocks noChangeArrowheads="1"/>
          </p:cNvPicPr>
          <p:nvPr/>
        </p:nvPicPr>
        <p:blipFill>
          <a:blip r:embed="rId2" cstate="print"/>
          <a:srcRect/>
          <a:stretch>
            <a:fillRect/>
          </a:stretch>
        </p:blipFill>
        <p:spPr bwMode="auto">
          <a:xfrm>
            <a:off x="2209800" y="1143000"/>
            <a:ext cx="3581400" cy="2057400"/>
          </a:xfrm>
          <a:prstGeom prst="rect">
            <a:avLst/>
          </a:prstGeom>
          <a:noFill/>
          <a:ln w="9525">
            <a:noFill/>
            <a:miter lim="800000"/>
            <a:headEnd/>
            <a:tailEnd/>
          </a:ln>
          <a:effectLst>
            <a:outerShdw dist="107763" dir="18900000" algn="ctr" rotWithShape="0">
              <a:srgbClr val="808080">
                <a:alpha val="50000"/>
              </a:srgbClr>
            </a:outerShdw>
          </a:effectLst>
        </p:spPr>
      </p:pic>
      <p:graphicFrame>
        <p:nvGraphicFramePr>
          <p:cNvPr id="6" name="Table 5"/>
          <p:cNvGraphicFramePr>
            <a:graphicFrameLocks noGrp="1"/>
          </p:cNvGraphicFramePr>
          <p:nvPr/>
        </p:nvGraphicFramePr>
        <p:xfrm>
          <a:off x="3352800" y="3657600"/>
          <a:ext cx="1981200" cy="3014472"/>
        </p:xfrm>
        <a:graphic>
          <a:graphicData uri="http://schemas.openxmlformats.org/drawingml/2006/table">
            <a:tbl>
              <a:tblPr/>
              <a:tblGrid>
                <a:gridCol w="952005"/>
                <a:gridCol w="1029195"/>
              </a:tblGrid>
              <a:tr h="568629">
                <a:tc>
                  <a:txBody>
                    <a:bodyPr/>
                    <a:lstStyle/>
                    <a:p>
                      <a:pPr marL="0" marR="0" algn="ctr">
                        <a:lnSpc>
                          <a:spcPct val="115000"/>
                        </a:lnSpc>
                        <a:spcBef>
                          <a:spcPts val="0"/>
                        </a:spcBef>
                        <a:spcAft>
                          <a:spcPts val="0"/>
                        </a:spcAft>
                      </a:pPr>
                      <a:r>
                        <a:rPr lang="en-US" sz="1400" b="1" u="sng" dirty="0">
                          <a:latin typeface="Times New Roman"/>
                          <a:ea typeface="Calibri"/>
                          <a:cs typeface="Arial"/>
                        </a:rPr>
                        <a:t>Weight dropped</a:t>
                      </a:r>
                      <a:endParaRPr lang="en-US" sz="1100" dirty="0">
                        <a:latin typeface="Calibri"/>
                        <a:ea typeface="Calibri"/>
                        <a:cs typeface="Arial"/>
                      </a:endParaRPr>
                    </a:p>
                    <a:p>
                      <a:pPr marL="0" marR="0" algn="ctr">
                        <a:lnSpc>
                          <a:spcPct val="115000"/>
                        </a:lnSpc>
                        <a:spcBef>
                          <a:spcPts val="0"/>
                        </a:spcBef>
                        <a:spcAft>
                          <a:spcPts val="0"/>
                        </a:spcAft>
                      </a:pPr>
                      <a:r>
                        <a:rPr lang="en-US" sz="1400" b="1" u="sng" dirty="0">
                          <a:latin typeface="Times New Roman"/>
                          <a:ea typeface="Calibri"/>
                          <a:cs typeface="Arial"/>
                        </a:rPr>
                        <a:t>(gram)</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400" b="1" u="sng" dirty="0">
                          <a:latin typeface="Times New Roman"/>
                          <a:ea typeface="Calibri"/>
                          <a:cs typeface="Arial"/>
                        </a:rPr>
                        <a:t>Cut percentage</a:t>
                      </a:r>
                      <a:endParaRPr lang="en-US" sz="1100" dirty="0">
                        <a:latin typeface="Calibri"/>
                        <a:ea typeface="Calibri"/>
                        <a:cs typeface="Arial"/>
                      </a:endParaRPr>
                    </a:p>
                    <a:p>
                      <a:pPr marL="0" marR="0" algn="ctr">
                        <a:lnSpc>
                          <a:spcPct val="115000"/>
                        </a:lnSpc>
                        <a:spcBef>
                          <a:spcPts val="0"/>
                        </a:spcBef>
                        <a:spcAft>
                          <a:spcPts val="0"/>
                        </a:spcAft>
                      </a:pPr>
                      <a:r>
                        <a:rPr lang="en-US" sz="1400" b="1" u="sng" dirty="0">
                          <a:latin typeface="Times New Roman"/>
                          <a:ea typeface="Calibri"/>
                          <a:cs typeface="Arial"/>
                        </a:rPr>
                        <a:t>%</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76004">
                <a:tc>
                  <a:txBody>
                    <a:bodyPr/>
                    <a:lstStyle/>
                    <a:p>
                      <a:pPr marL="0" marR="0" algn="ctr">
                        <a:lnSpc>
                          <a:spcPct val="115000"/>
                        </a:lnSpc>
                        <a:spcBef>
                          <a:spcPts val="0"/>
                        </a:spcBef>
                        <a:spcAft>
                          <a:spcPts val="0"/>
                        </a:spcAft>
                      </a:pPr>
                      <a:r>
                        <a:rPr lang="en-US" sz="1300">
                          <a:latin typeface="Times New Roman"/>
                          <a:ea typeface="Calibri"/>
                          <a:cs typeface="Arial"/>
                        </a:rPr>
                        <a:t>1000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No cut</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004">
                <a:tc>
                  <a:txBody>
                    <a:bodyPr/>
                    <a:lstStyle/>
                    <a:p>
                      <a:pPr marL="0" marR="0" algn="ctr">
                        <a:lnSpc>
                          <a:spcPct val="115000"/>
                        </a:lnSpc>
                        <a:spcBef>
                          <a:spcPts val="0"/>
                        </a:spcBef>
                        <a:spcAft>
                          <a:spcPts val="0"/>
                        </a:spcAft>
                      </a:pPr>
                      <a:r>
                        <a:rPr lang="en-US" sz="1300">
                          <a:latin typeface="Times New Roman"/>
                          <a:ea typeface="Calibri"/>
                          <a:cs typeface="Arial"/>
                        </a:rPr>
                        <a:t>1100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No cut</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004">
                <a:tc>
                  <a:txBody>
                    <a:bodyPr/>
                    <a:lstStyle/>
                    <a:p>
                      <a:pPr marL="0" marR="0" algn="ctr">
                        <a:lnSpc>
                          <a:spcPct val="115000"/>
                        </a:lnSpc>
                        <a:spcBef>
                          <a:spcPts val="0"/>
                        </a:spcBef>
                        <a:spcAft>
                          <a:spcPts val="0"/>
                        </a:spcAft>
                      </a:pPr>
                      <a:r>
                        <a:rPr lang="en-US" sz="1300">
                          <a:latin typeface="Times New Roman"/>
                          <a:ea typeface="Calibri"/>
                          <a:cs typeface="Arial"/>
                        </a:rPr>
                        <a:t>1200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No cut</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004">
                <a:tc>
                  <a:txBody>
                    <a:bodyPr/>
                    <a:lstStyle/>
                    <a:p>
                      <a:pPr marL="0" marR="0" algn="ctr">
                        <a:lnSpc>
                          <a:spcPct val="115000"/>
                        </a:lnSpc>
                        <a:spcBef>
                          <a:spcPts val="0"/>
                        </a:spcBef>
                        <a:spcAft>
                          <a:spcPts val="0"/>
                        </a:spcAft>
                      </a:pPr>
                      <a:r>
                        <a:rPr lang="en-US" sz="1300">
                          <a:latin typeface="Times New Roman"/>
                          <a:ea typeface="Calibri"/>
                          <a:cs typeface="Arial"/>
                        </a:rPr>
                        <a:t>1300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No cut</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004">
                <a:tc>
                  <a:txBody>
                    <a:bodyPr/>
                    <a:lstStyle/>
                    <a:p>
                      <a:pPr marL="0" marR="0" algn="ctr">
                        <a:lnSpc>
                          <a:spcPct val="115000"/>
                        </a:lnSpc>
                        <a:spcBef>
                          <a:spcPts val="0"/>
                        </a:spcBef>
                        <a:spcAft>
                          <a:spcPts val="0"/>
                        </a:spcAft>
                      </a:pPr>
                      <a:r>
                        <a:rPr lang="en-US" sz="1300">
                          <a:latin typeface="Times New Roman"/>
                          <a:ea typeface="Calibri"/>
                          <a:cs typeface="Arial"/>
                        </a:rPr>
                        <a:t>1400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No cut</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004">
                <a:tc>
                  <a:txBody>
                    <a:bodyPr/>
                    <a:lstStyle/>
                    <a:p>
                      <a:pPr marL="0" marR="0" algn="ctr">
                        <a:lnSpc>
                          <a:spcPct val="115000"/>
                        </a:lnSpc>
                        <a:spcBef>
                          <a:spcPts val="0"/>
                        </a:spcBef>
                        <a:spcAft>
                          <a:spcPts val="0"/>
                        </a:spcAft>
                      </a:pPr>
                      <a:r>
                        <a:rPr lang="en-US" sz="1300">
                          <a:latin typeface="Times New Roman"/>
                          <a:ea typeface="Calibri"/>
                          <a:cs typeface="Arial"/>
                        </a:rPr>
                        <a:t>1500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20%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004">
                <a:tc>
                  <a:txBody>
                    <a:bodyPr/>
                    <a:lstStyle/>
                    <a:p>
                      <a:pPr marL="0" marR="0" algn="ctr">
                        <a:lnSpc>
                          <a:spcPct val="115000"/>
                        </a:lnSpc>
                        <a:spcBef>
                          <a:spcPts val="0"/>
                        </a:spcBef>
                        <a:spcAft>
                          <a:spcPts val="0"/>
                        </a:spcAft>
                      </a:pPr>
                      <a:r>
                        <a:rPr lang="en-US" sz="1300">
                          <a:latin typeface="Times New Roman"/>
                          <a:ea typeface="Calibri"/>
                          <a:cs typeface="Arial"/>
                        </a:rPr>
                        <a:t>1600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35%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004">
                <a:tc>
                  <a:txBody>
                    <a:bodyPr/>
                    <a:lstStyle/>
                    <a:p>
                      <a:pPr marL="0" marR="0" algn="ctr">
                        <a:lnSpc>
                          <a:spcPct val="115000"/>
                        </a:lnSpc>
                        <a:spcBef>
                          <a:spcPts val="0"/>
                        </a:spcBef>
                        <a:spcAft>
                          <a:spcPts val="0"/>
                        </a:spcAft>
                      </a:pPr>
                      <a:r>
                        <a:rPr lang="en-US" sz="1300">
                          <a:latin typeface="Times New Roman"/>
                          <a:ea typeface="Calibri"/>
                          <a:cs typeface="Arial"/>
                        </a:rPr>
                        <a:t>1700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60%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004">
                <a:tc>
                  <a:txBody>
                    <a:bodyPr/>
                    <a:lstStyle/>
                    <a:p>
                      <a:pPr marL="0" marR="0" algn="ctr">
                        <a:lnSpc>
                          <a:spcPct val="115000"/>
                        </a:lnSpc>
                        <a:spcBef>
                          <a:spcPts val="0"/>
                        </a:spcBef>
                        <a:spcAft>
                          <a:spcPts val="0"/>
                        </a:spcAft>
                      </a:pPr>
                      <a:r>
                        <a:rPr lang="en-US" sz="1300">
                          <a:latin typeface="Times New Roman"/>
                          <a:ea typeface="Calibri"/>
                          <a:cs typeface="Arial"/>
                        </a:rPr>
                        <a:t>1800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Times New Roman"/>
                          <a:ea typeface="Calibri"/>
                          <a:cs typeface="Arial"/>
                        </a:rPr>
                        <a:t>80%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004">
                <a:tc>
                  <a:txBody>
                    <a:bodyPr/>
                    <a:lstStyle/>
                    <a:p>
                      <a:pPr marL="0" marR="0" algn="ctr">
                        <a:lnSpc>
                          <a:spcPct val="115000"/>
                        </a:lnSpc>
                        <a:spcBef>
                          <a:spcPts val="0"/>
                        </a:spcBef>
                        <a:spcAft>
                          <a:spcPts val="0"/>
                        </a:spcAft>
                      </a:pPr>
                      <a:r>
                        <a:rPr lang="en-US" sz="1300">
                          <a:latin typeface="Times New Roman"/>
                          <a:ea typeface="Calibri"/>
                          <a:cs typeface="Arial"/>
                        </a:rPr>
                        <a:t>1900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latin typeface="Times New Roman"/>
                          <a:ea typeface="Calibri"/>
                          <a:cs typeface="Arial"/>
                        </a:rPr>
                        <a:t>100%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362" name="Chart 3"/>
          <p:cNvPicPr>
            <a:picLocks noChangeArrowheads="1"/>
          </p:cNvPicPr>
          <p:nvPr/>
        </p:nvPicPr>
        <p:blipFill>
          <a:blip r:embed="rId3" cstate="print"/>
          <a:srcRect/>
          <a:stretch>
            <a:fillRect/>
          </a:stretch>
        </p:blipFill>
        <p:spPr bwMode="auto">
          <a:xfrm>
            <a:off x="5334000" y="3657600"/>
            <a:ext cx="3810000" cy="2219325"/>
          </a:xfrm>
          <a:prstGeom prst="rect">
            <a:avLst/>
          </a:prstGeom>
          <a:noFill/>
          <a:ln w="9525">
            <a:noFill/>
            <a:miter lim="800000"/>
            <a:headEnd/>
            <a:tailEnd/>
          </a:ln>
          <a:effectLst>
            <a:outerShdw dist="107763" dir="18900000" algn="ctr" rotWithShape="0">
              <a:srgbClr val="808080">
                <a:alpha val="50000"/>
              </a:srgbClr>
            </a:outerShdw>
          </a:effectLst>
        </p:spPr>
      </p:pic>
      <p:sp>
        <p:nvSpPr>
          <p:cNvPr id="8" name="Rectangle 7"/>
          <p:cNvSpPr/>
          <p:nvPr/>
        </p:nvSpPr>
        <p:spPr>
          <a:xfrm>
            <a:off x="228600" y="4724400"/>
            <a:ext cx="1752600" cy="923330"/>
          </a:xfrm>
          <a:prstGeom prst="rect">
            <a:avLst/>
          </a:prstGeom>
        </p:spPr>
        <p:txBody>
          <a:bodyPr wrap="square">
            <a:spAutoFit/>
          </a:bodyPr>
          <a:lstStyle/>
          <a:p>
            <a:r>
              <a:rPr lang="en-US" b="1" dirty="0"/>
              <a:t>3.3 kg, 32.4 </a:t>
            </a:r>
            <a:r>
              <a:rPr lang="en-US" b="1" dirty="0" smtClean="0"/>
              <a:t>N  by taking 1.5 factor of safety </a:t>
            </a:r>
            <a:endParaRPr lang="en-US" dirty="0"/>
          </a:p>
        </p:txBody>
      </p:sp>
      <p:sp>
        <p:nvSpPr>
          <p:cNvPr id="9" name="Rectangle 8"/>
          <p:cNvSpPr/>
          <p:nvPr/>
        </p:nvSpPr>
        <p:spPr>
          <a:xfrm>
            <a:off x="5638800" y="5943600"/>
            <a:ext cx="3008901" cy="646331"/>
          </a:xfrm>
          <a:prstGeom prst="rect">
            <a:avLst/>
          </a:prstGeom>
        </p:spPr>
        <p:txBody>
          <a:bodyPr wrap="none">
            <a:spAutoFit/>
          </a:bodyPr>
          <a:lstStyle/>
          <a:p>
            <a:r>
              <a:rPr lang="en-US" b="1" dirty="0"/>
              <a:t>2.85 kg , 27.9 </a:t>
            </a:r>
            <a:r>
              <a:rPr lang="en-US" b="1" dirty="0" smtClean="0"/>
              <a:t>N</a:t>
            </a:r>
          </a:p>
          <a:p>
            <a:r>
              <a:rPr lang="en-US" b="1" dirty="0" smtClean="0"/>
              <a:t> by taking 1.5 factor of safety</a:t>
            </a:r>
            <a:r>
              <a:rPr lang="en-US" dirty="0" smtClean="0"/>
              <a:t> </a:t>
            </a:r>
            <a:endParaRPr lang="en-US"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1143000"/>
          </a:xfrm>
        </p:spPr>
        <p:txBody>
          <a:bodyPr>
            <a:noAutofit/>
          </a:bodyPr>
          <a:lstStyle/>
          <a:p>
            <a:pPr algn="ctr">
              <a:buNone/>
            </a:pPr>
            <a:r>
              <a:rPr lang="en-US" sz="3600" b="1" dirty="0"/>
              <a:t>Load Needed For Squeeze The Orange Pieces</a:t>
            </a:r>
            <a:endParaRPr lang="en-US" sz="3600" dirty="0"/>
          </a:p>
        </p:txBody>
      </p:sp>
      <p:graphicFrame>
        <p:nvGraphicFramePr>
          <p:cNvPr id="4" name="Table 3"/>
          <p:cNvGraphicFramePr>
            <a:graphicFrameLocks noGrp="1"/>
          </p:cNvGraphicFramePr>
          <p:nvPr/>
        </p:nvGraphicFramePr>
        <p:xfrm>
          <a:off x="304800" y="1447800"/>
          <a:ext cx="3810000" cy="4495808"/>
        </p:xfrm>
        <a:graphic>
          <a:graphicData uri="http://schemas.openxmlformats.org/drawingml/2006/table">
            <a:tbl>
              <a:tblPr/>
              <a:tblGrid>
                <a:gridCol w="1905000"/>
                <a:gridCol w="1905000"/>
              </a:tblGrid>
              <a:tr h="382166">
                <a:tc>
                  <a:txBody>
                    <a:bodyPr/>
                    <a:lstStyle/>
                    <a:p>
                      <a:pPr marL="0" marR="0" algn="ctr">
                        <a:lnSpc>
                          <a:spcPct val="115000"/>
                        </a:lnSpc>
                        <a:spcBef>
                          <a:spcPts val="0"/>
                        </a:spcBef>
                        <a:spcAft>
                          <a:spcPts val="0"/>
                        </a:spcAft>
                      </a:pPr>
                      <a:r>
                        <a:rPr lang="en-US" sz="800" b="1">
                          <a:latin typeface="Times New Roman"/>
                          <a:ea typeface="Calibri"/>
                          <a:cs typeface="Arial"/>
                        </a:rPr>
                        <a:t>WEIGHT (g)</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800" b="1">
                          <a:latin typeface="Times New Roman"/>
                          <a:ea typeface="Calibri"/>
                          <a:cs typeface="Arial"/>
                        </a:rPr>
                        <a:t>Squeeze percentage (%)</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58217">
                <a:tc>
                  <a:txBody>
                    <a:bodyPr/>
                    <a:lstStyle/>
                    <a:p>
                      <a:pPr marL="0" marR="0" algn="ctr">
                        <a:lnSpc>
                          <a:spcPct val="115000"/>
                        </a:lnSpc>
                        <a:spcBef>
                          <a:spcPts val="0"/>
                        </a:spcBef>
                        <a:spcAft>
                          <a:spcPts val="0"/>
                        </a:spcAft>
                      </a:pPr>
                      <a:r>
                        <a:rPr lang="en-US" sz="800">
                          <a:latin typeface="Times New Roman"/>
                          <a:ea typeface="Calibri"/>
                          <a:cs typeface="Arial"/>
                        </a:rPr>
                        <a:t>2500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No squeeze</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2700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No squeeze</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3000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5</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3200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9</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3400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15</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3500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19</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3700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25</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3900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30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4100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35</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4300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40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4500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42</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4200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45</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4400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50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4600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55</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4800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58</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5000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60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5200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65</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5400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70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5600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75</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5800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80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6000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82</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6200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85</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6400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88</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6600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90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6800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Calibri"/>
                          <a:cs typeface="Arial"/>
                        </a:rPr>
                        <a:t>95</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17">
                <a:tc>
                  <a:txBody>
                    <a:bodyPr/>
                    <a:lstStyle/>
                    <a:p>
                      <a:pPr marL="0" marR="0" algn="ctr">
                        <a:lnSpc>
                          <a:spcPct val="115000"/>
                        </a:lnSpc>
                        <a:spcBef>
                          <a:spcPts val="0"/>
                        </a:spcBef>
                        <a:spcAft>
                          <a:spcPts val="0"/>
                        </a:spcAft>
                      </a:pPr>
                      <a:r>
                        <a:rPr lang="en-US" sz="800">
                          <a:latin typeface="Times New Roman"/>
                          <a:ea typeface="Calibri"/>
                          <a:cs typeface="Arial"/>
                        </a:rPr>
                        <a:t>7000</a:t>
                      </a:r>
                      <a:endParaRPr lang="en-US" sz="70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Times New Roman"/>
                          <a:ea typeface="Calibri"/>
                          <a:cs typeface="Arial"/>
                        </a:rPr>
                        <a:t>97</a:t>
                      </a:r>
                      <a:endParaRPr lang="en-US" sz="700" dirty="0">
                        <a:latin typeface="Calibri"/>
                        <a:ea typeface="Calibri"/>
                        <a:cs typeface="Arial"/>
                      </a:endParaRPr>
                    </a:p>
                  </a:txBody>
                  <a:tcPr marL="46637" marR="46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385" name="Chart 4"/>
          <p:cNvPicPr>
            <a:picLocks noChangeArrowheads="1"/>
          </p:cNvPicPr>
          <p:nvPr/>
        </p:nvPicPr>
        <p:blipFill>
          <a:blip r:embed="rId2" cstate="print"/>
          <a:srcRect b="-60"/>
          <a:stretch>
            <a:fillRect/>
          </a:stretch>
        </p:blipFill>
        <p:spPr bwMode="auto">
          <a:xfrm>
            <a:off x="4191000" y="2133600"/>
            <a:ext cx="4800600" cy="3105150"/>
          </a:xfrm>
          <a:prstGeom prst="rect">
            <a:avLst/>
          </a:prstGeom>
          <a:noFill/>
          <a:ln w="9525">
            <a:noFill/>
            <a:miter lim="800000"/>
            <a:headEnd/>
            <a:tailEnd/>
          </a:ln>
          <a:effectLst>
            <a:outerShdw dist="107763" dir="18900000" algn="ctr" rotWithShape="0">
              <a:srgbClr val="808080">
                <a:alpha val="50000"/>
              </a:srgbClr>
            </a:outerShdw>
          </a:effectLst>
        </p:spPr>
      </p:pic>
      <p:sp>
        <p:nvSpPr>
          <p:cNvPr id="5" name="Rectangle 4"/>
          <p:cNvSpPr/>
          <p:nvPr/>
        </p:nvSpPr>
        <p:spPr>
          <a:xfrm>
            <a:off x="6324600" y="5715000"/>
            <a:ext cx="2193229" cy="369332"/>
          </a:xfrm>
          <a:prstGeom prst="rect">
            <a:avLst/>
          </a:prstGeom>
        </p:spPr>
        <p:txBody>
          <a:bodyPr wrap="none">
            <a:spAutoFit/>
          </a:bodyPr>
          <a:lstStyle/>
          <a:p>
            <a:r>
              <a:rPr lang="en-US" b="1" dirty="0" smtClean="0"/>
              <a:t>F needed=(200 </a:t>
            </a:r>
            <a:r>
              <a:rPr lang="en-US" b="1" dirty="0" smtClean="0"/>
              <a:t>N) </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512511" cy="1143000"/>
          </a:xfrm>
        </p:spPr>
        <p:txBody>
          <a:bodyPr>
            <a:normAutofit fontScale="90000"/>
          </a:bodyPr>
          <a:lstStyle/>
          <a:p>
            <a:pPr algn="ctr">
              <a:buNone/>
            </a:pPr>
            <a:r>
              <a:rPr lang="en-US" dirty="0"/>
              <a:t>Gears Analysis</a:t>
            </a:r>
            <a:br>
              <a:rPr lang="en-US" dirty="0"/>
            </a:br>
            <a:endParaRPr lang="en-US" dirty="0"/>
          </a:p>
        </p:txBody>
      </p:sp>
      <p:pic>
        <p:nvPicPr>
          <p:cNvPr id="17418" name="Picture 10"/>
          <p:cNvPicPr>
            <a:picLocks noChangeAspect="1" noChangeArrowheads="1"/>
          </p:cNvPicPr>
          <p:nvPr/>
        </p:nvPicPr>
        <p:blipFill>
          <a:blip r:embed="rId2" cstate="print"/>
          <a:srcRect/>
          <a:stretch>
            <a:fillRect/>
          </a:stretch>
        </p:blipFill>
        <p:spPr bwMode="auto">
          <a:xfrm>
            <a:off x="152400" y="2819400"/>
            <a:ext cx="4199283" cy="1143000"/>
          </a:xfrm>
          <a:prstGeom prst="rect">
            <a:avLst/>
          </a:prstGeom>
          <a:noFill/>
          <a:ln w="9525">
            <a:noFill/>
            <a:miter lim="800000"/>
            <a:headEnd/>
            <a:tailEnd/>
          </a:ln>
        </p:spPr>
      </p:pic>
      <p:sp>
        <p:nvSpPr>
          <p:cNvPr id="14" name="Rectangle 13"/>
          <p:cNvSpPr/>
          <p:nvPr/>
        </p:nvSpPr>
        <p:spPr>
          <a:xfrm>
            <a:off x="381000" y="1981200"/>
            <a:ext cx="4419600" cy="369332"/>
          </a:xfrm>
          <a:prstGeom prst="rect">
            <a:avLst/>
          </a:prstGeom>
        </p:spPr>
        <p:txBody>
          <a:bodyPr wrap="square">
            <a:spAutoFit/>
          </a:bodyPr>
          <a:lstStyle/>
          <a:p>
            <a:r>
              <a:rPr lang="en-US" dirty="0" smtClean="0"/>
              <a:t>The ratio between the two gears we have :-</a:t>
            </a:r>
            <a:endParaRPr lang="en-US" dirty="0"/>
          </a:p>
        </p:txBody>
      </p:sp>
      <p:sp>
        <p:nvSpPr>
          <p:cNvPr id="15" name="Rectangle 14"/>
          <p:cNvSpPr/>
          <p:nvPr/>
        </p:nvSpPr>
        <p:spPr>
          <a:xfrm>
            <a:off x="304800" y="4114800"/>
            <a:ext cx="4724400" cy="1200329"/>
          </a:xfrm>
          <a:prstGeom prst="rect">
            <a:avLst/>
          </a:prstGeom>
        </p:spPr>
        <p:txBody>
          <a:bodyPr wrap="square">
            <a:spAutoFit/>
          </a:bodyPr>
          <a:lstStyle/>
          <a:p>
            <a:r>
              <a:rPr lang="en-US" dirty="0"/>
              <a:t>This mechanism (the two gears and the chain) used to reduce the angular velocity to which we </a:t>
            </a:r>
            <a:r>
              <a:rPr lang="en-US" dirty="0" smtClean="0"/>
              <a:t>need , so the velocity of the motor reduced from 72rev\min to 27 rev\min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512511" cy="1143000"/>
          </a:xfrm>
        </p:spPr>
        <p:txBody>
          <a:bodyPr/>
          <a:lstStyle/>
          <a:p>
            <a:pPr>
              <a:buNone/>
            </a:pPr>
            <a:r>
              <a:rPr lang="en-US" b="1" dirty="0"/>
              <a:t>Analysis of Welding:-</a:t>
            </a:r>
            <a:endParaRPr lang="en-US" dirty="0"/>
          </a:p>
        </p:txBody>
      </p:sp>
      <p:sp>
        <p:nvSpPr>
          <p:cNvPr id="18433" name="Rectangle 1"/>
          <p:cNvSpPr>
            <a:spLocks noChangeArrowheads="1"/>
          </p:cNvSpPr>
          <p:nvPr/>
        </p:nvSpPr>
        <p:spPr bwMode="auto">
          <a:xfrm>
            <a:off x="228600" y="1524000"/>
            <a:ext cx="5638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most critical welding we have in our model is the welding of two rods that falls down to cut the orange piece.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4" name="Picture 2" descr="welding"/>
          <p:cNvPicPr>
            <a:picLocks noChangeAspect="1" noChangeArrowheads="1"/>
          </p:cNvPicPr>
          <p:nvPr/>
        </p:nvPicPr>
        <p:blipFill>
          <a:blip r:embed="rId3" cstate="print"/>
          <a:srcRect r="22865" b="24542"/>
          <a:stretch>
            <a:fillRect/>
          </a:stretch>
        </p:blipFill>
        <p:spPr bwMode="auto">
          <a:xfrm>
            <a:off x="6172200" y="1676400"/>
            <a:ext cx="2409825" cy="1962150"/>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304800" y="2819400"/>
            <a:ext cx="1219200" cy="643619"/>
          </a:xfrm>
          <a:prstGeom prst="rect">
            <a:avLst/>
          </a:prstGeom>
          <a:noFill/>
          <a:ln w="9525">
            <a:noFill/>
            <a:miter lim="800000"/>
            <a:headEnd/>
            <a:tailEnd/>
          </a:ln>
        </p:spPr>
      </p:pic>
      <p:pic>
        <p:nvPicPr>
          <p:cNvPr id="18436" name="Picture 4"/>
          <p:cNvPicPr>
            <a:picLocks noChangeAspect="1" noChangeArrowheads="1"/>
          </p:cNvPicPr>
          <p:nvPr/>
        </p:nvPicPr>
        <p:blipFill>
          <a:blip r:embed="rId5" cstate="print"/>
          <a:srcRect/>
          <a:stretch>
            <a:fillRect/>
          </a:stretch>
        </p:blipFill>
        <p:spPr bwMode="auto">
          <a:xfrm>
            <a:off x="304799" y="3429000"/>
            <a:ext cx="1545493" cy="533400"/>
          </a:xfrm>
          <a:prstGeom prst="rect">
            <a:avLst/>
          </a:prstGeom>
          <a:noFill/>
          <a:ln w="9525">
            <a:noFill/>
            <a:miter lim="800000"/>
            <a:headEnd/>
            <a:tailEnd/>
          </a:ln>
        </p:spPr>
      </p:pic>
      <p:pic>
        <p:nvPicPr>
          <p:cNvPr id="18438" name="Picture 6"/>
          <p:cNvPicPr>
            <a:picLocks noChangeAspect="1" noChangeArrowheads="1"/>
          </p:cNvPicPr>
          <p:nvPr/>
        </p:nvPicPr>
        <p:blipFill>
          <a:blip r:embed="rId6" cstate="print"/>
          <a:srcRect/>
          <a:stretch>
            <a:fillRect/>
          </a:stretch>
        </p:blipFill>
        <p:spPr bwMode="auto">
          <a:xfrm>
            <a:off x="304800" y="3886200"/>
            <a:ext cx="838200" cy="610891"/>
          </a:xfrm>
          <a:prstGeom prst="rect">
            <a:avLst/>
          </a:prstGeom>
          <a:noFill/>
          <a:ln w="9525">
            <a:noFill/>
            <a:miter lim="800000"/>
            <a:headEnd/>
            <a:tailEnd/>
          </a:ln>
        </p:spPr>
      </p:pic>
      <p:pic>
        <p:nvPicPr>
          <p:cNvPr id="18442" name="Picture 10"/>
          <p:cNvPicPr>
            <a:picLocks noChangeAspect="1" noChangeArrowheads="1"/>
          </p:cNvPicPr>
          <p:nvPr/>
        </p:nvPicPr>
        <p:blipFill>
          <a:blip r:embed="rId7" cstate="print"/>
          <a:srcRect/>
          <a:stretch>
            <a:fillRect/>
          </a:stretch>
        </p:blipFill>
        <p:spPr bwMode="auto">
          <a:xfrm>
            <a:off x="304800" y="4495800"/>
            <a:ext cx="833438" cy="449792"/>
          </a:xfrm>
          <a:prstGeom prst="rect">
            <a:avLst/>
          </a:prstGeom>
          <a:noFill/>
          <a:ln w="9525">
            <a:noFill/>
            <a:miter lim="800000"/>
            <a:headEnd/>
            <a:tailEnd/>
          </a:ln>
        </p:spPr>
      </p:pic>
      <p:graphicFrame>
        <p:nvGraphicFramePr>
          <p:cNvPr id="14" name="Table 13"/>
          <p:cNvGraphicFramePr>
            <a:graphicFrameLocks noGrp="1"/>
          </p:cNvGraphicFramePr>
          <p:nvPr/>
        </p:nvGraphicFramePr>
        <p:xfrm>
          <a:off x="1295400" y="4648200"/>
          <a:ext cx="7223760" cy="1676400"/>
        </p:xfrm>
        <a:graphic>
          <a:graphicData uri="http://schemas.openxmlformats.org/drawingml/2006/table">
            <a:tbl>
              <a:tblPr/>
              <a:tblGrid>
                <a:gridCol w="1203960"/>
                <a:gridCol w="1203960"/>
                <a:gridCol w="1203960"/>
                <a:gridCol w="1203960"/>
                <a:gridCol w="1203960"/>
                <a:gridCol w="1203960"/>
              </a:tblGrid>
              <a:tr h="838200">
                <a:tc>
                  <a:txBody>
                    <a:bodyPr/>
                    <a:lstStyle/>
                    <a:p>
                      <a:pPr marL="0" marR="0" algn="ctr">
                        <a:lnSpc>
                          <a:spcPct val="115000"/>
                        </a:lnSpc>
                        <a:spcBef>
                          <a:spcPts val="0"/>
                        </a:spcBef>
                        <a:spcAft>
                          <a:spcPts val="1000"/>
                        </a:spcAft>
                      </a:pPr>
                      <a:r>
                        <a:rPr lang="en-US" sz="2000" dirty="0">
                          <a:latin typeface="Times New Roman"/>
                          <a:ea typeface="Times New Roman"/>
                          <a:cs typeface="Arial"/>
                        </a:rPr>
                        <a:t>n</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2000" smtClean="0">
                          <a:latin typeface="Times New Roman"/>
                          <a:ea typeface="Times New Roman"/>
                          <a:cs typeface="Arial"/>
                        </a:rPr>
                        <a:t>t(MPA)</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2000">
                          <a:latin typeface="Times New Roman"/>
                          <a:ea typeface="Times New Roman"/>
                          <a:cs typeface="Arial"/>
                        </a:rPr>
                        <a:t>F(N)</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2000">
                          <a:latin typeface="Times New Roman"/>
                          <a:ea typeface="Times New Roman"/>
                          <a:cs typeface="Arial"/>
                        </a:rPr>
                        <a:t>d(m)</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2000">
                          <a:latin typeface="Times New Roman"/>
                          <a:ea typeface="Times New Roman"/>
                          <a:cs typeface="Arial"/>
                        </a:rPr>
                        <a:t>H(m)</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2000" dirty="0">
                          <a:latin typeface="Times New Roman"/>
                          <a:ea typeface="Times New Roman"/>
                          <a:cs typeface="Arial"/>
                        </a:rPr>
                        <a:t>L(m)</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38200">
                <a:tc>
                  <a:txBody>
                    <a:bodyPr/>
                    <a:lstStyle/>
                    <a:p>
                      <a:pPr marL="0" marR="0" algn="ctr">
                        <a:lnSpc>
                          <a:spcPct val="115000"/>
                        </a:lnSpc>
                        <a:spcBef>
                          <a:spcPts val="0"/>
                        </a:spcBef>
                        <a:spcAft>
                          <a:spcPts val="1000"/>
                        </a:spcAft>
                      </a:pPr>
                      <a:r>
                        <a:rPr lang="en-US" sz="2000" dirty="0">
                          <a:latin typeface="Times New Roman"/>
                          <a:ea typeface="Times New Roman"/>
                          <a:cs typeface="Arial"/>
                        </a:rPr>
                        <a:t>3</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smtClean="0">
                          <a:latin typeface="Times New Roman"/>
                          <a:ea typeface="Times New Roman"/>
                          <a:cs typeface="Arial"/>
                        </a:rPr>
                        <a:t>0.057</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a:latin typeface="Times New Roman"/>
                          <a:ea typeface="Times New Roman"/>
                          <a:cs typeface="Arial"/>
                        </a:rPr>
                        <a:t>28</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a:latin typeface="Times New Roman"/>
                          <a:ea typeface="Times New Roman"/>
                          <a:cs typeface="Arial"/>
                        </a:rPr>
                        <a:t>0.01</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a:latin typeface="Times New Roman"/>
                          <a:ea typeface="Times New Roman"/>
                          <a:cs typeface="Arial"/>
                        </a:rPr>
                        <a:t>0.004</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dirty="0">
                          <a:latin typeface="Times New Roman"/>
                          <a:ea typeface="Times New Roman"/>
                          <a:cs typeface="Arial"/>
                        </a:rPr>
                        <a:t>0.1</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443" name="Object 11"/>
          <p:cNvGraphicFramePr>
            <a:graphicFrameLocks noChangeAspect="1"/>
          </p:cNvGraphicFramePr>
          <p:nvPr/>
        </p:nvGraphicFramePr>
        <p:xfrm>
          <a:off x="0" y="0"/>
          <a:ext cx="114300" cy="219075"/>
        </p:xfrm>
        <a:graphic>
          <a:graphicData uri="http://schemas.openxmlformats.org/presentationml/2006/ole">
            <p:oleObj spid="_x0000_s33794" name="Equation" r:id="rId8" imgW="114151" imgH="215619" progId="Equation.3">
              <p:embed/>
            </p:oleObj>
          </a:graphicData>
        </a:graphic>
      </p:graphicFrame>
      <p:sp>
        <p:nvSpPr>
          <p:cNvPr id="16" name="Rectangle 15"/>
          <p:cNvSpPr/>
          <p:nvPr/>
        </p:nvSpPr>
        <p:spPr>
          <a:xfrm>
            <a:off x="6324600" y="3810000"/>
            <a:ext cx="2012282" cy="369332"/>
          </a:xfrm>
          <a:prstGeom prst="rect">
            <a:avLst/>
          </a:prstGeom>
        </p:spPr>
        <p:txBody>
          <a:bodyPr wrap="none">
            <a:spAutoFit/>
          </a:bodyPr>
          <a:lstStyle/>
          <a:p>
            <a:r>
              <a:rPr lang="en-US" b="1" dirty="0"/>
              <a:t>Welding Properties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512511" cy="1143000"/>
          </a:xfrm>
        </p:spPr>
        <p:txBody>
          <a:bodyPr>
            <a:noAutofit/>
          </a:bodyPr>
          <a:lstStyle/>
          <a:p>
            <a:pPr algn="ctr">
              <a:buNone/>
            </a:pPr>
            <a:r>
              <a:rPr lang="en-US" sz="3200" b="1" dirty="0"/>
              <a:t>The Analysis Of Movement Of The Rods In The Both Side Of the Model</a:t>
            </a:r>
            <a:endParaRPr lang="en-US" sz="3200" dirty="0"/>
          </a:p>
        </p:txBody>
      </p:sp>
      <p:sp>
        <p:nvSpPr>
          <p:cNvPr id="5" name="Rectangle 4"/>
          <p:cNvSpPr/>
          <p:nvPr/>
        </p:nvSpPr>
        <p:spPr>
          <a:xfrm>
            <a:off x="381000" y="1905000"/>
            <a:ext cx="4572000" cy="923330"/>
          </a:xfrm>
          <a:prstGeom prst="rect">
            <a:avLst/>
          </a:prstGeom>
        </p:spPr>
        <p:txBody>
          <a:bodyPr>
            <a:spAutoFit/>
          </a:bodyPr>
          <a:lstStyle/>
          <a:p>
            <a:pPr>
              <a:buFont typeface="Arial" pitchFamily="34" charset="0"/>
              <a:buChar char="•"/>
            </a:pPr>
            <a:r>
              <a:rPr lang="en-US" dirty="0" smtClean="0"/>
              <a:t> The </a:t>
            </a:r>
            <a:r>
              <a:rPr lang="en-US" dirty="0"/>
              <a:t>following geometry and physic calculations were so necessary and important before design these mechanisms</a:t>
            </a: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1"/>
          <p:cNvPicPr>
            <a:picLocks noChangeAspect="1" noChangeArrowheads="1"/>
          </p:cNvPicPr>
          <p:nvPr/>
        </p:nvPicPr>
        <p:blipFill>
          <a:blip r:embed="rId2" cstate="print"/>
          <a:srcRect/>
          <a:stretch>
            <a:fillRect/>
          </a:stretch>
        </p:blipFill>
        <p:spPr bwMode="auto">
          <a:xfrm>
            <a:off x="4783591" y="1676400"/>
            <a:ext cx="4360409" cy="2209800"/>
          </a:xfrm>
          <a:prstGeom prst="rect">
            <a:avLst/>
          </a:prstGeom>
          <a:noFill/>
        </p:spPr>
      </p:pic>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9" name="Picture 3"/>
          <p:cNvPicPr>
            <a:picLocks noChangeAspect="1" noChangeArrowheads="1"/>
          </p:cNvPicPr>
          <p:nvPr/>
        </p:nvPicPr>
        <p:blipFill>
          <a:blip r:embed="rId3" cstate="print"/>
          <a:srcRect/>
          <a:stretch>
            <a:fillRect/>
          </a:stretch>
        </p:blipFill>
        <p:spPr bwMode="auto">
          <a:xfrm>
            <a:off x="4741333" y="4191000"/>
            <a:ext cx="4402667" cy="2133600"/>
          </a:xfrm>
          <a:prstGeom prst="rect">
            <a:avLst/>
          </a:prstGeom>
          <a:noFill/>
          <a:effectLst/>
        </p:spPr>
      </p:pic>
      <p:pic>
        <p:nvPicPr>
          <p:cNvPr id="19461" name="Picture 5"/>
          <p:cNvPicPr>
            <a:picLocks noChangeAspect="1" noChangeArrowheads="1"/>
          </p:cNvPicPr>
          <p:nvPr/>
        </p:nvPicPr>
        <p:blipFill>
          <a:blip r:embed="rId4" cstate="print"/>
          <a:srcRect/>
          <a:stretch>
            <a:fillRect/>
          </a:stretch>
        </p:blipFill>
        <p:spPr bwMode="auto">
          <a:xfrm>
            <a:off x="152400" y="2819400"/>
            <a:ext cx="1773991" cy="1762125"/>
          </a:xfrm>
          <a:prstGeom prst="rect">
            <a:avLst/>
          </a:prstGeom>
          <a:noFill/>
          <a:ln w="9525">
            <a:noFill/>
            <a:miter lim="800000"/>
            <a:headEnd/>
            <a:tailEnd/>
          </a:ln>
          <a:effectLst>
            <a:outerShdw dist="107763" dir="18900000" algn="ctr" rotWithShape="0">
              <a:srgbClr val="808080">
                <a:alpha val="50000"/>
              </a:srgbClr>
            </a:outerShdw>
          </a:effectLst>
        </p:spPr>
      </p:pic>
      <p:pic>
        <p:nvPicPr>
          <p:cNvPr id="19462" name="Picture 6"/>
          <p:cNvPicPr>
            <a:picLocks noChangeAspect="1" noChangeArrowheads="1"/>
          </p:cNvPicPr>
          <p:nvPr/>
        </p:nvPicPr>
        <p:blipFill>
          <a:blip r:embed="rId5" cstate="print"/>
          <a:srcRect/>
          <a:stretch>
            <a:fillRect/>
          </a:stretch>
        </p:blipFill>
        <p:spPr bwMode="auto">
          <a:xfrm>
            <a:off x="-152400" y="5638800"/>
            <a:ext cx="4800600" cy="1035844"/>
          </a:xfrm>
          <a:prstGeom prst="rect">
            <a:avLst/>
          </a:prstGeom>
          <a:noFill/>
          <a:ln w="9525">
            <a:noFill/>
            <a:miter lim="800000"/>
            <a:headEnd/>
            <a:tailEnd/>
          </a:ln>
          <a:effectLst>
            <a:outerShdw dist="107763" dir="18900000" algn="ctr" rotWithShape="0">
              <a:srgbClr val="808080">
                <a:alpha val="50000"/>
              </a:srgbClr>
            </a:outerShdw>
          </a:effectLst>
        </p:spPr>
      </p:pic>
      <p:pic>
        <p:nvPicPr>
          <p:cNvPr id="19463" name="Picture 7"/>
          <p:cNvPicPr>
            <a:picLocks noChangeAspect="1" noChangeArrowheads="1"/>
          </p:cNvPicPr>
          <p:nvPr/>
        </p:nvPicPr>
        <p:blipFill>
          <a:blip r:embed="rId6" cstate="print"/>
          <a:srcRect/>
          <a:stretch>
            <a:fillRect/>
          </a:stretch>
        </p:blipFill>
        <p:spPr bwMode="auto">
          <a:xfrm>
            <a:off x="2133600" y="3810000"/>
            <a:ext cx="2438400" cy="1644502"/>
          </a:xfrm>
          <a:prstGeom prst="rect">
            <a:avLst/>
          </a:prstGeom>
          <a:noFill/>
          <a:ln w="9525">
            <a:noFill/>
            <a:miter lim="800000"/>
            <a:headEnd/>
            <a:tailEnd/>
          </a:ln>
          <a:effectLst>
            <a:outerShdw dist="107763" dir="18900000" algn="ctr" rotWithShape="0">
              <a:srgbClr val="808080">
                <a:alpha val="50000"/>
              </a:srgbClr>
            </a:outerShdw>
          </a:effectLst>
        </p:spPr>
      </p:pic>
      <p:sp>
        <p:nvSpPr>
          <p:cNvPr id="19464" name="Rectangle 8"/>
          <p:cNvSpPr>
            <a:spLocks noChangeArrowheads="1"/>
          </p:cNvSpPr>
          <p:nvPr/>
        </p:nvSpPr>
        <p:spPr bwMode="auto">
          <a:xfrm>
            <a:off x="1981200" y="3083867"/>
            <a:ext cx="3505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 + 19.6)</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(4.75)</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X</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(18.75)</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found X= 7.65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52400" y="381000"/>
            <a:ext cx="4543495" cy="2819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3" name="Picture 3"/>
          <p:cNvPicPr>
            <a:picLocks noChangeAspect="1" noChangeArrowheads="1"/>
          </p:cNvPicPr>
          <p:nvPr/>
        </p:nvPicPr>
        <p:blipFill>
          <a:blip r:embed="rId3" cstate="print"/>
          <a:srcRect/>
          <a:stretch>
            <a:fillRect/>
          </a:stretch>
        </p:blipFill>
        <p:spPr bwMode="auto">
          <a:xfrm>
            <a:off x="4114800" y="3276600"/>
            <a:ext cx="4800600" cy="3305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Movements of the Orange Piece</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5842" name="Picture 2"/>
          <p:cNvPicPr>
            <a:picLocks noChangeAspect="1" noChangeArrowheads="1"/>
          </p:cNvPicPr>
          <p:nvPr/>
        </p:nvPicPr>
        <p:blipFill>
          <a:blip r:embed="rId2" cstate="print"/>
          <a:srcRect/>
          <a:stretch>
            <a:fillRect/>
          </a:stretch>
        </p:blipFill>
        <p:spPr bwMode="auto">
          <a:xfrm>
            <a:off x="457200" y="1219200"/>
            <a:ext cx="3438525" cy="1981200"/>
          </a:xfrm>
          <a:prstGeom prst="rect">
            <a:avLst/>
          </a:prstGeom>
          <a:noFill/>
          <a:ln w="9525">
            <a:noFill/>
            <a:miter lim="800000"/>
            <a:headEnd/>
            <a:tailEnd/>
          </a:ln>
          <a:effectLst>
            <a:outerShdw dist="107763" dir="18900000" algn="ctr" rotWithShape="0">
              <a:srgbClr val="808080">
                <a:alpha val="50000"/>
              </a:srgbClr>
            </a:outerShdw>
          </a:effectLst>
        </p:spPr>
      </p:pic>
      <p:pic>
        <p:nvPicPr>
          <p:cNvPr id="35843" name="Picture 3"/>
          <p:cNvPicPr>
            <a:picLocks noChangeAspect="1" noChangeArrowheads="1"/>
          </p:cNvPicPr>
          <p:nvPr/>
        </p:nvPicPr>
        <p:blipFill>
          <a:blip r:embed="rId3" cstate="print"/>
          <a:srcRect/>
          <a:stretch>
            <a:fillRect/>
          </a:stretch>
        </p:blipFill>
        <p:spPr bwMode="auto">
          <a:xfrm>
            <a:off x="5181600" y="1143000"/>
            <a:ext cx="3200400" cy="2057400"/>
          </a:xfrm>
          <a:prstGeom prst="rect">
            <a:avLst/>
          </a:prstGeom>
          <a:noFill/>
          <a:ln w="9525">
            <a:noFill/>
            <a:miter lim="800000"/>
            <a:headEnd/>
            <a:tailEnd/>
          </a:ln>
          <a:effectLst>
            <a:outerShdw dist="107763" dir="18900000" algn="ctr" rotWithShape="0">
              <a:srgbClr val="808080">
                <a:alpha val="50000"/>
              </a:srgbClr>
            </a:outerShdw>
          </a:effectLst>
        </p:spPr>
      </p:pic>
      <p:pic>
        <p:nvPicPr>
          <p:cNvPr id="35844" name="Picture 4"/>
          <p:cNvPicPr>
            <a:picLocks noChangeAspect="1" noChangeArrowheads="1"/>
          </p:cNvPicPr>
          <p:nvPr/>
        </p:nvPicPr>
        <p:blipFill>
          <a:blip r:embed="rId4" cstate="print"/>
          <a:srcRect/>
          <a:stretch>
            <a:fillRect/>
          </a:stretch>
        </p:blipFill>
        <p:spPr bwMode="auto">
          <a:xfrm>
            <a:off x="533400" y="3733800"/>
            <a:ext cx="3324225" cy="2438400"/>
          </a:xfrm>
          <a:prstGeom prst="rect">
            <a:avLst/>
          </a:prstGeom>
          <a:noFill/>
          <a:ln w="9525">
            <a:noFill/>
            <a:miter lim="800000"/>
            <a:headEnd/>
            <a:tailEnd/>
          </a:ln>
          <a:effectLst>
            <a:outerShdw dist="107763" dir="18900000" algn="ctr" rotWithShape="0">
              <a:srgbClr val="808080">
                <a:alpha val="50000"/>
              </a:srgbClr>
            </a:outerShdw>
          </a:effectLst>
        </p:spPr>
      </p:pic>
      <p:pic>
        <p:nvPicPr>
          <p:cNvPr id="35845" name="Picture 5"/>
          <p:cNvPicPr>
            <a:picLocks noChangeAspect="1" noChangeArrowheads="1"/>
          </p:cNvPicPr>
          <p:nvPr/>
        </p:nvPicPr>
        <p:blipFill>
          <a:blip r:embed="rId5" cstate="print"/>
          <a:srcRect/>
          <a:stretch>
            <a:fillRect/>
          </a:stretch>
        </p:blipFill>
        <p:spPr bwMode="auto">
          <a:xfrm>
            <a:off x="5181600" y="3810001"/>
            <a:ext cx="3286125" cy="2285999"/>
          </a:xfrm>
          <a:prstGeom prst="rect">
            <a:avLst/>
          </a:prstGeom>
          <a:noFill/>
          <a:ln w="9525">
            <a:noFill/>
            <a:miter lim="800000"/>
            <a:headEnd/>
            <a:tailEnd/>
          </a:ln>
          <a:effectLst>
            <a:outerShdw dist="107763" dir="18900000" algn="ctr" rotWithShape="0">
              <a:srgbClr val="808080">
                <a:alpha val="50000"/>
              </a:srgbClr>
            </a:outerShdw>
          </a:effectLst>
        </p:spPr>
      </p:pic>
      <p:sp>
        <p:nvSpPr>
          <p:cNvPr id="7" name="TextBox 6"/>
          <p:cNvSpPr txBox="1"/>
          <p:nvPr/>
        </p:nvSpPr>
        <p:spPr>
          <a:xfrm>
            <a:off x="533400" y="3200400"/>
            <a:ext cx="3352800" cy="369332"/>
          </a:xfrm>
          <a:prstGeom prst="rect">
            <a:avLst/>
          </a:prstGeom>
          <a:noFill/>
        </p:spPr>
        <p:txBody>
          <a:bodyPr wrap="square" rtlCol="1">
            <a:spAutoFit/>
          </a:bodyPr>
          <a:lstStyle/>
          <a:p>
            <a:pPr algn="ctr"/>
            <a:r>
              <a:rPr lang="en-US" dirty="0" smtClean="0"/>
              <a:t>Orange input</a:t>
            </a:r>
            <a:endParaRPr lang="ar-SA" dirty="0"/>
          </a:p>
        </p:txBody>
      </p:sp>
      <p:sp>
        <p:nvSpPr>
          <p:cNvPr id="8" name="TextBox 7"/>
          <p:cNvSpPr txBox="1"/>
          <p:nvPr/>
        </p:nvSpPr>
        <p:spPr>
          <a:xfrm>
            <a:off x="5257800" y="3276600"/>
            <a:ext cx="3124200" cy="461665"/>
          </a:xfrm>
          <a:prstGeom prst="rect">
            <a:avLst/>
          </a:prstGeom>
          <a:noFill/>
        </p:spPr>
        <p:txBody>
          <a:bodyPr wrap="square" rtlCol="1">
            <a:spAutoFit/>
          </a:bodyPr>
          <a:lstStyle/>
          <a:p>
            <a:pPr algn="ctr"/>
            <a:r>
              <a:rPr lang="en-US" sz="1200" b="1" dirty="0" smtClean="0"/>
              <a:t>The place where the oranges inter Jonson</a:t>
            </a:r>
            <a:endParaRPr lang="ar-SA" sz="1200" dirty="0"/>
          </a:p>
        </p:txBody>
      </p:sp>
      <p:sp>
        <p:nvSpPr>
          <p:cNvPr id="9" name="TextBox 8"/>
          <p:cNvSpPr txBox="1"/>
          <p:nvPr/>
        </p:nvSpPr>
        <p:spPr>
          <a:xfrm>
            <a:off x="533400" y="6248400"/>
            <a:ext cx="3505200" cy="276999"/>
          </a:xfrm>
          <a:prstGeom prst="rect">
            <a:avLst/>
          </a:prstGeom>
          <a:noFill/>
        </p:spPr>
        <p:txBody>
          <a:bodyPr wrap="square" rtlCol="1">
            <a:spAutoFit/>
          </a:bodyPr>
          <a:lstStyle/>
          <a:p>
            <a:pPr algn="ctr"/>
            <a:r>
              <a:rPr lang="en-US" sz="1200" dirty="0" smtClean="0"/>
              <a:t>The movement while the press move down</a:t>
            </a:r>
            <a:endParaRPr lang="ar-SA" sz="1200" dirty="0"/>
          </a:p>
        </p:txBody>
      </p:sp>
      <p:sp>
        <p:nvSpPr>
          <p:cNvPr id="10" name="TextBox 9"/>
          <p:cNvSpPr txBox="1"/>
          <p:nvPr/>
        </p:nvSpPr>
        <p:spPr>
          <a:xfrm>
            <a:off x="5181600" y="6248400"/>
            <a:ext cx="3352800" cy="276999"/>
          </a:xfrm>
          <a:prstGeom prst="rect">
            <a:avLst/>
          </a:prstGeom>
          <a:noFill/>
        </p:spPr>
        <p:txBody>
          <a:bodyPr wrap="square" rtlCol="1">
            <a:spAutoFit/>
          </a:bodyPr>
          <a:lstStyle/>
          <a:p>
            <a:pPr algn="ctr"/>
            <a:r>
              <a:rPr lang="en-US" sz="1200" dirty="0" smtClean="0"/>
              <a:t>The movement whiles the press move upward</a:t>
            </a:r>
            <a:endParaRPr lang="ar-SA"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8" descr="the dome"/>
          <p:cNvPicPr>
            <a:picLocks noChangeAspect="1" noChangeArrowheads="1"/>
          </p:cNvPicPr>
          <p:nvPr/>
        </p:nvPicPr>
        <p:blipFill>
          <a:blip r:embed="rId2" cstate="print"/>
          <a:srcRect l="10527" t="20848" r="33971" b="32332"/>
          <a:stretch>
            <a:fillRect/>
          </a:stretch>
        </p:blipFill>
        <p:spPr bwMode="auto">
          <a:xfrm>
            <a:off x="5715000" y="3429000"/>
            <a:ext cx="3048000" cy="2590800"/>
          </a:xfrm>
          <a:prstGeom prst="rect">
            <a:avLst/>
          </a:prstGeom>
          <a:noFill/>
          <a:ln w="9525">
            <a:noFill/>
            <a:miter lim="800000"/>
            <a:headEnd/>
            <a:tailEnd/>
          </a:ln>
          <a:effectLst>
            <a:outerShdw dist="107763" dir="18900000" algn="ctr" rotWithShape="0">
              <a:srgbClr val="808080">
                <a:alpha val="50000"/>
              </a:srgbClr>
            </a:outerShdw>
          </a:effectLst>
        </p:spPr>
      </p:pic>
      <p:pic>
        <p:nvPicPr>
          <p:cNvPr id="36867" name="Picture 30" descr="3.JPG"/>
          <p:cNvPicPr>
            <a:picLocks noChangeAspect="1" noChangeArrowheads="1"/>
          </p:cNvPicPr>
          <p:nvPr/>
        </p:nvPicPr>
        <p:blipFill>
          <a:blip r:embed="rId3" cstate="print"/>
          <a:srcRect/>
          <a:stretch>
            <a:fillRect/>
          </a:stretch>
        </p:blipFill>
        <p:spPr bwMode="auto">
          <a:xfrm>
            <a:off x="228600" y="3581400"/>
            <a:ext cx="3048000" cy="2400300"/>
          </a:xfrm>
          <a:prstGeom prst="rect">
            <a:avLst/>
          </a:prstGeom>
          <a:noFill/>
          <a:ln w="9525">
            <a:noFill/>
            <a:miter lim="800000"/>
            <a:headEnd/>
            <a:tailEnd/>
          </a:ln>
          <a:effectLst>
            <a:outerShdw dist="107763" dir="18900000" algn="ctr" rotWithShape="0">
              <a:srgbClr val="808080">
                <a:alpha val="50000"/>
              </a:srgbClr>
            </a:outerShdw>
          </a:effectLst>
        </p:spPr>
      </p:pic>
      <p:sp>
        <p:nvSpPr>
          <p:cNvPr id="4" name="TextBox 3"/>
          <p:cNvSpPr txBox="1"/>
          <p:nvPr/>
        </p:nvSpPr>
        <p:spPr>
          <a:xfrm>
            <a:off x="0" y="6096000"/>
            <a:ext cx="8686800" cy="369332"/>
          </a:xfrm>
          <a:prstGeom prst="rect">
            <a:avLst/>
          </a:prstGeom>
          <a:noFill/>
        </p:spPr>
        <p:txBody>
          <a:bodyPr wrap="square" rtlCol="1">
            <a:spAutoFit/>
          </a:bodyPr>
          <a:lstStyle/>
          <a:p>
            <a:pPr algn="ctr"/>
            <a:r>
              <a:rPr lang="en-US" dirty="0" smtClean="0"/>
              <a:t>movement of the special ring inside the dome of the juice</a:t>
            </a:r>
            <a:endParaRPr lang="ar-SA" dirty="0"/>
          </a:p>
        </p:txBody>
      </p:sp>
      <p:pic>
        <p:nvPicPr>
          <p:cNvPr id="36868" name="Picture 4"/>
          <p:cNvPicPr>
            <a:picLocks noChangeAspect="1" noChangeArrowheads="1"/>
          </p:cNvPicPr>
          <p:nvPr/>
        </p:nvPicPr>
        <p:blipFill>
          <a:blip r:embed="rId4" cstate="print"/>
          <a:srcRect/>
          <a:stretch>
            <a:fillRect/>
          </a:stretch>
        </p:blipFill>
        <p:spPr bwMode="auto">
          <a:xfrm>
            <a:off x="5562600" y="304800"/>
            <a:ext cx="2743200" cy="2200275"/>
          </a:xfrm>
          <a:prstGeom prst="rect">
            <a:avLst/>
          </a:prstGeom>
          <a:noFill/>
          <a:ln w="9525">
            <a:noFill/>
            <a:miter lim="800000"/>
            <a:headEnd/>
            <a:tailEnd/>
          </a:ln>
          <a:effectLst>
            <a:outerShdw dist="107763" dir="18900000" algn="ctr" rotWithShape="0">
              <a:srgbClr val="808080">
                <a:alpha val="50000"/>
              </a:srgbClr>
            </a:outerShdw>
          </a:effectLst>
        </p:spPr>
      </p:pic>
      <p:pic>
        <p:nvPicPr>
          <p:cNvPr id="36869" name="Picture 5"/>
          <p:cNvPicPr>
            <a:picLocks noChangeAspect="1" noChangeArrowheads="1"/>
          </p:cNvPicPr>
          <p:nvPr/>
        </p:nvPicPr>
        <p:blipFill>
          <a:blip r:embed="rId5" cstate="print"/>
          <a:srcRect/>
          <a:stretch>
            <a:fillRect/>
          </a:stretch>
        </p:blipFill>
        <p:spPr bwMode="auto">
          <a:xfrm>
            <a:off x="457200" y="304800"/>
            <a:ext cx="3124200" cy="2209800"/>
          </a:xfrm>
          <a:prstGeom prst="rect">
            <a:avLst/>
          </a:prstGeom>
          <a:noFill/>
          <a:ln w="9525">
            <a:noFill/>
            <a:miter lim="800000"/>
            <a:headEnd/>
            <a:tailEnd/>
          </a:ln>
          <a:effectLst>
            <a:outerShdw dist="107763" dir="18900000" algn="ctr" rotWithShape="0">
              <a:srgbClr val="808080">
                <a:alpha val="50000"/>
              </a:srgbClr>
            </a:outerShdw>
          </a:effectLst>
        </p:spPr>
      </p:pic>
      <p:sp>
        <p:nvSpPr>
          <p:cNvPr id="7" name="TextBox 6"/>
          <p:cNvSpPr txBox="1"/>
          <p:nvPr/>
        </p:nvSpPr>
        <p:spPr>
          <a:xfrm>
            <a:off x="152400" y="2819400"/>
            <a:ext cx="8686800" cy="369332"/>
          </a:xfrm>
          <a:prstGeom prst="rect">
            <a:avLst/>
          </a:prstGeom>
          <a:noFill/>
        </p:spPr>
        <p:txBody>
          <a:bodyPr wrap="square" rtlCol="1">
            <a:spAutoFit/>
          </a:bodyPr>
          <a:lstStyle/>
          <a:p>
            <a:pPr algn="ctr"/>
            <a:r>
              <a:rPr lang="en-US" dirty="0" smtClean="0"/>
              <a:t>The movement of the special mechanism</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762000"/>
            <a:ext cx="6263951" cy="286232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Automatic Orange Juicer</a:t>
            </a:r>
          </a:p>
          <a:p>
            <a:pPr lvl="0" algn="ctr"/>
            <a:r>
              <a:rPr lang="en-US" sz="7200" b="1" dirty="0" smtClean="0">
                <a:ln w="11430"/>
                <a:solidFill>
                  <a:schemeClr val="tx2">
                    <a:lumMod val="75000"/>
                  </a:schemeClr>
                </a:solidFill>
                <a:effectLst>
                  <a:outerShdw blurRad="80000" dist="40000" dir="5040000" algn="tl">
                    <a:srgbClr val="000000">
                      <a:alpha val="30000"/>
                    </a:srgbClr>
                  </a:outerShdw>
                </a:effectLst>
              </a:rPr>
              <a:t>JONSON</a:t>
            </a:r>
            <a:endParaRPr lang="en-US" sz="7200" b="1" dirty="0">
              <a:ln w="11430"/>
              <a:solidFill>
                <a:schemeClr val="tx2">
                  <a:lumMod val="75000"/>
                </a:schemeClr>
              </a:solidFill>
              <a:effectLst>
                <a:outerShdw blurRad="80000" dist="40000" dir="5040000" algn="tl">
                  <a:srgbClr val="000000">
                    <a:alpha val="30000"/>
                  </a:srgbClr>
                </a:outerShdw>
              </a:effectLst>
            </a:endParaRPr>
          </a:p>
        </p:txBody>
      </p:sp>
      <p:sp>
        <p:nvSpPr>
          <p:cNvPr id="7" name="Rectangle 6"/>
          <p:cNvSpPr/>
          <p:nvPr/>
        </p:nvSpPr>
        <p:spPr>
          <a:xfrm>
            <a:off x="228600" y="4038600"/>
            <a:ext cx="4724400" cy="954107"/>
          </a:xfrm>
          <a:prstGeom prst="rect">
            <a:avLst/>
          </a:prstGeom>
        </p:spPr>
        <p:txBody>
          <a:bodyPr wrap="square">
            <a:spAutoFit/>
          </a:bodyPr>
          <a:lstStyle/>
          <a:p>
            <a:pPr lvl="0" algn="ctr"/>
            <a:r>
              <a:rPr lang="en-US" sz="28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Supervisor :</a:t>
            </a:r>
          </a:p>
          <a:p>
            <a:pPr lvl="0" algn="ctr"/>
            <a:r>
              <a:rPr lang="en-US" sz="28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 Mohammad Abu Helal</a:t>
            </a:r>
            <a:endParaRPr lang="en-US" sz="28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33400" y="5004969"/>
            <a:ext cx="4191000" cy="1384995"/>
          </a:xfrm>
          <a:prstGeom prst="rect">
            <a:avLst/>
          </a:prstGeom>
          <a:noFill/>
        </p:spPr>
        <p:txBody>
          <a:bodyPr wrap="square" lIns="91440" tIns="45720" rIns="91440" bIns="45720">
            <a:spAutoFit/>
          </a:bodyPr>
          <a:lstStyle/>
          <a:p>
            <a:pPr algn="ctr"/>
            <a:r>
              <a:rPr lang="en-US" sz="28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Students:</a:t>
            </a:r>
          </a:p>
          <a:p>
            <a:pPr algn="ctr"/>
            <a:r>
              <a:rPr lang="en-US" sz="28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Ashraf Adnan</a:t>
            </a:r>
          </a:p>
          <a:p>
            <a:pPr algn="ctr"/>
            <a:r>
              <a:rPr lang="en-US" sz="2800" b="1" i="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Tareq</a:t>
            </a:r>
            <a:r>
              <a:rPr lang="en-US" sz="28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Msameh</a:t>
            </a:r>
            <a:endParaRPr lang="en-US" sz="28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 xmlns:p14="http://schemas.microsoft.com/office/powerpoint/2010/main" val="737423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609599" y="381000"/>
            <a:ext cx="3884141" cy="3505200"/>
          </a:xfrm>
          <a:prstGeom prst="rect">
            <a:avLst/>
          </a:prstGeom>
          <a:noFill/>
          <a:ln w="9525">
            <a:noFill/>
            <a:miter lim="800000"/>
            <a:headEnd/>
            <a:tailEnd/>
          </a:ln>
          <a:effectLst>
            <a:outerShdw dist="107763" dir="18900000" algn="ctr" rotWithShape="0">
              <a:srgbClr val="808080">
                <a:alpha val="50000"/>
              </a:srgbClr>
            </a:outerShdw>
          </a:effectLst>
        </p:spPr>
      </p:pic>
      <p:pic>
        <p:nvPicPr>
          <p:cNvPr id="37891" name="Picture 3"/>
          <p:cNvPicPr>
            <a:picLocks noChangeAspect="1" noChangeArrowheads="1"/>
          </p:cNvPicPr>
          <p:nvPr/>
        </p:nvPicPr>
        <p:blipFill>
          <a:blip r:embed="rId3" cstate="print"/>
          <a:srcRect/>
          <a:stretch>
            <a:fillRect/>
          </a:stretch>
        </p:blipFill>
        <p:spPr bwMode="auto">
          <a:xfrm>
            <a:off x="4941699" y="304800"/>
            <a:ext cx="3040251" cy="4191000"/>
          </a:xfrm>
          <a:prstGeom prst="rect">
            <a:avLst/>
          </a:prstGeom>
          <a:noFill/>
          <a:ln w="9525">
            <a:noFill/>
            <a:miter lim="800000"/>
            <a:headEnd/>
            <a:tailEnd/>
          </a:ln>
          <a:effectLst>
            <a:outerShdw dist="107763" dir="18900000" algn="ctr" rotWithShape="0">
              <a:srgbClr val="808080">
                <a:alpha val="50000"/>
              </a:srgbClr>
            </a:outerShdw>
          </a:effectLst>
        </p:spPr>
      </p:pic>
      <p:sp>
        <p:nvSpPr>
          <p:cNvPr id="4" name="TextBox 3"/>
          <p:cNvSpPr txBox="1"/>
          <p:nvPr/>
        </p:nvSpPr>
        <p:spPr>
          <a:xfrm>
            <a:off x="381000" y="4572000"/>
            <a:ext cx="3276600" cy="646331"/>
          </a:xfrm>
          <a:prstGeom prst="rect">
            <a:avLst/>
          </a:prstGeom>
          <a:noFill/>
        </p:spPr>
        <p:txBody>
          <a:bodyPr wrap="square" rtlCol="1">
            <a:spAutoFit/>
          </a:bodyPr>
          <a:lstStyle/>
          <a:p>
            <a:pPr algn="ctr"/>
            <a:r>
              <a:rPr lang="en-US" dirty="0" smtClean="0"/>
              <a:t>The movement of the special mechanism</a:t>
            </a:r>
            <a:endParaRPr lang="ar-SA" dirty="0"/>
          </a:p>
        </p:txBody>
      </p:sp>
      <p:sp>
        <p:nvSpPr>
          <p:cNvPr id="5" name="TextBox 4"/>
          <p:cNvSpPr txBox="1"/>
          <p:nvPr/>
        </p:nvSpPr>
        <p:spPr>
          <a:xfrm>
            <a:off x="5715000" y="5029200"/>
            <a:ext cx="2057400" cy="369332"/>
          </a:xfrm>
          <a:prstGeom prst="rect">
            <a:avLst/>
          </a:prstGeom>
          <a:noFill/>
        </p:spPr>
        <p:txBody>
          <a:bodyPr wrap="square" rtlCol="1">
            <a:spAutoFit/>
          </a:bodyPr>
          <a:lstStyle/>
          <a:p>
            <a:pPr algn="ctr"/>
            <a:r>
              <a:rPr lang="en-US" dirty="0" smtClean="0"/>
              <a:t>Motor movement</a:t>
            </a: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512511" cy="1143000"/>
          </a:xfrm>
        </p:spPr>
        <p:txBody>
          <a:bodyPr/>
          <a:lstStyle/>
          <a:p>
            <a:pPr>
              <a:buNone/>
            </a:pPr>
            <a:r>
              <a:rPr lang="en-US" b="1" u="sng" cap="small" dirty="0"/>
              <a:t>analysis of the cost</a:t>
            </a:r>
            <a:endParaRPr lang="en-US" dirty="0"/>
          </a:p>
        </p:txBody>
      </p:sp>
      <p:graphicFrame>
        <p:nvGraphicFramePr>
          <p:cNvPr id="4" name="Table 3"/>
          <p:cNvGraphicFramePr>
            <a:graphicFrameLocks noGrp="1"/>
          </p:cNvGraphicFramePr>
          <p:nvPr/>
        </p:nvGraphicFramePr>
        <p:xfrm>
          <a:off x="304801" y="1219200"/>
          <a:ext cx="3886202" cy="5410199"/>
        </p:xfrm>
        <a:graphic>
          <a:graphicData uri="http://schemas.openxmlformats.org/drawingml/2006/table">
            <a:tbl>
              <a:tblPr/>
              <a:tblGrid>
                <a:gridCol w="65514"/>
                <a:gridCol w="1273191"/>
                <a:gridCol w="1273934"/>
                <a:gridCol w="602642"/>
                <a:gridCol w="670921"/>
              </a:tblGrid>
              <a:tr h="155884">
                <a:tc>
                  <a:txBody>
                    <a:bodyPr/>
                    <a:lstStyle/>
                    <a:p>
                      <a:pPr marL="0" marR="0">
                        <a:lnSpc>
                          <a:spcPct val="115000"/>
                        </a:lnSpc>
                        <a:spcBef>
                          <a:spcPts val="0"/>
                        </a:spcBef>
                        <a:spcAft>
                          <a:spcPts val="1000"/>
                        </a:spcAft>
                      </a:pPr>
                      <a:r>
                        <a:rPr lang="en-US" sz="600" dirty="0">
                          <a:latin typeface="Calibri"/>
                          <a:ea typeface="Calibri"/>
                          <a:cs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rtl="0">
                        <a:lnSpc>
                          <a:spcPct val="115000"/>
                        </a:lnSpc>
                        <a:spcBef>
                          <a:spcPts val="0"/>
                        </a:spcBef>
                        <a:spcAft>
                          <a:spcPts val="1000"/>
                        </a:spcAft>
                        <a:buFont typeface="+mj-lt"/>
                        <a:buAutoNum type="arabicParenR"/>
                      </a:pPr>
                      <a:r>
                        <a:rPr lang="en-US" sz="700">
                          <a:latin typeface="Times New Roman"/>
                          <a:ea typeface="Calibri"/>
                          <a:cs typeface="Arial"/>
                        </a:rPr>
                        <a:t>Material cost</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nSpc>
                          <a:spcPct val="115000"/>
                        </a:lnSpc>
                        <a:spcBef>
                          <a:spcPts val="0"/>
                        </a:spcBef>
                        <a:spcAft>
                          <a:spcPts val="1000"/>
                        </a:spcAft>
                      </a:pPr>
                      <a:endParaRPr lang="en-US" sz="700">
                        <a:latin typeface="Times New Roman"/>
                        <a:ea typeface="Calibri"/>
                        <a:cs typeface="Arial"/>
                      </a:endParaRPr>
                    </a:p>
                  </a:txBody>
                  <a:tcPr marL="40114" marR="4011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55884">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rowSpan="8">
                  <a:txBody>
                    <a:bodyPr/>
                    <a:lstStyle/>
                    <a:p>
                      <a:pPr marL="0" marR="0">
                        <a:lnSpc>
                          <a:spcPct val="115000"/>
                        </a:lnSpc>
                        <a:spcBef>
                          <a:spcPts val="0"/>
                        </a:spcBef>
                        <a:spcAft>
                          <a:spcPts val="1000"/>
                        </a:spcAft>
                      </a:pPr>
                      <a:endParaRPr lang="en-US" sz="700">
                        <a:latin typeface="Times New Roman"/>
                        <a:ea typeface="Calibri"/>
                        <a:cs typeface="Arial"/>
                      </a:endParaRPr>
                    </a:p>
                  </a:txBody>
                  <a:tcPr marL="40114" marR="401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700">
                          <a:latin typeface="Times New Roman"/>
                          <a:ea typeface="Calibri"/>
                          <a:cs typeface="Arial"/>
                        </a:rPr>
                        <a:t>motor</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100 $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D9C3"/>
                    </a:solidFill>
                  </a:tcPr>
                </a:tc>
                <a:tc rowSpan="7">
                  <a:txBody>
                    <a:bodyPr/>
                    <a:lstStyle/>
                    <a:p>
                      <a:pPr marL="0" marR="0">
                        <a:lnSpc>
                          <a:spcPct val="115000"/>
                        </a:lnSpc>
                        <a:spcBef>
                          <a:spcPts val="0"/>
                        </a:spcBef>
                        <a:spcAft>
                          <a:spcPts val="1000"/>
                        </a:spcAft>
                      </a:pPr>
                      <a:endParaRPr lang="en-US" sz="700">
                        <a:latin typeface="Times New Roman"/>
                        <a:ea typeface="Calibri"/>
                        <a:cs typeface="Arial"/>
                      </a:endParaRPr>
                    </a:p>
                  </a:txBody>
                  <a:tcPr marL="40114" marR="4011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55884">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1000"/>
                        </a:spcAft>
                      </a:pPr>
                      <a:r>
                        <a:rPr lang="en-US" sz="700">
                          <a:latin typeface="Times New Roman"/>
                          <a:ea typeface="Calibri"/>
                          <a:cs typeface="Arial"/>
                        </a:rPr>
                        <a:t>Stainless rods</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45 $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r>
              <a:tr h="311769">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1000"/>
                        </a:spcAft>
                      </a:pPr>
                      <a:r>
                        <a:rPr lang="en-US" sz="700">
                          <a:latin typeface="Times New Roman"/>
                          <a:ea typeface="Calibri"/>
                          <a:cs typeface="Arial"/>
                        </a:rPr>
                        <a:t>Steel rods and beams and the material of the cover</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105 $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r>
              <a:tr h="155884">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1000"/>
                        </a:spcAft>
                      </a:pPr>
                      <a:r>
                        <a:rPr lang="en-US" sz="700">
                          <a:latin typeface="Times New Roman"/>
                          <a:ea typeface="Calibri"/>
                          <a:cs typeface="Arial"/>
                        </a:rPr>
                        <a:t>springs</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8 $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r>
              <a:tr h="155884">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1000"/>
                        </a:spcAft>
                      </a:pPr>
                      <a:r>
                        <a:rPr lang="en-US" sz="700">
                          <a:latin typeface="Times New Roman"/>
                          <a:ea typeface="Calibri"/>
                          <a:cs typeface="Arial"/>
                        </a:rPr>
                        <a:t>Gears and chain</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25 $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r>
              <a:tr h="155884">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1000"/>
                        </a:spcAft>
                      </a:pPr>
                      <a:r>
                        <a:rPr lang="en-US" sz="700">
                          <a:latin typeface="Times New Roman"/>
                          <a:ea typeface="Calibri"/>
                          <a:cs typeface="Arial"/>
                        </a:rPr>
                        <a:t>Plastic parts</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15 $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r>
              <a:tr h="155884">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1000"/>
                        </a:spcAft>
                      </a:pPr>
                      <a:r>
                        <a:rPr lang="en-US" sz="700">
                          <a:solidFill>
                            <a:srgbClr val="000000"/>
                          </a:solidFill>
                          <a:latin typeface="Arial"/>
                          <a:ea typeface="Calibri"/>
                          <a:cs typeface="Arial"/>
                        </a:rPr>
                        <a:t>Gypsum</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10 $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r>
              <a:tr h="283811">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vMerge="1">
                  <a:txBody>
                    <a:bodyPr/>
                    <a:lstStyle/>
                    <a:p>
                      <a:endParaRPr lang="en-US"/>
                    </a:p>
                  </a:txBody>
                  <a:tcPr/>
                </a:tc>
                <a:tc rowSpan="2" gridSpan="3">
                  <a:txBody>
                    <a:bodyPr/>
                    <a:lstStyle/>
                    <a:p>
                      <a:pPr marL="0" marR="0" algn="ctr">
                        <a:lnSpc>
                          <a:spcPct val="115000"/>
                        </a:lnSpc>
                        <a:spcBef>
                          <a:spcPts val="0"/>
                        </a:spcBef>
                        <a:spcAft>
                          <a:spcPts val="1000"/>
                        </a:spcAft>
                      </a:pPr>
                      <a:r>
                        <a:rPr lang="en-US" sz="800">
                          <a:latin typeface="Times New Roman"/>
                          <a:ea typeface="Calibri"/>
                          <a:cs typeface="Arial"/>
                        </a:rPr>
                        <a:t>Total = 258 $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2" hMerge="1">
                  <a:txBody>
                    <a:bodyPr/>
                    <a:lstStyle/>
                    <a:p>
                      <a:endParaRPr lang="en-US"/>
                    </a:p>
                  </a:txBody>
                  <a:tcPr/>
                </a:tc>
                <a:tc rowSpan="2" hMerge="1">
                  <a:txBody>
                    <a:bodyPr/>
                    <a:lstStyle/>
                    <a:p>
                      <a:endParaRPr lang="en-US"/>
                    </a:p>
                  </a:txBody>
                  <a:tcPr/>
                </a:tc>
              </a:tr>
              <a:tr h="155884">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rtl="0">
                        <a:lnSpc>
                          <a:spcPct val="115000"/>
                        </a:lnSpc>
                        <a:spcBef>
                          <a:spcPts val="0"/>
                        </a:spcBef>
                        <a:spcAft>
                          <a:spcPts val="1000"/>
                        </a:spcAft>
                        <a:buFont typeface="+mj-lt"/>
                        <a:buAutoNum type="arabicParenR"/>
                      </a:pPr>
                      <a:r>
                        <a:rPr lang="en-US" sz="700">
                          <a:latin typeface="Times New Roman"/>
                          <a:ea typeface="Calibri"/>
                          <a:cs typeface="Arial"/>
                        </a:rPr>
                        <a:t>Operations cost</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83341">
                <a:tc gridSpan="2">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Times New Roman"/>
                          <a:ea typeface="Calibri"/>
                          <a:cs typeface="Arial"/>
                        </a:rPr>
                        <a:t>Milling</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20 $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4">
                  <a:txBody>
                    <a:bodyPr/>
                    <a:lstStyle/>
                    <a:p>
                      <a:pPr marL="0" marR="0">
                        <a:lnSpc>
                          <a:spcPct val="115000"/>
                        </a:lnSpc>
                        <a:spcBef>
                          <a:spcPts val="0"/>
                        </a:spcBef>
                        <a:spcAft>
                          <a:spcPts val="1000"/>
                        </a:spcAft>
                      </a:pPr>
                      <a:endParaRPr lang="en-US" sz="700">
                        <a:latin typeface="Times New Roman"/>
                        <a:ea typeface="Calibri"/>
                        <a:cs typeface="Arial"/>
                      </a:endParaRPr>
                    </a:p>
                  </a:txBody>
                  <a:tcPr marL="40114" marR="401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277">
                <a:tc gridSpan="2">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700">
                          <a:latin typeface="Times New Roman"/>
                          <a:ea typeface="Calibri"/>
                          <a:cs typeface="Arial"/>
                        </a:rPr>
                        <a:t>Sand casting</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50 $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r>
              <a:tr h="299343">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rowSpan="3">
                  <a:txBody>
                    <a:bodyPr/>
                    <a:lstStyle/>
                    <a:p>
                      <a:pPr marL="0" marR="0">
                        <a:lnSpc>
                          <a:spcPct val="115000"/>
                        </a:lnSpc>
                        <a:spcBef>
                          <a:spcPts val="0"/>
                        </a:spcBef>
                        <a:spcAft>
                          <a:spcPts val="1000"/>
                        </a:spcAft>
                      </a:pPr>
                      <a:endParaRPr lang="en-US" sz="700">
                        <a:latin typeface="Times New Roman"/>
                        <a:ea typeface="Calibri"/>
                        <a:cs typeface="Arial"/>
                      </a:endParaRPr>
                    </a:p>
                  </a:txBody>
                  <a:tcPr marL="40114" marR="4011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700">
                          <a:latin typeface="Times New Roman"/>
                          <a:ea typeface="Calibri"/>
                          <a:cs typeface="Arial"/>
                        </a:rPr>
                        <a:t>Cutting and shaping</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50 $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r>
              <a:tr h="259806">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1000"/>
                        </a:spcAft>
                      </a:pPr>
                      <a:r>
                        <a:rPr lang="en-US" sz="700">
                          <a:latin typeface="Times New Roman"/>
                          <a:ea typeface="Calibri"/>
                          <a:cs typeface="Arial"/>
                        </a:rPr>
                        <a:t>Joints</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1000"/>
                        </a:spcAft>
                      </a:pPr>
                      <a:r>
                        <a:rPr lang="en-US" sz="700">
                          <a:latin typeface="Times New Roman"/>
                          <a:ea typeface="Calibri"/>
                          <a:cs typeface="Arial"/>
                        </a:rPr>
                        <a:t>20 $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r>
              <a:tr h="196738">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a:noFill/>
                    </a:lnB>
                  </a:tcPr>
                </a:tc>
                <a:tc vMerge="1">
                  <a:txBody>
                    <a:bodyPr/>
                    <a:lstStyle/>
                    <a:p>
                      <a:endParaRPr lang="en-US"/>
                    </a:p>
                  </a:txBody>
                  <a:tcPr/>
                </a:tc>
                <a:tc gridSpan="3">
                  <a:txBody>
                    <a:bodyPr/>
                    <a:lstStyle/>
                    <a:p>
                      <a:pPr marL="0" marR="0">
                        <a:lnSpc>
                          <a:spcPct val="115000"/>
                        </a:lnSpc>
                        <a:spcBef>
                          <a:spcPts val="0"/>
                        </a:spcBef>
                        <a:spcAft>
                          <a:spcPts val="1000"/>
                        </a:spcAft>
                      </a:pPr>
                      <a:r>
                        <a:rPr lang="en-US" sz="800">
                          <a:latin typeface="Times New Roman"/>
                          <a:ea typeface="Calibri"/>
                          <a:cs typeface="Arial"/>
                        </a:rPr>
                        <a:t> Total =140 $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r>
              <a:tr h="228743">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rtl="0">
                        <a:lnSpc>
                          <a:spcPct val="115000"/>
                        </a:lnSpc>
                        <a:spcBef>
                          <a:spcPts val="0"/>
                        </a:spcBef>
                        <a:spcAft>
                          <a:spcPts val="1000"/>
                        </a:spcAft>
                        <a:buFont typeface="+mj-lt"/>
                        <a:buAutoNum type="arabicParenR"/>
                      </a:pPr>
                      <a:r>
                        <a:rPr lang="en-US" sz="800">
                          <a:latin typeface="Times New Roman"/>
                          <a:ea typeface="Calibri"/>
                          <a:cs typeface="Arial"/>
                        </a:rPr>
                        <a:t>Workers</a:t>
                      </a:r>
                      <a:r>
                        <a:rPr lang="en-US" sz="700">
                          <a:latin typeface="Times New Roman"/>
                          <a:ea typeface="Calibri"/>
                          <a:cs typeface="Arial"/>
                        </a:rPr>
                        <a:t> cost</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nSpc>
                          <a:spcPct val="115000"/>
                        </a:lnSpc>
                        <a:spcBef>
                          <a:spcPts val="0"/>
                        </a:spcBef>
                        <a:spcAft>
                          <a:spcPts val="1000"/>
                        </a:spcAft>
                      </a:pPr>
                      <a:r>
                        <a:rPr lang="en-US" sz="800">
                          <a:latin typeface="Times New Roman"/>
                          <a:ea typeface="Calibri"/>
                          <a:cs typeface="Arial"/>
                        </a:rPr>
                        <a:t>200 $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r>
              <a:tr h="310921">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rtl="0">
                        <a:lnSpc>
                          <a:spcPct val="115000"/>
                        </a:lnSpc>
                        <a:spcBef>
                          <a:spcPts val="0"/>
                        </a:spcBef>
                        <a:spcAft>
                          <a:spcPts val="1000"/>
                        </a:spcAft>
                        <a:buFont typeface="+mj-lt"/>
                        <a:buAutoNum type="arabicParenR"/>
                      </a:pPr>
                      <a:r>
                        <a:rPr lang="en-US" sz="700">
                          <a:solidFill>
                            <a:srgbClr val="000000"/>
                          </a:solidFill>
                          <a:latin typeface="Times New Roman"/>
                          <a:ea typeface="Calibri"/>
                          <a:cs typeface="Arial"/>
                        </a:rPr>
                        <a:t>Consumption of equipment</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nSpc>
                          <a:spcPct val="115000"/>
                        </a:lnSpc>
                        <a:spcBef>
                          <a:spcPts val="0"/>
                        </a:spcBef>
                        <a:spcAft>
                          <a:spcPts val="1000"/>
                        </a:spcAft>
                      </a:pPr>
                      <a:r>
                        <a:rPr lang="en-US" sz="800" dirty="0">
                          <a:latin typeface="Times New Roman"/>
                          <a:ea typeface="Calibri"/>
                          <a:cs typeface="Arial"/>
                        </a:rPr>
                        <a:t>80 $</a:t>
                      </a:r>
                      <a:endParaRPr lang="en-US" sz="600" dirty="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r>
              <a:tr h="621842">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rtl="0">
                        <a:lnSpc>
                          <a:spcPct val="115000"/>
                        </a:lnSpc>
                        <a:spcBef>
                          <a:spcPts val="0"/>
                        </a:spcBef>
                        <a:spcAft>
                          <a:spcPts val="1000"/>
                        </a:spcAft>
                        <a:buFont typeface="+mj-lt"/>
                        <a:buAutoNum type="arabicParenR"/>
                      </a:pPr>
                      <a:r>
                        <a:rPr lang="en-US" sz="700">
                          <a:solidFill>
                            <a:srgbClr val="000000"/>
                          </a:solidFill>
                          <a:latin typeface="Times New Roman"/>
                          <a:ea typeface="Calibri"/>
                          <a:cs typeface="Arial"/>
                        </a:rPr>
                        <a:t>cost of finishing operations as the electrical operation and painting</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nSpc>
                          <a:spcPct val="115000"/>
                        </a:lnSpc>
                        <a:spcBef>
                          <a:spcPts val="0"/>
                        </a:spcBef>
                        <a:spcAft>
                          <a:spcPts val="1000"/>
                        </a:spcAft>
                      </a:pPr>
                      <a:r>
                        <a:rPr lang="en-US" sz="800">
                          <a:latin typeface="Times New Roman"/>
                          <a:ea typeface="Calibri"/>
                          <a:cs typeface="Arial"/>
                        </a:rPr>
                        <a:t>100$</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r>
              <a:tr h="354411">
                <a:tc>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0" lvl="0" indent="-342900" rtl="0">
                        <a:lnSpc>
                          <a:spcPct val="115000"/>
                        </a:lnSpc>
                        <a:spcBef>
                          <a:spcPts val="0"/>
                        </a:spcBef>
                        <a:spcAft>
                          <a:spcPts val="1000"/>
                        </a:spcAft>
                        <a:buFont typeface="+mj-lt"/>
                        <a:buAutoNum type="arabicParenR"/>
                      </a:pPr>
                      <a:r>
                        <a:rPr lang="en-US" sz="700">
                          <a:latin typeface="Times New Roman"/>
                          <a:ea typeface="Calibri"/>
                          <a:cs typeface="Arial"/>
                        </a:rPr>
                        <a:t>Time lost and </a:t>
                      </a:r>
                      <a:r>
                        <a:rPr lang="en-US" sz="700">
                          <a:solidFill>
                            <a:srgbClr val="000000"/>
                          </a:solidFill>
                          <a:latin typeface="Times New Roman"/>
                          <a:ea typeface="Calibri"/>
                          <a:cs typeface="Arial"/>
                        </a:rPr>
                        <a:t>Miscellaneous</a:t>
                      </a:r>
                      <a:r>
                        <a:rPr lang="en-US" sz="700">
                          <a:latin typeface="Times New Roman"/>
                          <a:ea typeface="Calibri"/>
                          <a:cs typeface="Arial"/>
                        </a:rPr>
                        <a:t> cost</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nSpc>
                          <a:spcPct val="115000"/>
                        </a:lnSpc>
                        <a:spcBef>
                          <a:spcPts val="0"/>
                        </a:spcBef>
                        <a:spcAft>
                          <a:spcPts val="1000"/>
                        </a:spcAft>
                      </a:pPr>
                      <a:r>
                        <a:rPr lang="en-US" sz="800">
                          <a:latin typeface="Times New Roman"/>
                          <a:ea typeface="Calibri"/>
                          <a:cs typeface="Arial"/>
                        </a:rPr>
                        <a:t>100 $</a:t>
                      </a:r>
                      <a:endParaRPr lang="en-US" sz="60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r>
              <a:tr h="433483">
                <a:tc gridSpan="3">
                  <a:txBody>
                    <a:bodyPr/>
                    <a:lstStyle/>
                    <a:p>
                      <a:pPr marL="0" marR="0">
                        <a:lnSpc>
                          <a:spcPct val="115000"/>
                        </a:lnSpc>
                        <a:spcBef>
                          <a:spcPts val="0"/>
                        </a:spcBef>
                        <a:spcAft>
                          <a:spcPts val="1000"/>
                        </a:spcAft>
                      </a:pPr>
                      <a:r>
                        <a:rPr lang="en-US" sz="600">
                          <a:latin typeface="Calibri"/>
                          <a:ea typeface="Calibri"/>
                          <a:cs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endParaRPr lang="en-US" sz="600">
                        <a:latin typeface="Calibri"/>
                        <a:ea typeface="Calibri"/>
                        <a:cs typeface="Arial"/>
                      </a:endParaRPr>
                    </a:p>
                  </a:txBody>
                  <a:tcPr marL="40114" marR="4011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326642">
                <a:tc gridSpan="5">
                  <a:txBody>
                    <a:bodyPr/>
                    <a:lstStyle/>
                    <a:p>
                      <a:pPr marL="80010" marR="0" algn="ctr">
                        <a:lnSpc>
                          <a:spcPct val="115000"/>
                        </a:lnSpc>
                        <a:spcBef>
                          <a:spcPts val="0"/>
                        </a:spcBef>
                        <a:spcAft>
                          <a:spcPts val="1000"/>
                        </a:spcAft>
                      </a:pPr>
                      <a:r>
                        <a:rPr lang="en-US" sz="1100" b="1" u="sng" dirty="0">
                          <a:latin typeface="Times New Roman"/>
                          <a:ea typeface="Calibri"/>
                          <a:cs typeface="Arial"/>
                        </a:rPr>
                        <a:t>Total cost  = 928 $</a:t>
                      </a:r>
                      <a:endParaRPr lang="en-US" sz="600" dirty="0">
                        <a:latin typeface="Calibri"/>
                        <a:ea typeface="Calibri"/>
                        <a:cs typeface="Arial"/>
                      </a:endParaRPr>
                    </a:p>
                  </a:txBody>
                  <a:tcPr marL="40114" marR="40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1505" name="Picture 1"/>
          <p:cNvPicPr>
            <a:picLocks noChangeAspect="1" noChangeArrowheads="1"/>
          </p:cNvPicPr>
          <p:nvPr/>
        </p:nvPicPr>
        <p:blipFill>
          <a:blip r:embed="rId2" cstate="print"/>
          <a:srcRect/>
          <a:stretch>
            <a:fillRect/>
          </a:stretch>
        </p:blipFill>
        <p:spPr bwMode="auto">
          <a:xfrm>
            <a:off x="4724400" y="2362200"/>
            <a:ext cx="37433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12511" cy="1143000"/>
          </a:xfrm>
        </p:spPr>
        <p:txBody>
          <a:bodyPr>
            <a:normAutofit fontScale="90000"/>
          </a:bodyPr>
          <a:lstStyle/>
          <a:p>
            <a:pPr algn="ctr">
              <a:buNone/>
            </a:pPr>
            <a:r>
              <a:rPr lang="en-US" b="1" dirty="0"/>
              <a:t>final drawings and views</a:t>
            </a:r>
            <a:r>
              <a:rPr lang="en-US" dirty="0"/>
              <a:t/>
            </a:r>
            <a:br>
              <a:rPr lang="en-US" dirty="0"/>
            </a:br>
            <a:endParaRPr lang="en-US" dirty="0"/>
          </a:p>
        </p:txBody>
      </p:sp>
      <p:pic>
        <p:nvPicPr>
          <p:cNvPr id="23556" name="Picture 4"/>
          <p:cNvPicPr>
            <a:picLocks noChangeAspect="1" noChangeArrowheads="1"/>
          </p:cNvPicPr>
          <p:nvPr/>
        </p:nvPicPr>
        <p:blipFill>
          <a:blip r:embed="rId2" cstate="print"/>
          <a:srcRect l="15837" t="6477"/>
          <a:stretch>
            <a:fillRect/>
          </a:stretch>
        </p:blipFill>
        <p:spPr bwMode="auto">
          <a:xfrm>
            <a:off x="457200" y="1371600"/>
            <a:ext cx="3314082" cy="2057400"/>
          </a:xfrm>
          <a:prstGeom prst="rect">
            <a:avLst/>
          </a:prstGeom>
          <a:noFill/>
        </p:spPr>
      </p:pic>
      <p:pic>
        <p:nvPicPr>
          <p:cNvPr id="23555" name="Picture 3"/>
          <p:cNvPicPr>
            <a:picLocks noChangeAspect="1" noChangeArrowheads="1"/>
          </p:cNvPicPr>
          <p:nvPr/>
        </p:nvPicPr>
        <p:blipFill>
          <a:blip r:embed="rId3" cstate="print"/>
          <a:srcRect/>
          <a:stretch>
            <a:fillRect/>
          </a:stretch>
        </p:blipFill>
        <p:spPr bwMode="auto">
          <a:xfrm>
            <a:off x="4283144" y="1066800"/>
            <a:ext cx="3898832" cy="2438400"/>
          </a:xfrm>
          <a:prstGeom prst="rect">
            <a:avLst/>
          </a:prstGeom>
          <a:noFill/>
        </p:spPr>
      </p:pic>
      <p:pic>
        <p:nvPicPr>
          <p:cNvPr id="23554" name="Picture 2"/>
          <p:cNvPicPr>
            <a:picLocks noChangeAspect="1" noChangeArrowheads="1"/>
          </p:cNvPicPr>
          <p:nvPr/>
        </p:nvPicPr>
        <p:blipFill>
          <a:blip r:embed="rId4" cstate="print"/>
          <a:srcRect/>
          <a:stretch>
            <a:fillRect/>
          </a:stretch>
        </p:blipFill>
        <p:spPr bwMode="auto">
          <a:xfrm>
            <a:off x="5486400" y="3429000"/>
            <a:ext cx="2997926" cy="3429000"/>
          </a:xfrm>
          <a:prstGeom prst="rect">
            <a:avLst/>
          </a:prstGeom>
          <a:noFill/>
        </p:spPr>
      </p:pic>
      <p:pic>
        <p:nvPicPr>
          <p:cNvPr id="23553" name="Picture 1"/>
          <p:cNvPicPr>
            <a:picLocks noChangeAspect="1" noChangeArrowheads="1"/>
          </p:cNvPicPr>
          <p:nvPr/>
        </p:nvPicPr>
        <p:blipFill>
          <a:blip r:embed="rId5" cstate="print"/>
          <a:srcRect/>
          <a:stretch>
            <a:fillRect/>
          </a:stretch>
        </p:blipFill>
        <p:spPr bwMode="auto">
          <a:xfrm>
            <a:off x="304800" y="3962400"/>
            <a:ext cx="3361592" cy="2362200"/>
          </a:xfrm>
          <a:prstGeom prst="rect">
            <a:avLst/>
          </a:prstGeom>
          <a:noFill/>
        </p:spPr>
      </p:pic>
      <p:sp>
        <p:nvSpPr>
          <p:cNvPr id="235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58"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59" name="Rectangle 7"/>
          <p:cNvSpPr>
            <a:spLocks noChangeArrowheads="1"/>
          </p:cNvSpPr>
          <p:nvPr/>
        </p:nvSpPr>
        <p:spPr bwMode="auto">
          <a:xfrm>
            <a:off x="0" y="4000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60" name="Rectangle 8"/>
          <p:cNvSpPr>
            <a:spLocks noChangeArrowheads="1"/>
          </p:cNvSpPr>
          <p:nvPr/>
        </p:nvSpPr>
        <p:spPr bwMode="auto">
          <a:xfrm>
            <a:off x="0" y="779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61" name="Rectangle 9"/>
          <p:cNvSpPr>
            <a:spLocks noChangeArrowheads="1"/>
          </p:cNvSpPr>
          <p:nvPr/>
        </p:nvSpPr>
        <p:spPr bwMode="auto">
          <a:xfrm>
            <a:off x="0" y="977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2" cstate="print"/>
          <a:srcRect/>
          <a:stretch>
            <a:fillRect/>
          </a:stretch>
        </p:blipFill>
        <p:spPr bwMode="auto">
          <a:xfrm>
            <a:off x="228600" y="228600"/>
            <a:ext cx="3481374" cy="3733800"/>
          </a:xfrm>
          <a:prstGeom prst="rect">
            <a:avLst/>
          </a:prstGeom>
          <a:noFill/>
          <a:ln w="9525">
            <a:noFill/>
            <a:miter lim="800000"/>
            <a:headEnd/>
            <a:tailEnd/>
          </a:ln>
        </p:spPr>
      </p:pic>
      <p:pic>
        <p:nvPicPr>
          <p:cNvPr id="6" name="Picture 11"/>
          <p:cNvPicPr>
            <a:picLocks noChangeAspect="1" noChangeArrowheads="1"/>
          </p:cNvPicPr>
          <p:nvPr/>
        </p:nvPicPr>
        <p:blipFill>
          <a:blip r:embed="rId3" cstate="print"/>
          <a:srcRect/>
          <a:stretch>
            <a:fillRect/>
          </a:stretch>
        </p:blipFill>
        <p:spPr bwMode="auto">
          <a:xfrm>
            <a:off x="5410200" y="152400"/>
            <a:ext cx="2933479" cy="3429000"/>
          </a:xfrm>
          <a:prstGeom prst="rect">
            <a:avLst/>
          </a:prstGeom>
          <a:noFill/>
          <a:ln w="9525">
            <a:noFill/>
            <a:miter lim="800000"/>
            <a:headEnd/>
            <a:tailEnd/>
          </a:ln>
        </p:spPr>
      </p:pic>
      <p:pic>
        <p:nvPicPr>
          <p:cNvPr id="24578" name="Picture 2"/>
          <p:cNvPicPr>
            <a:picLocks noChangeAspect="1" noChangeArrowheads="1"/>
          </p:cNvPicPr>
          <p:nvPr/>
        </p:nvPicPr>
        <p:blipFill>
          <a:blip r:embed="rId4" cstate="print"/>
          <a:srcRect/>
          <a:stretch>
            <a:fillRect/>
          </a:stretch>
        </p:blipFill>
        <p:spPr bwMode="auto">
          <a:xfrm>
            <a:off x="381000" y="4267200"/>
            <a:ext cx="2718758" cy="2324100"/>
          </a:xfrm>
          <a:prstGeom prst="rect">
            <a:avLst/>
          </a:prstGeom>
          <a:noFill/>
          <a:ln w="9525">
            <a:noFill/>
            <a:miter lim="800000"/>
            <a:headEnd/>
            <a:tailEnd/>
          </a:ln>
        </p:spPr>
      </p:pic>
      <p:pic>
        <p:nvPicPr>
          <p:cNvPr id="24579" name="Picture 3"/>
          <p:cNvPicPr>
            <a:picLocks noChangeAspect="1" noChangeArrowheads="1"/>
          </p:cNvPicPr>
          <p:nvPr/>
        </p:nvPicPr>
        <p:blipFill>
          <a:blip r:embed="rId5" cstate="print"/>
          <a:srcRect/>
          <a:stretch>
            <a:fillRect/>
          </a:stretch>
        </p:blipFill>
        <p:spPr bwMode="auto">
          <a:xfrm>
            <a:off x="4953000" y="4114800"/>
            <a:ext cx="3209925"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685800" y="914400"/>
            <a:ext cx="3276600" cy="5172988"/>
          </a:xfrm>
          <a:prstGeom prst="rect">
            <a:avLst/>
          </a:prstGeom>
          <a:noFill/>
        </p:spPr>
      </p:pic>
      <p:pic>
        <p:nvPicPr>
          <p:cNvPr id="25601" name="Picture 1"/>
          <p:cNvPicPr>
            <a:picLocks noChangeAspect="1" noChangeArrowheads="1"/>
          </p:cNvPicPr>
          <p:nvPr/>
        </p:nvPicPr>
        <p:blipFill>
          <a:blip r:embed="rId3" cstate="print"/>
          <a:srcRect/>
          <a:stretch>
            <a:fillRect/>
          </a:stretch>
        </p:blipFill>
        <p:spPr bwMode="auto">
          <a:xfrm>
            <a:off x="5105400" y="762000"/>
            <a:ext cx="3038475" cy="5265050"/>
          </a:xfrm>
          <a:prstGeom prst="rect">
            <a:avLst/>
          </a:prstGeom>
          <a:noFill/>
        </p:spPr>
      </p:pic>
      <p:sp>
        <p:nvSpPr>
          <p:cNvPr id="25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9436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0" y="484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512511" cy="1143000"/>
          </a:xfrm>
        </p:spPr>
        <p:txBody>
          <a:bodyPr>
            <a:normAutofit fontScale="90000"/>
          </a:bodyPr>
          <a:lstStyle/>
          <a:p>
            <a:pPr algn="ctr">
              <a:buNone/>
            </a:pPr>
            <a:r>
              <a:rPr lang="en-US" dirty="0"/>
              <a:t>Isometric view </a:t>
            </a:r>
            <a:br>
              <a:rPr lang="en-US" dirty="0"/>
            </a:br>
            <a:endParaRPr lang="en-US" dirty="0"/>
          </a:p>
        </p:txBody>
      </p:sp>
      <p:pic>
        <p:nvPicPr>
          <p:cNvPr id="26626" name="Picture 2"/>
          <p:cNvPicPr>
            <a:picLocks noChangeAspect="1" noChangeArrowheads="1"/>
          </p:cNvPicPr>
          <p:nvPr/>
        </p:nvPicPr>
        <p:blipFill>
          <a:blip r:embed="rId2" cstate="print"/>
          <a:srcRect l="16562" r="27411"/>
          <a:stretch>
            <a:fillRect/>
          </a:stretch>
        </p:blipFill>
        <p:spPr bwMode="auto">
          <a:xfrm>
            <a:off x="1143000" y="1066800"/>
            <a:ext cx="2590800" cy="5095875"/>
          </a:xfrm>
          <a:prstGeom prst="rect">
            <a:avLst/>
          </a:prstGeom>
          <a:noFill/>
        </p:spPr>
      </p:pic>
      <p:pic>
        <p:nvPicPr>
          <p:cNvPr id="26625" name="Picture 1"/>
          <p:cNvPicPr>
            <a:picLocks noChangeAspect="1" noChangeArrowheads="1"/>
          </p:cNvPicPr>
          <p:nvPr/>
        </p:nvPicPr>
        <p:blipFill>
          <a:blip r:embed="rId3" cstate="print"/>
          <a:srcRect l="14737" r="8838"/>
          <a:stretch>
            <a:fillRect/>
          </a:stretch>
        </p:blipFill>
        <p:spPr bwMode="auto">
          <a:xfrm>
            <a:off x="5105400" y="1143000"/>
            <a:ext cx="3019425" cy="4686300"/>
          </a:xfrm>
          <a:prstGeom prst="rect">
            <a:avLst/>
          </a:prstGeom>
          <a:noFill/>
        </p:spPr>
      </p:pic>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 pos="59436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28" name="Rectangle 4"/>
          <p:cNvSpPr>
            <a:spLocks noChangeArrowheads="1"/>
          </p:cNvSpPr>
          <p:nvPr/>
        </p:nvSpPr>
        <p:spPr bwMode="auto">
          <a:xfrm>
            <a:off x="0" y="10239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489" y="0"/>
            <a:ext cx="6512511" cy="1143000"/>
          </a:xfrm>
        </p:spPr>
        <p:txBody>
          <a:bodyPr/>
          <a:lstStyle/>
          <a:p>
            <a:pPr algn="ctr">
              <a:buNone/>
            </a:pPr>
            <a:r>
              <a:rPr lang="en-US" dirty="0"/>
              <a:t>Front view</a:t>
            </a:r>
          </a:p>
        </p:txBody>
      </p:sp>
      <p:pic>
        <p:nvPicPr>
          <p:cNvPr id="27854" name="Picture 206"/>
          <p:cNvPicPr>
            <a:picLocks noChangeAspect="1" noChangeArrowheads="1"/>
          </p:cNvPicPr>
          <p:nvPr/>
        </p:nvPicPr>
        <p:blipFill>
          <a:blip r:embed="rId2" cstate="print"/>
          <a:srcRect l="4916" r="12270"/>
          <a:stretch>
            <a:fillRect/>
          </a:stretch>
        </p:blipFill>
        <p:spPr bwMode="auto">
          <a:xfrm>
            <a:off x="0" y="361950"/>
            <a:ext cx="2800350" cy="6496050"/>
          </a:xfrm>
          <a:prstGeom prst="rect">
            <a:avLst/>
          </a:prstGeom>
          <a:noFill/>
        </p:spPr>
      </p:pic>
      <p:pic>
        <p:nvPicPr>
          <p:cNvPr id="27853" name="Picture 205"/>
          <p:cNvPicPr>
            <a:picLocks noChangeAspect="1" noChangeArrowheads="1"/>
          </p:cNvPicPr>
          <p:nvPr/>
        </p:nvPicPr>
        <p:blipFill>
          <a:blip r:embed="rId3" cstate="print"/>
          <a:srcRect/>
          <a:stretch>
            <a:fillRect/>
          </a:stretch>
        </p:blipFill>
        <p:spPr bwMode="auto">
          <a:xfrm>
            <a:off x="3810000" y="1600200"/>
            <a:ext cx="4114800" cy="4683727"/>
          </a:xfrm>
          <a:prstGeom prst="rect">
            <a:avLst/>
          </a:prstGeom>
          <a:noFill/>
        </p:spPr>
      </p:pic>
      <p:sp>
        <p:nvSpPr>
          <p:cNvPr id="27855" name="Rectangle 20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7150" algn="l" defTabSz="914400" rtl="0" eaLnBrk="1" fontAlgn="base" latinLnBrk="0" hangingPunct="1">
              <a:lnSpc>
                <a:spcPct val="100000"/>
              </a:lnSpc>
              <a:spcBef>
                <a:spcPct val="0"/>
              </a:spcBef>
              <a:spcAft>
                <a:spcPct val="0"/>
              </a:spcAft>
              <a:buClrTx/>
              <a:buSzTx/>
              <a:buFontTx/>
              <a:buNone/>
              <a:tabLst>
                <a:tab pos="12573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856" name="Rectangle 208"/>
          <p:cNvSpPr>
            <a:spLocks noChangeArrowheads="1"/>
          </p:cNvSpPr>
          <p:nvPr/>
        </p:nvSpPr>
        <p:spPr bwMode="auto">
          <a:xfrm>
            <a:off x="0" y="10325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512511" cy="1143000"/>
          </a:xfrm>
        </p:spPr>
        <p:txBody>
          <a:bodyPr/>
          <a:lstStyle/>
          <a:p>
            <a:pPr algn="ctr">
              <a:buNone/>
            </a:pPr>
            <a:r>
              <a:rPr lang="en-US" dirty="0" smtClean="0"/>
              <a:t>Top View</a:t>
            </a:r>
            <a:endParaRPr lang="en-US" dirty="0"/>
          </a:p>
        </p:txBody>
      </p:sp>
      <p:pic>
        <p:nvPicPr>
          <p:cNvPr id="29698" name="Picture 2"/>
          <p:cNvPicPr>
            <a:picLocks noChangeAspect="1" noChangeArrowheads="1"/>
          </p:cNvPicPr>
          <p:nvPr/>
        </p:nvPicPr>
        <p:blipFill>
          <a:blip r:embed="rId2" cstate="print"/>
          <a:srcRect l="17970" r="14577"/>
          <a:stretch>
            <a:fillRect/>
          </a:stretch>
        </p:blipFill>
        <p:spPr bwMode="auto">
          <a:xfrm>
            <a:off x="2057400" y="1066800"/>
            <a:ext cx="4905375"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512511" cy="1143000"/>
          </a:xfrm>
        </p:spPr>
        <p:txBody>
          <a:bodyPr>
            <a:normAutofit fontScale="90000"/>
          </a:bodyPr>
          <a:lstStyle/>
          <a:p>
            <a:pPr algn="ctr">
              <a:buNone/>
            </a:pPr>
            <a:r>
              <a:rPr lang="en-US" b="1" dirty="0"/>
              <a:t>Recommendations</a:t>
            </a:r>
            <a:r>
              <a:rPr lang="en-US" dirty="0"/>
              <a:t/>
            </a:r>
            <a:br>
              <a:rPr lang="en-US" dirty="0"/>
            </a:br>
            <a:endParaRPr lang="en-US" dirty="0"/>
          </a:p>
        </p:txBody>
      </p:sp>
      <p:sp>
        <p:nvSpPr>
          <p:cNvPr id="22529" name="Rectangle 1"/>
          <p:cNvSpPr>
            <a:spLocks noChangeArrowheads="1"/>
          </p:cNvSpPr>
          <p:nvPr/>
        </p:nvSpPr>
        <p:spPr bwMode="auto">
          <a:xfrm>
            <a:off x="304800" y="1066800"/>
            <a:ext cx="8839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Sensor should be connected to every moved parts to avoid any damaged will be happened.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Self clean design can be added too.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Design a mechanism to can put all the orange pieces in one time not one after 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Refrigeration system can be added to the juice</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743200"/>
            <a:ext cx="6587060" cy="923330"/>
          </a:xfrm>
          <a:prstGeom prst="rect">
            <a:avLst/>
          </a:prstGeom>
          <a:noFill/>
        </p:spPr>
        <p:txBody>
          <a:bodyPr wrap="none" lIns="91440" tIns="45720" rIns="91440" bIns="45720">
            <a:spAutoFit/>
            <a:scene3d>
              <a:camera prst="isometricRightUp"/>
              <a:lightRig rig="threePt" dir="t"/>
            </a:scene3d>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Thanks for listening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1340" y="533400"/>
            <a:ext cx="5716588" cy="175432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project in words</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a:off x="0" y="3352800"/>
            <a:ext cx="9144000" cy="1754326"/>
          </a:xfrm>
          <a:prstGeom prst="rect">
            <a:avLst/>
          </a:prstGeom>
          <a:noFill/>
        </p:spPr>
        <p:txBody>
          <a:bodyPr wrap="square" lIns="91440" tIns="45720" rIns="91440" bIns="45720">
            <a:spAutoFit/>
          </a:bodyPr>
          <a:lstStyle/>
          <a:p>
            <a:pPr algn="ctr"/>
            <a:r>
              <a:rPr lang="en-US" sz="3600" b="1" dirty="0" smtClean="0">
                <a:ln w="17780" cmpd="sng">
                  <a:solidFill>
                    <a:srgbClr val="FFFFFF"/>
                  </a:solidFill>
                  <a:prstDash val="solid"/>
                  <a:miter lim="800000"/>
                </a:ln>
              </a:rPr>
              <a:t>Group of mechanisms  aims to make the operation of making orange juice easier and more rapidly   </a:t>
            </a:r>
            <a:endParaRPr lang="en-US" sz="3600" b="1" cap="none" spc="0" dirty="0">
              <a:ln w="17780" cmpd="sng">
                <a:solidFill>
                  <a:srgbClr val="FFFFFF"/>
                </a:solidFill>
                <a:prstDash val="solid"/>
                <a:miter lim="800000"/>
              </a:ln>
            </a:endParaRPr>
          </a:p>
        </p:txBody>
      </p:sp>
    </p:spTree>
    <p:extLst>
      <p:ext uri="{BB962C8B-B14F-4D97-AF65-F5344CB8AC3E}">
        <p14:creationId xmlns="" xmlns:p14="http://schemas.microsoft.com/office/powerpoint/2010/main" val="1210664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0141" y="609600"/>
            <a:ext cx="352211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ABSTRACT</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a:off x="0" y="1981200"/>
            <a:ext cx="8991600" cy="1569660"/>
          </a:xfrm>
          <a:prstGeom prst="rect">
            <a:avLst/>
          </a:prstGeom>
          <a:noFill/>
        </p:spPr>
        <p:txBody>
          <a:bodyPr wrap="square" lIns="91440" tIns="45720" rIns="91440" bIns="45720">
            <a:spAutoFit/>
          </a:bodyPr>
          <a:lstStyle/>
          <a:p>
            <a:pPr algn="ctr"/>
            <a:r>
              <a:rPr lang="en-US" sz="2400" dirty="0" smtClean="0"/>
              <a:t>Our project is an orange juicer which can by itself and its design separate the orange pieces and cut them after that squeeze them before it finally through them out, all of that by a special design </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33400" y="3733800"/>
            <a:ext cx="8001000" cy="1938992"/>
          </a:xfrm>
          <a:prstGeom prst="rect">
            <a:avLst/>
          </a:prstGeom>
          <a:noFill/>
        </p:spPr>
        <p:txBody>
          <a:bodyPr wrap="square" lIns="91440" tIns="45720" rIns="91440" bIns="45720">
            <a:spAutoFit/>
          </a:bodyPr>
          <a:lstStyle/>
          <a:p>
            <a:r>
              <a:rPr lang="en-US" sz="2400" dirty="0" smtClean="0"/>
              <a:t>During our project, the project itself will be passed through three stages, soft ware design by using AUTOCAD and MECHANICAL DESKTOP programs, wooden and cartoon model and finally the final model made by steel ,plastic and aluminum  apparatus. </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Safety</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angle 5"/>
          <p:cNvSpPr/>
          <p:nvPr/>
        </p:nvSpPr>
        <p:spPr>
          <a:xfrm>
            <a:off x="152400" y="1371601"/>
            <a:ext cx="8728087" cy="4154984"/>
          </a:xfrm>
          <a:prstGeom prst="rect">
            <a:avLst/>
          </a:prstGeom>
          <a:noFill/>
        </p:spPr>
        <p:txBody>
          <a:bodyPr wrap="square" lIns="91440" tIns="45720" rIns="91440" bIns="45720">
            <a:spAutoFit/>
          </a:bodyPr>
          <a:lstStyle/>
          <a:p>
            <a:pPr>
              <a:buFont typeface="Arial" pitchFamily="34" charset="0"/>
              <a:buChar char="•"/>
            </a:pPr>
            <a:r>
              <a:rPr lang="en-US" sz="2400" dirty="0" smtClean="0"/>
              <a:t> All the analysis and calculations will be </a:t>
            </a:r>
            <a:r>
              <a:rPr lang="en-US" sz="2400" dirty="0" smtClean="0"/>
              <a:t>shown,</a:t>
            </a:r>
            <a:endParaRPr lang="en-US" sz="2400" dirty="0" smtClean="0"/>
          </a:p>
          <a:p>
            <a:r>
              <a:rPr lang="en-US" sz="2400" dirty="0" smtClean="0"/>
              <a:t>To </a:t>
            </a:r>
            <a:r>
              <a:rPr lang="en-US" sz="2400" dirty="0" smtClean="0"/>
              <a:t>prevent any damages or bad work when the machine </a:t>
            </a:r>
            <a:r>
              <a:rPr lang="en-US" sz="2400" dirty="0" smtClean="0"/>
              <a:t>work on.</a:t>
            </a:r>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 Safety for the human who used this machine</a:t>
            </a:r>
            <a:r>
              <a:rPr lang="en-US" sz="2400" dirty="0" smtClean="0"/>
              <a:t>.</a:t>
            </a:r>
          </a:p>
          <a:p>
            <a:pPr>
              <a:buFont typeface="Arial" pitchFamily="34" charset="0"/>
              <a:buChar char="•"/>
            </a:pPr>
            <a:endParaRPr lang="en-US" sz="2400" dirty="0" smtClean="0"/>
          </a:p>
          <a:p>
            <a:pPr>
              <a:buFont typeface="Arial" pitchFamily="34" charset="0"/>
              <a:buChar char="•"/>
            </a:pPr>
            <a:r>
              <a:rPr lang="en-US" sz="2400" dirty="0" smtClean="0"/>
              <a:t> Automatic switch door will add.</a:t>
            </a:r>
          </a:p>
          <a:p>
            <a:pPr>
              <a:buFont typeface="Arial" pitchFamily="34" charset="0"/>
              <a:buChar char="•"/>
            </a:pPr>
            <a:endParaRPr lang="en-US" sz="2400" dirty="0" smtClean="0"/>
          </a:p>
          <a:p>
            <a:pPr>
              <a:buFont typeface="Arial" pitchFamily="34" charset="0"/>
              <a:buChar char="•"/>
            </a:pPr>
            <a:r>
              <a:rPr lang="en-US" sz="2400" dirty="0" smtClean="0"/>
              <a:t> A safety bottom added too and it has been but in special place that can easier to reach.</a:t>
            </a:r>
          </a:p>
          <a:p>
            <a:endParaRPr lang="en-US" sz="24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1"/>
            <a:ext cx="9144000"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Description of Our Model</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4"/>
          <p:cNvSpPr/>
          <p:nvPr/>
        </p:nvSpPr>
        <p:spPr>
          <a:xfrm>
            <a:off x="228600" y="1600200"/>
            <a:ext cx="6942227" cy="4893647"/>
          </a:xfrm>
          <a:prstGeom prst="rect">
            <a:avLst/>
          </a:prstGeom>
          <a:noFill/>
        </p:spPr>
        <p:txBody>
          <a:bodyPr wrap="square" lIns="91440" tIns="45720" rIns="91440" bIns="45720">
            <a:spAutoFit/>
          </a:bodyPr>
          <a:lstStyle/>
          <a:p>
            <a:pPr>
              <a:buFont typeface="Arial" pitchFamily="34" charset="0"/>
              <a:buChar char="•"/>
            </a:pPr>
            <a:r>
              <a:rPr lang="en-US" sz="2400" dirty="0" smtClean="0"/>
              <a:t> Have a normal size about (55×35×160) cm</a:t>
            </a:r>
            <a:r>
              <a:rPr lang="en-US" sz="2400" dirty="0" smtClean="0"/>
              <a:t>.</a:t>
            </a:r>
          </a:p>
          <a:p>
            <a:pPr>
              <a:buFont typeface="Arial" pitchFamily="34" charset="0"/>
              <a:buChar char="•"/>
            </a:pPr>
            <a:endParaRPr lang="en-US" sz="2400" dirty="0" smtClean="0"/>
          </a:p>
          <a:p>
            <a:pPr>
              <a:buFont typeface="Arial" pitchFamily="34" charset="0"/>
              <a:buChar char="•"/>
            </a:pPr>
            <a:r>
              <a:rPr lang="en-US" sz="2400" dirty="0" smtClean="0"/>
              <a:t> Automatically movement.</a:t>
            </a:r>
          </a:p>
          <a:p>
            <a:pPr>
              <a:buFont typeface="Arial" pitchFamily="34" charset="0"/>
              <a:buChar char="•"/>
            </a:pPr>
            <a:endParaRPr lang="en-US" sz="2400" dirty="0" smtClean="0"/>
          </a:p>
          <a:p>
            <a:pPr algn="just">
              <a:buFont typeface="Arial" pitchFamily="34" charset="0"/>
              <a:buChar char="•"/>
            </a:pPr>
            <a:r>
              <a:rPr lang="en-US" sz="2400" dirty="0" smtClean="0"/>
              <a:t> Juice an oranges with diameter about</a:t>
            </a:r>
          </a:p>
          <a:p>
            <a:pPr algn="just"/>
            <a:r>
              <a:rPr lang="en-US" sz="2400" dirty="0" smtClean="0"/>
              <a:t> </a:t>
            </a:r>
            <a:r>
              <a:rPr lang="en-US" sz="2400" dirty="0" smtClean="0"/>
              <a:t>((65 </a:t>
            </a:r>
            <a:r>
              <a:rPr lang="en-US" sz="2400" dirty="0" smtClean="0"/>
              <a:t>mm &lt; d &lt; 90mm)).</a:t>
            </a:r>
          </a:p>
          <a:p>
            <a:pPr algn="just"/>
            <a:endParaRPr lang="en-US" sz="2400" dirty="0" smtClean="0"/>
          </a:p>
          <a:p>
            <a:pPr algn="just">
              <a:buFont typeface="Arial" pitchFamily="34" charset="0"/>
              <a:buChar char="•"/>
            </a:pPr>
            <a:r>
              <a:rPr lang="en-US" sz="2400" dirty="0" smtClean="0"/>
              <a:t> Squeezing, cut and throw </a:t>
            </a:r>
            <a:r>
              <a:rPr lang="en-US" sz="2400" dirty="0" smtClean="0"/>
              <a:t>away by it self.</a:t>
            </a:r>
            <a:endParaRPr lang="en-US" sz="2400" dirty="0" smtClean="0"/>
          </a:p>
          <a:p>
            <a:pPr algn="just">
              <a:buFont typeface="Arial" pitchFamily="34" charset="0"/>
              <a:buChar char="•"/>
            </a:pPr>
            <a:endParaRPr lang="en-US" sz="2400" dirty="0" smtClean="0"/>
          </a:p>
          <a:p>
            <a:pPr algn="just">
              <a:buFont typeface="Arial" pitchFamily="34" charset="0"/>
              <a:buChar char="•"/>
            </a:pPr>
            <a:r>
              <a:rPr lang="en-US" sz="2400" dirty="0" smtClean="0"/>
              <a:t> Squeezed more than twenty pieces per minute.</a:t>
            </a:r>
          </a:p>
          <a:p>
            <a:pPr algn="just">
              <a:buFont typeface="Arial" pitchFamily="34" charset="0"/>
              <a:buChar char="•"/>
            </a:pPr>
            <a:endParaRPr lang="en-US" sz="2400" dirty="0" smtClean="0"/>
          </a:p>
          <a:p>
            <a:pPr algn="just">
              <a:buFont typeface="Arial" pitchFamily="34" charset="0"/>
              <a:buChar char="•"/>
            </a:pPr>
            <a:r>
              <a:rPr lang="en-US" sz="2400" dirty="0" smtClean="0"/>
              <a:t> Can juice more than 80% of orange piece.</a:t>
            </a:r>
          </a:p>
          <a:p>
            <a:pPr algn="just"/>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Plan</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p:cNvPicPr>
            <a:picLocks noChangeAspect="1" noChangeArrowheads="1"/>
          </p:cNvPicPr>
          <p:nvPr/>
        </p:nvPicPr>
        <p:blipFill>
          <a:blip r:embed="rId2" cstate="print"/>
          <a:srcRect/>
          <a:stretch>
            <a:fillRect/>
          </a:stretch>
        </p:blipFill>
        <p:spPr bwMode="auto">
          <a:xfrm>
            <a:off x="1524000" y="1676400"/>
            <a:ext cx="6429375" cy="4019550"/>
          </a:xfrm>
          <a:prstGeom prst="rect">
            <a:avLst/>
          </a:prstGeom>
          <a:ln>
            <a:noFill/>
          </a:ln>
          <a:effectLst>
            <a:softEdge rad="112500"/>
          </a:effectLst>
        </p:spPr>
      </p:pic>
      <p:sp>
        <p:nvSpPr>
          <p:cNvPr id="6" name="Rectangle 5"/>
          <p:cNvSpPr/>
          <p:nvPr/>
        </p:nvSpPr>
        <p:spPr>
          <a:xfrm>
            <a:off x="152400" y="5867400"/>
            <a:ext cx="8991600" cy="830997"/>
          </a:xfrm>
          <a:prstGeom prst="rect">
            <a:avLst/>
          </a:prstGeom>
        </p:spPr>
        <p:txBody>
          <a:bodyPr wrap="square">
            <a:spAutoFit/>
          </a:bodyPr>
          <a:lstStyle/>
          <a:p>
            <a:pPr lvl="0" algn="ctr"/>
            <a:r>
              <a:rPr lang="en-US" sz="2400" dirty="0" smtClean="0">
                <a:solidFill>
                  <a:prstClr val="black"/>
                </a:solidFill>
              </a:rPr>
              <a:t>Maximum time(about 50 days) was in operation 7 which related to software design of the model</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Parts Of Project</a:t>
            </a:r>
            <a:endParaRPr lang="en-US" sz="5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10" descr="صورة047"/>
          <p:cNvPicPr>
            <a:picLocks noChangeArrowheads="1"/>
          </p:cNvPicPr>
          <p:nvPr/>
        </p:nvPicPr>
        <p:blipFill>
          <a:blip r:embed="rId2" cstate="print"/>
          <a:srcRect/>
          <a:stretch>
            <a:fillRect/>
          </a:stretch>
        </p:blipFill>
        <p:spPr bwMode="auto">
          <a:xfrm>
            <a:off x="457200" y="1676400"/>
            <a:ext cx="4038600" cy="3581400"/>
          </a:xfrm>
          <a:prstGeom prst="rect">
            <a:avLst/>
          </a:prstGeom>
          <a:noFill/>
          <a:ln w="9525">
            <a:noFill/>
            <a:miter lim="800000"/>
            <a:headEnd/>
            <a:tailEnd/>
          </a:ln>
        </p:spPr>
      </p:pic>
      <p:sp>
        <p:nvSpPr>
          <p:cNvPr id="5" name="Rectangle 4"/>
          <p:cNvSpPr/>
          <p:nvPr/>
        </p:nvSpPr>
        <p:spPr>
          <a:xfrm>
            <a:off x="1295400" y="5562600"/>
            <a:ext cx="1828800"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dirty="0" smtClean="0">
                <a:latin typeface="Miriam" pitchFamily="34" charset="-79"/>
                <a:cs typeface="Miriam" pitchFamily="34" charset="-79"/>
              </a:rPr>
              <a:t>A Motor</a:t>
            </a:r>
            <a:endParaRPr lang="en-US" sz="28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iriam" pitchFamily="34" charset="-79"/>
              <a:cs typeface="Miriam" pitchFamily="34" charset="-79"/>
            </a:endParaRPr>
          </a:p>
        </p:txBody>
      </p:sp>
      <p:pic>
        <p:nvPicPr>
          <p:cNvPr id="6" name="Picture 11" descr="2"/>
          <p:cNvPicPr>
            <a:picLocks noChangeArrowheads="1"/>
          </p:cNvPicPr>
          <p:nvPr/>
        </p:nvPicPr>
        <p:blipFill>
          <a:blip r:embed="rId3" cstate="print"/>
          <a:srcRect/>
          <a:stretch>
            <a:fillRect/>
          </a:stretch>
        </p:blipFill>
        <p:spPr bwMode="auto">
          <a:xfrm>
            <a:off x="4800600" y="1600200"/>
            <a:ext cx="4038600" cy="3657600"/>
          </a:xfrm>
          <a:prstGeom prst="rect">
            <a:avLst/>
          </a:prstGeom>
          <a:noFill/>
          <a:ln w="9525">
            <a:noFill/>
            <a:miter lim="800000"/>
            <a:headEnd/>
            <a:tailEnd/>
          </a:ln>
        </p:spPr>
      </p:pic>
      <p:sp>
        <p:nvSpPr>
          <p:cNvPr id="8" name="Rectangle 7"/>
          <p:cNvSpPr/>
          <p:nvPr/>
        </p:nvSpPr>
        <p:spPr>
          <a:xfrm>
            <a:off x="5562600" y="5334000"/>
            <a:ext cx="2711113" cy="954107"/>
          </a:xfrm>
          <a:prstGeom prst="rect">
            <a:avLst/>
          </a:prstGeom>
        </p:spPr>
        <p:txBody>
          <a:bodyPr wrap="square">
            <a:spAutoFit/>
          </a:bodyPr>
          <a:lstStyle/>
          <a:p>
            <a:pPr algn="ctr"/>
            <a:r>
              <a:rPr lang="en-US" sz="2800" dirty="0" smtClean="0"/>
              <a:t>gear1, gear2 and chain</a:t>
            </a:r>
            <a:endParaRPr lang="en-US"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majorFont>
      <a:minorFont>
        <a:latin typeface="Trebuchet MS"/>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492</TotalTime>
  <Words>1148</Words>
  <Application>Microsoft Office PowerPoint</Application>
  <PresentationFormat>On-screen Show (4:3)</PresentationFormat>
  <Paragraphs>436</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Slipstream</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Springs properties</vt:lpstr>
      <vt:lpstr>Load needed for Cutting Orange Piece</vt:lpstr>
      <vt:lpstr>Load Needed For Squeeze The Orange Pieces</vt:lpstr>
      <vt:lpstr>Gears Analysis </vt:lpstr>
      <vt:lpstr>Analysis of Welding:-</vt:lpstr>
      <vt:lpstr>The Analysis Of Movement Of The Rods In The Both Side Of the Model</vt:lpstr>
      <vt:lpstr>Slide 27</vt:lpstr>
      <vt:lpstr>Slide 28</vt:lpstr>
      <vt:lpstr>Slide 29</vt:lpstr>
      <vt:lpstr>Slide 30</vt:lpstr>
      <vt:lpstr>analysis of the cost</vt:lpstr>
      <vt:lpstr>final drawings and views </vt:lpstr>
      <vt:lpstr>Slide 33</vt:lpstr>
      <vt:lpstr>Slide 34</vt:lpstr>
      <vt:lpstr>Isometric view  </vt:lpstr>
      <vt:lpstr>Front view</vt:lpstr>
      <vt:lpstr>Top View</vt:lpstr>
      <vt:lpstr>Recommendations </vt:lpstr>
      <vt:lpstr>Slide 39</vt:lpstr>
    </vt:vector>
  </TitlesOfParts>
  <Company>saq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saq</dc:creator>
  <cp:lastModifiedBy>mohammed</cp:lastModifiedBy>
  <cp:revision>48</cp:revision>
  <dcterms:created xsi:type="dcterms:W3CDTF">2010-05-17T19:10:35Z</dcterms:created>
  <dcterms:modified xsi:type="dcterms:W3CDTF">2010-05-23T06:17:39Z</dcterms:modified>
</cp:coreProperties>
</file>