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80" r:id="rId4"/>
    <p:sldId id="284" r:id="rId5"/>
    <p:sldId id="291" r:id="rId6"/>
    <p:sldId id="292" r:id="rId7"/>
    <p:sldId id="293" r:id="rId8"/>
    <p:sldId id="294" r:id="rId9"/>
    <p:sldId id="295" r:id="rId10"/>
    <p:sldId id="296" r:id="rId11"/>
    <p:sldId id="297" r:id="rId12"/>
    <p:sldId id="298" r:id="rId13"/>
    <p:sldId id="299" r:id="rId14"/>
    <p:sldId id="285" r:id="rId15"/>
    <p:sldId id="286" r:id="rId16"/>
    <p:sldId id="287" r:id="rId17"/>
    <p:sldId id="288" r:id="rId18"/>
    <p:sldId id="289" r:id="rId19"/>
    <p:sldId id="290"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5/23/2011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5/23/2011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5/23/2011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5/23/2011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5/23/2011</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341" y="858818"/>
            <a:ext cx="6777318" cy="1122382"/>
          </a:xfrm>
        </p:spPr>
        <p:txBody>
          <a:bodyPr/>
          <a:lstStyle/>
          <a:p>
            <a:r>
              <a:rPr lang="en-US" dirty="0" smtClean="0"/>
              <a:t>AP</a:t>
            </a:r>
            <a:endParaRPr lang="en-US" dirty="0"/>
          </a:p>
        </p:txBody>
      </p:sp>
      <p:sp>
        <p:nvSpPr>
          <p:cNvPr id="3" name="Subtitle 2"/>
          <p:cNvSpPr>
            <a:spLocks noGrp="1"/>
          </p:cNvSpPr>
          <p:nvPr>
            <p:ph type="subTitle" idx="1"/>
          </p:nvPr>
        </p:nvSpPr>
        <p:spPr>
          <a:xfrm>
            <a:off x="1371600" y="3733800"/>
            <a:ext cx="6400800" cy="2133600"/>
          </a:xfrm>
        </p:spPr>
        <p:txBody>
          <a:bodyPr>
            <a:normAutofit/>
          </a:bodyPr>
          <a:lstStyle/>
          <a:p>
            <a:r>
              <a:rPr lang="en-US" sz="2400" dirty="0" smtClean="0"/>
              <a:t>Prepared by: Abdullah F. F. Shehadeh</a:t>
            </a:r>
          </a:p>
          <a:p>
            <a:r>
              <a:rPr lang="en-US" dirty="0" smtClean="0"/>
              <a:t>                          </a:t>
            </a:r>
            <a:r>
              <a:rPr lang="en-US" dirty="0" err="1" smtClean="0"/>
              <a:t>Abd-Errazzaq</a:t>
            </a:r>
            <a:r>
              <a:rPr lang="en-US" dirty="0" smtClean="0"/>
              <a:t> Shehadeh</a:t>
            </a:r>
            <a:endParaRPr lang="en-US" sz="2400" dirty="0" smtClean="0"/>
          </a:p>
          <a:p>
            <a:r>
              <a:rPr lang="en-US" sz="2400" dirty="0" smtClean="0"/>
              <a:t>Hardware Graduation Project</a:t>
            </a:r>
          </a:p>
          <a:p>
            <a:r>
              <a:rPr lang="en-US" dirty="0" smtClean="0"/>
              <a:t>2010 - 2011</a:t>
            </a:r>
            <a:endParaRPr lang="en-US" sz="2400" dirty="0" smtClean="0"/>
          </a:p>
        </p:txBody>
      </p:sp>
      <p:sp>
        <p:nvSpPr>
          <p:cNvPr id="4" name="Title 1"/>
          <p:cNvSpPr txBox="1">
            <a:spLocks/>
          </p:cNvSpPr>
          <p:nvPr/>
        </p:nvSpPr>
        <p:spPr>
          <a:xfrm>
            <a:off x="1182738" y="1849418"/>
            <a:ext cx="6777318" cy="1122382"/>
          </a:xfrm>
          <a:prstGeom prst="rect">
            <a:avLst/>
          </a:prstGeom>
        </p:spPr>
        <p:txBody>
          <a:bodyPr vert="horz" lIns="91440" tIns="45720" rIns="91440" bIns="45720" rtlCol="0" anchor="b">
            <a:noAutofit/>
          </a:bodyPr>
          <a:lstStyle>
            <a:lvl1pPr algn="ctr" defTabSz="914400" rtl="0" eaLnBrk="1" latinLnBrk="0" hangingPunct="1">
              <a:spcBef>
                <a:spcPct val="0"/>
              </a:spcBef>
              <a:buNone/>
              <a:defRPr sz="5400" kern="1200">
                <a:ln w="3175">
                  <a:solidFill>
                    <a:schemeClr val="tx1">
                      <a:alpha val="65000"/>
                    </a:schemeClr>
                  </a:solidFill>
                </a:ln>
                <a:solidFill>
                  <a:schemeClr val="tx1"/>
                </a:solidFill>
                <a:effectLst>
                  <a:outerShdw blurRad="25400" dist="12700" dir="14220000" rotWithShape="0">
                    <a:prstClr val="black">
                      <a:alpha val="50000"/>
                    </a:prst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t>Auto-Parking (Autonomous Parallel Parking Car) </a:t>
            </a:r>
            <a:endParaRPr lang="en-US" sz="2800" dirty="0"/>
          </a:p>
        </p:txBody>
      </p:sp>
    </p:spTree>
    <p:extLst>
      <p:ext uri="{BB962C8B-B14F-4D97-AF65-F5344CB8AC3E}">
        <p14:creationId xmlns:p14="http://schemas.microsoft.com/office/powerpoint/2010/main" xmlns="" val="611628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04800"/>
            <a:ext cx="7756263" cy="1319606"/>
          </a:xfrm>
        </p:spPr>
        <p:txBody>
          <a:bodyPr/>
          <a:lstStyle/>
          <a:p>
            <a:r>
              <a:rPr lang="en-US" dirty="0" smtClean="0"/>
              <a:t>Sensors Noise Elimination</a:t>
            </a:r>
            <a:endParaRPr lang="en-US" dirty="0"/>
          </a:p>
        </p:txBody>
      </p:sp>
      <p:pic>
        <p:nvPicPr>
          <p:cNvPr id="4" name="Content Placeholder 3" descr="sharp.png"/>
          <p:cNvPicPr>
            <a:picLocks noGrp="1" noChangeAspect="1"/>
          </p:cNvPicPr>
          <p:nvPr>
            <p:ph idx="1"/>
          </p:nvPr>
        </p:nvPicPr>
        <p:blipFill>
          <a:blip r:embed="rId2" cstate="print"/>
          <a:stretch>
            <a:fillRect/>
          </a:stretch>
        </p:blipFill>
        <p:spPr>
          <a:xfrm>
            <a:off x="2590800" y="2819400"/>
            <a:ext cx="3982203" cy="28194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04800"/>
            <a:ext cx="7756263" cy="1319606"/>
          </a:xfrm>
        </p:spPr>
        <p:txBody>
          <a:bodyPr/>
          <a:lstStyle/>
          <a:p>
            <a:r>
              <a:rPr lang="en-US" dirty="0" smtClean="0"/>
              <a:t>Sensors Direction</a:t>
            </a:r>
            <a:endParaRPr lang="en-US" dirty="0"/>
          </a:p>
        </p:txBody>
      </p:sp>
      <p:sp>
        <p:nvSpPr>
          <p:cNvPr id="5" name="Content Placeholder 4"/>
          <p:cNvSpPr>
            <a:spLocks noGrp="1"/>
          </p:cNvSpPr>
          <p:nvPr>
            <p:ph idx="1"/>
          </p:nvPr>
        </p:nvSpPr>
        <p:spPr/>
        <p:txBody>
          <a:bodyPr/>
          <a:lstStyle/>
          <a:p>
            <a:r>
              <a:rPr lang="en-US" dirty="0" smtClean="0"/>
              <a:t>It is preferred to position the sensor such that it is orthogonal with respect to the motion direction.</a:t>
            </a:r>
          </a:p>
          <a:p>
            <a:endParaRPr lang="en-US" dirty="0"/>
          </a:p>
        </p:txBody>
      </p:sp>
      <p:pic>
        <p:nvPicPr>
          <p:cNvPr id="6" name="Picture 5" descr="Untitled.png"/>
          <p:cNvPicPr>
            <a:picLocks noChangeAspect="1"/>
          </p:cNvPicPr>
          <p:nvPr/>
        </p:nvPicPr>
        <p:blipFill>
          <a:blip r:embed="rId2" cstate="print"/>
          <a:stretch>
            <a:fillRect/>
          </a:stretch>
        </p:blipFill>
        <p:spPr>
          <a:xfrm>
            <a:off x="1676400" y="3124200"/>
            <a:ext cx="5715000" cy="340894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png"/>
          <p:cNvPicPr>
            <a:picLocks noGrp="1" noChangeAspect="1"/>
          </p:cNvPicPr>
          <p:nvPr>
            <p:ph idx="1"/>
          </p:nvPr>
        </p:nvPicPr>
        <p:blipFill>
          <a:blip r:embed="rId2" cstate="print"/>
          <a:stretch>
            <a:fillRect/>
          </a:stretch>
        </p:blipFill>
        <p:spPr>
          <a:xfrm>
            <a:off x="762000" y="2179637"/>
            <a:ext cx="7623159" cy="4297363"/>
          </a:xfrm>
        </p:spPr>
      </p:pic>
      <p:sp>
        <p:nvSpPr>
          <p:cNvPr id="3" name="Title 2"/>
          <p:cNvSpPr>
            <a:spLocks noGrp="1"/>
          </p:cNvSpPr>
          <p:nvPr>
            <p:ph type="title"/>
          </p:nvPr>
        </p:nvSpPr>
        <p:spPr/>
        <p:txBody>
          <a:bodyPr/>
          <a:lstStyle/>
          <a:p>
            <a:r>
              <a:rPr lang="en-US" dirty="0" smtClean="0"/>
              <a:t>PCB Schematic</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PCB Board</a:t>
            </a:r>
            <a:endParaRPr lang="en-US" dirty="0"/>
          </a:p>
        </p:txBody>
      </p:sp>
      <p:pic>
        <p:nvPicPr>
          <p:cNvPr id="6" name="Content Placeholder 5" descr="Untitled2.png"/>
          <p:cNvPicPr>
            <a:picLocks noGrp="1" noChangeAspect="1"/>
          </p:cNvPicPr>
          <p:nvPr>
            <p:ph idx="1"/>
          </p:nvPr>
        </p:nvPicPr>
        <p:blipFill>
          <a:blip r:embed="rId2" cstate="print"/>
          <a:stretch>
            <a:fillRect/>
          </a:stretch>
        </p:blipFill>
        <p:spPr>
          <a:xfrm>
            <a:off x="797846" y="2332037"/>
            <a:ext cx="7507954" cy="42211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a:bodyPr>
          <a:lstStyle/>
          <a:p>
            <a:r>
              <a:rPr lang="en-US" dirty="0" smtClean="0"/>
              <a:t>We have derived an equation that describes the car motion in auto-parking mode:</a:t>
            </a:r>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endParaRPr lang="en-US" dirty="0" smtClean="0"/>
          </a:p>
        </p:txBody>
      </p:sp>
      <p:sp>
        <p:nvSpPr>
          <p:cNvPr id="3" name="Title 2"/>
          <p:cNvSpPr>
            <a:spLocks noGrp="1"/>
          </p:cNvSpPr>
          <p:nvPr>
            <p:ph type="title"/>
          </p:nvPr>
        </p:nvSpPr>
        <p:spPr>
          <a:xfrm>
            <a:off x="688490" y="76200"/>
            <a:ext cx="7756263" cy="1676400"/>
          </a:xfrm>
        </p:spPr>
        <p:txBody>
          <a:bodyPr/>
          <a:lstStyle/>
          <a:p>
            <a:r>
              <a:rPr lang="en-US" dirty="0" smtClean="0"/>
              <a:t>Mathematical Model</a:t>
            </a:r>
            <a:endParaRPr lang="en-US" dirty="0"/>
          </a:p>
        </p:txBody>
      </p:sp>
      <p:graphicFrame>
        <p:nvGraphicFramePr>
          <p:cNvPr id="4" name="Object 3"/>
          <p:cNvGraphicFramePr>
            <a:graphicFrameLocks noChangeAspect="1"/>
          </p:cNvGraphicFramePr>
          <p:nvPr/>
        </p:nvGraphicFramePr>
        <p:xfrm>
          <a:off x="381000" y="3490912"/>
          <a:ext cx="3700463" cy="2833688"/>
        </p:xfrm>
        <a:graphic>
          <a:graphicData uri="http://schemas.openxmlformats.org/presentationml/2006/ole">
            <p:oleObj spid="_x0000_s1026" name="Equation" r:id="rId3" imgW="1333440" imgH="1066680" progId="Equation.3">
              <p:embed/>
            </p:oleObj>
          </a:graphicData>
        </a:graphic>
      </p:graphicFrame>
      <p:pic>
        <p:nvPicPr>
          <p:cNvPr id="5" name="Picture 4" descr="DSC09467.JPG"/>
          <p:cNvPicPr>
            <a:picLocks noChangeAspect="1"/>
          </p:cNvPicPr>
          <p:nvPr/>
        </p:nvPicPr>
        <p:blipFill>
          <a:blip r:embed="rId4" cstate="print"/>
          <a:stretch>
            <a:fillRect/>
          </a:stretch>
        </p:blipFill>
        <p:spPr>
          <a:xfrm>
            <a:off x="4267200" y="3124200"/>
            <a:ext cx="4572000" cy="3429000"/>
          </a:xfrm>
          <a:prstGeom prst="rect">
            <a:avLst/>
          </a:prstGeom>
        </p:spPr>
      </p:pic>
    </p:spTree>
    <p:extLst>
      <p:ext uri="{BB962C8B-B14F-4D97-AF65-F5344CB8AC3E}">
        <p14:creationId xmlns:p14="http://schemas.microsoft.com/office/powerpoint/2010/main" xmlns="" val="2119783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905000"/>
            <a:ext cx="7745505" cy="4609653"/>
          </a:xfrm>
        </p:spPr>
        <p:txBody>
          <a:bodyPr>
            <a:normAutofit/>
          </a:bodyPr>
          <a:lstStyle/>
          <a:p>
            <a:pPr>
              <a:buNone/>
            </a:pPr>
            <a:r>
              <a:rPr lang="en-US" dirty="0" smtClean="0"/>
              <a:t>According to sine rule:</a:t>
            </a:r>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p:txBody>
      </p:sp>
      <p:sp>
        <p:nvSpPr>
          <p:cNvPr id="3" name="Title 2"/>
          <p:cNvSpPr>
            <a:spLocks noGrp="1"/>
          </p:cNvSpPr>
          <p:nvPr>
            <p:ph type="title"/>
          </p:nvPr>
        </p:nvSpPr>
        <p:spPr>
          <a:xfrm>
            <a:off x="688490" y="76200"/>
            <a:ext cx="7756263" cy="1676400"/>
          </a:xfrm>
        </p:spPr>
        <p:txBody>
          <a:bodyPr/>
          <a:lstStyle/>
          <a:p>
            <a:r>
              <a:rPr lang="en-US" dirty="0" smtClean="0"/>
              <a:t>Mathematical Model</a:t>
            </a:r>
            <a:endParaRPr lang="en-US" dirty="0"/>
          </a:p>
        </p:txBody>
      </p:sp>
      <p:graphicFrame>
        <p:nvGraphicFramePr>
          <p:cNvPr id="5" name="Object 4"/>
          <p:cNvGraphicFramePr>
            <a:graphicFrameLocks noChangeAspect="1"/>
          </p:cNvGraphicFramePr>
          <p:nvPr/>
        </p:nvGraphicFramePr>
        <p:xfrm>
          <a:off x="609600" y="2286000"/>
          <a:ext cx="4572000" cy="4572000"/>
        </p:xfrm>
        <a:graphic>
          <a:graphicData uri="http://schemas.openxmlformats.org/presentationml/2006/ole">
            <p:oleObj spid="_x0000_s2051" name="Equation" r:id="rId3" imgW="2082600" imgH="3530520" progId="Equation.3">
              <p:embed/>
            </p:oleObj>
          </a:graphicData>
        </a:graphic>
      </p:graphicFrame>
      <p:pic>
        <p:nvPicPr>
          <p:cNvPr id="6" name="Picture 5" descr="DSC09467.JPG"/>
          <p:cNvPicPr>
            <a:picLocks noChangeAspect="1"/>
          </p:cNvPicPr>
          <p:nvPr/>
        </p:nvPicPr>
        <p:blipFill>
          <a:blip r:embed="rId4" cstate="print"/>
          <a:stretch>
            <a:fillRect/>
          </a:stretch>
        </p:blipFill>
        <p:spPr>
          <a:xfrm>
            <a:off x="4267200" y="2209800"/>
            <a:ext cx="4572000" cy="3429000"/>
          </a:xfrm>
          <a:prstGeom prst="rect">
            <a:avLst/>
          </a:prstGeom>
        </p:spPr>
      </p:pic>
    </p:spTree>
    <p:extLst>
      <p:ext uri="{BB962C8B-B14F-4D97-AF65-F5344CB8AC3E}">
        <p14:creationId xmlns:p14="http://schemas.microsoft.com/office/powerpoint/2010/main" xmlns="" val="2119783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905000"/>
            <a:ext cx="7745505" cy="4609653"/>
          </a:xfrm>
        </p:spPr>
        <p:txBody>
          <a:bodyPr>
            <a:normAutofit/>
          </a:bodyPr>
          <a:lstStyle/>
          <a:p>
            <a:pPr>
              <a:buNone/>
            </a:pPr>
            <a:r>
              <a:rPr lang="en-US" dirty="0" smtClean="0"/>
              <a:t>By substituting (1) in (2):</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The last equation describes the motion of the car.</a:t>
            </a:r>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p:txBody>
      </p:sp>
      <p:sp>
        <p:nvSpPr>
          <p:cNvPr id="3" name="Title 2"/>
          <p:cNvSpPr>
            <a:spLocks noGrp="1"/>
          </p:cNvSpPr>
          <p:nvPr>
            <p:ph type="title"/>
          </p:nvPr>
        </p:nvSpPr>
        <p:spPr>
          <a:xfrm>
            <a:off x="688490" y="76200"/>
            <a:ext cx="7756263" cy="1676400"/>
          </a:xfrm>
        </p:spPr>
        <p:txBody>
          <a:bodyPr/>
          <a:lstStyle/>
          <a:p>
            <a:r>
              <a:rPr lang="en-US" dirty="0" smtClean="0"/>
              <a:t>Mathematical Model</a:t>
            </a:r>
            <a:endParaRPr lang="en-US" dirty="0"/>
          </a:p>
        </p:txBody>
      </p:sp>
      <p:graphicFrame>
        <p:nvGraphicFramePr>
          <p:cNvPr id="5" name="Object 4"/>
          <p:cNvGraphicFramePr>
            <a:graphicFrameLocks noChangeAspect="1"/>
          </p:cNvGraphicFramePr>
          <p:nvPr/>
        </p:nvGraphicFramePr>
        <p:xfrm>
          <a:off x="862012" y="2514600"/>
          <a:ext cx="6453188" cy="2919413"/>
        </p:xfrm>
        <a:graphic>
          <a:graphicData uri="http://schemas.openxmlformats.org/presentationml/2006/ole">
            <p:oleObj spid="_x0000_s3074" name="Equation" r:id="rId3" imgW="2755800" imgH="1333440" progId="Equation.3">
              <p:embed/>
            </p:oleObj>
          </a:graphicData>
        </a:graphic>
      </p:graphicFrame>
    </p:spTree>
    <p:extLst>
      <p:ext uri="{BB962C8B-B14F-4D97-AF65-F5344CB8AC3E}">
        <p14:creationId xmlns:p14="http://schemas.microsoft.com/office/powerpoint/2010/main" xmlns="" val="2119783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By substituting the values of r and s:</a:t>
            </a:r>
          </a:p>
          <a:p>
            <a:endParaRPr lang="en-US" dirty="0" smtClean="0"/>
          </a:p>
          <a:p>
            <a:endParaRPr lang="en-US" dirty="0" smtClean="0"/>
          </a:p>
          <a:p>
            <a:pPr>
              <a:buNone/>
            </a:pPr>
            <a:r>
              <a:rPr lang="en-US" dirty="0" smtClean="0"/>
              <a:t>Using MS Excel, we have solved this equation for many values:</a:t>
            </a:r>
          </a:p>
          <a:p>
            <a:pPr>
              <a:buNone/>
            </a:pPr>
            <a:endParaRPr lang="en-US" dirty="0"/>
          </a:p>
        </p:txBody>
      </p:sp>
      <p:sp>
        <p:nvSpPr>
          <p:cNvPr id="3" name="Title 2"/>
          <p:cNvSpPr>
            <a:spLocks noGrp="1"/>
          </p:cNvSpPr>
          <p:nvPr>
            <p:ph type="title"/>
          </p:nvPr>
        </p:nvSpPr>
        <p:spPr/>
        <p:txBody>
          <a:bodyPr/>
          <a:lstStyle/>
          <a:p>
            <a:r>
              <a:rPr lang="en-US" dirty="0" smtClean="0"/>
              <a:t>Mathematical Model</a:t>
            </a:r>
            <a:endParaRPr lang="en-US" dirty="0"/>
          </a:p>
        </p:txBody>
      </p:sp>
      <p:graphicFrame>
        <p:nvGraphicFramePr>
          <p:cNvPr id="4" name="Object 3"/>
          <p:cNvGraphicFramePr>
            <a:graphicFrameLocks noChangeAspect="1"/>
          </p:cNvGraphicFramePr>
          <p:nvPr/>
        </p:nvGraphicFramePr>
        <p:xfrm>
          <a:off x="1812925" y="2971800"/>
          <a:ext cx="4398963" cy="571500"/>
        </p:xfrm>
        <a:graphic>
          <a:graphicData uri="http://schemas.openxmlformats.org/presentationml/2006/ole">
            <p:oleObj spid="_x0000_s4098" name="Equation" r:id="rId3" imgW="1917360" imgH="228600" progId="Equation.3">
              <p:embed/>
            </p:oleObj>
          </a:graphicData>
        </a:graphic>
      </p:graphicFrame>
      <p:pic>
        <p:nvPicPr>
          <p:cNvPr id="5" name="Picture 4" descr="excel.png"/>
          <p:cNvPicPr>
            <a:picLocks noChangeAspect="1"/>
          </p:cNvPicPr>
          <p:nvPr/>
        </p:nvPicPr>
        <p:blipFill>
          <a:blip r:embed="rId4" cstate="print"/>
          <a:stretch>
            <a:fillRect/>
          </a:stretch>
        </p:blipFill>
        <p:spPr>
          <a:xfrm>
            <a:off x="70932" y="4419600"/>
            <a:ext cx="8983013" cy="2057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228653"/>
          </a:xfrm>
        </p:spPr>
        <p:txBody>
          <a:bodyPr>
            <a:normAutofit/>
          </a:bodyPr>
          <a:lstStyle/>
          <a:p>
            <a:r>
              <a:rPr lang="en-US" dirty="0" smtClean="0"/>
              <a:t>PCB: It is our first project using printed circuits. We have learned how to work on Eagle program and we have faced many problems making the appropriate routing.</a:t>
            </a:r>
          </a:p>
          <a:p>
            <a:r>
              <a:rPr lang="en-US" dirty="0" smtClean="0"/>
              <a:t>PIC 18F4550: It is a USB microcontroller that requires the use of special bootloaders and programs like MPLAB. We faced many problems in defining it on Windows 7.</a:t>
            </a:r>
          </a:p>
        </p:txBody>
      </p:sp>
      <p:sp>
        <p:nvSpPr>
          <p:cNvPr id="3" name="Title 2"/>
          <p:cNvSpPr>
            <a:spLocks noGrp="1"/>
          </p:cNvSpPr>
          <p:nvPr>
            <p:ph type="title"/>
          </p:nvPr>
        </p:nvSpPr>
        <p:spPr/>
        <p:txBody>
          <a:bodyPr/>
          <a:lstStyle/>
          <a:p>
            <a:r>
              <a:rPr lang="en-US" dirty="0" smtClean="0"/>
              <a:t>Problems we faced!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228653"/>
          </a:xfrm>
        </p:spPr>
        <p:txBody>
          <a:bodyPr>
            <a:normAutofit/>
          </a:bodyPr>
          <a:lstStyle/>
          <a:p>
            <a:r>
              <a:rPr lang="en-US" dirty="0" smtClean="0"/>
              <a:t>Mechanical problems: we changed the car model twice, in order to use a small car that can be driven using batteries, but finally we were obliged to use power supply in order to supply the motors with the required current. Another mechanical problem is the rotation angle of the front motor which is much smaller than the real case, what results in the need of doing the parking on many stages.</a:t>
            </a:r>
            <a:endParaRPr lang="en-US" dirty="0"/>
          </a:p>
        </p:txBody>
      </p:sp>
      <p:sp>
        <p:nvSpPr>
          <p:cNvPr id="3" name="Title 2"/>
          <p:cNvSpPr>
            <a:spLocks noGrp="1"/>
          </p:cNvSpPr>
          <p:nvPr>
            <p:ph type="title"/>
          </p:nvPr>
        </p:nvSpPr>
        <p:spPr/>
        <p:txBody>
          <a:bodyPr/>
          <a:lstStyle/>
          <a:p>
            <a:r>
              <a:rPr lang="en-US" dirty="0" smtClean="0"/>
              <a:t>Problems we faced!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a:bodyPr>
          <a:lstStyle/>
          <a:p>
            <a:r>
              <a:rPr lang="en-US" dirty="0" smtClean="0"/>
              <a:t>Parallel parking is one of the most complex driving scenarios. AP is system that enables cars to parallel park autonomously.</a:t>
            </a:r>
          </a:p>
          <a:p>
            <a:r>
              <a:rPr lang="en-US" dirty="0" smtClean="0"/>
              <a:t>The car starts by measuring the slots between parked cars until it finds a slot that fits it. The minimum slot required for the car to park in is twice the car length.</a:t>
            </a:r>
          </a:p>
          <a:p>
            <a:r>
              <a:rPr lang="en-US" dirty="0" smtClean="0"/>
              <a:t>If the slot is insufficient, the car continue searching for a suitable one.</a:t>
            </a:r>
          </a:p>
          <a:p>
            <a:r>
              <a:rPr lang="en-US" dirty="0" smtClean="0"/>
              <a:t>Once the car finds a suitable slot it enters the parallel parking mode. By the end of this mode, the car will be parked.</a:t>
            </a:r>
            <a:endParaRPr lang="en-US" dirty="0"/>
          </a:p>
        </p:txBody>
      </p:sp>
      <p:sp>
        <p:nvSpPr>
          <p:cNvPr id="3" name="Title 2"/>
          <p:cNvSpPr>
            <a:spLocks noGrp="1"/>
          </p:cNvSpPr>
          <p:nvPr>
            <p:ph type="title"/>
          </p:nvPr>
        </p:nvSpPr>
        <p:spPr/>
        <p:txBody>
          <a:bodyPr/>
          <a:lstStyle/>
          <a:p>
            <a:r>
              <a:rPr lang="en-US" b="1" dirty="0" smtClean="0"/>
              <a:t>AP</a:t>
            </a:r>
            <a:endParaRPr lang="en-US" dirty="0"/>
          </a:p>
        </p:txBody>
      </p:sp>
    </p:spTree>
    <p:extLst>
      <p:ext uri="{BB962C8B-B14F-4D97-AF65-F5344CB8AC3E}">
        <p14:creationId xmlns:p14="http://schemas.microsoft.com/office/powerpoint/2010/main" xmlns="" val="4066175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731" y="4419600"/>
            <a:ext cx="7767021" cy="644729"/>
          </a:xfrm>
        </p:spPr>
        <p:txBody>
          <a:bodyPr/>
          <a:lstStyle/>
          <a:p>
            <a:r>
              <a:rPr lang="en-US" dirty="0" smtClean="0"/>
              <a:t>Thanks a lot for your listening</a:t>
            </a:r>
            <a:endParaRPr lang="en-US" dirty="0"/>
          </a:p>
        </p:txBody>
      </p:sp>
      <p:sp>
        <p:nvSpPr>
          <p:cNvPr id="6" name="Text Placeholder 5"/>
          <p:cNvSpPr>
            <a:spLocks noGrp="1"/>
          </p:cNvSpPr>
          <p:nvPr>
            <p:ph type="body" sz="half" idx="2"/>
          </p:nvPr>
        </p:nvSpPr>
        <p:spPr/>
        <p:txBody>
          <a:bodyPr/>
          <a:lstStyle/>
          <a:p>
            <a:r>
              <a:rPr lang="en-US" dirty="0" smtClean="0"/>
              <a:t>Best Regards</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52800" y="2500737"/>
            <a:ext cx="2092098" cy="1171575"/>
          </a:xfrm>
          <a:prstGeom prst="rect">
            <a:avLst/>
          </a:prstGeom>
        </p:spPr>
      </p:pic>
    </p:spTree>
    <p:extLst>
      <p:ext uri="{BB962C8B-B14F-4D97-AF65-F5344CB8AC3E}">
        <p14:creationId xmlns:p14="http://schemas.microsoft.com/office/powerpoint/2010/main" xmlns="" val="3956751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a:bodyPr>
          <a:lstStyle/>
          <a:p>
            <a:r>
              <a:rPr lang="en-US" dirty="0" smtClean="0"/>
              <a:t>PIC 18F4550: USB Microcontroller.</a:t>
            </a:r>
          </a:p>
          <a:p>
            <a:r>
              <a:rPr lang="en-US" dirty="0" smtClean="0"/>
              <a:t>SHARP IR sensors (GP2Y0A21YK): three sensors (10-80cm).</a:t>
            </a:r>
          </a:p>
          <a:p>
            <a:r>
              <a:rPr lang="en-US" dirty="0" smtClean="0"/>
              <a:t>H-Bridge (L298N).</a:t>
            </a:r>
          </a:p>
          <a:p>
            <a:r>
              <a:rPr lang="en-US" dirty="0" smtClean="0"/>
              <a:t>5-V, 9-V voltage regulators (7805, 7809).</a:t>
            </a:r>
          </a:p>
          <a:p>
            <a:r>
              <a:rPr lang="en-US" dirty="0" smtClean="0"/>
              <a:t>Car model.</a:t>
            </a:r>
          </a:p>
          <a:p>
            <a:r>
              <a:rPr lang="en-US" dirty="0" smtClean="0"/>
              <a:t>Two 3.7 rechargeable batteries.</a:t>
            </a:r>
          </a:p>
          <a:p>
            <a:r>
              <a:rPr lang="en-US" dirty="0" smtClean="0"/>
              <a:t>PC power supply.</a:t>
            </a:r>
          </a:p>
          <a:p>
            <a:r>
              <a:rPr lang="en-US" dirty="0" smtClean="0"/>
              <a:t>PCB: Printed Circuit Board.</a:t>
            </a:r>
          </a:p>
        </p:txBody>
      </p:sp>
      <p:sp>
        <p:nvSpPr>
          <p:cNvPr id="3" name="Title 2"/>
          <p:cNvSpPr>
            <a:spLocks noGrp="1"/>
          </p:cNvSpPr>
          <p:nvPr>
            <p:ph type="title"/>
          </p:nvPr>
        </p:nvSpPr>
        <p:spPr>
          <a:xfrm>
            <a:off x="688490" y="76200"/>
            <a:ext cx="7756263" cy="1676400"/>
          </a:xfrm>
        </p:spPr>
        <p:txBody>
          <a:bodyPr/>
          <a:lstStyle/>
          <a:p>
            <a:r>
              <a:rPr lang="en-US" b="1" dirty="0" smtClean="0"/>
              <a:t>Devices Used:</a:t>
            </a:r>
            <a:endParaRPr lang="en-US" dirty="0"/>
          </a:p>
        </p:txBody>
      </p:sp>
    </p:spTree>
    <p:extLst>
      <p:ext uri="{BB962C8B-B14F-4D97-AF65-F5344CB8AC3E}">
        <p14:creationId xmlns:p14="http://schemas.microsoft.com/office/powerpoint/2010/main" xmlns="" val="3676461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a:bodyPr>
          <a:lstStyle/>
          <a:p>
            <a:r>
              <a:rPr lang="en-US" dirty="0" smtClean="0"/>
              <a:t>Ultrasonic Sensors: we avoid their usage because of the nature of ultrasonic waves (not directed) that causes many reflections.</a:t>
            </a:r>
            <a:endParaRPr lang="en-US" u="sng" dirty="0">
              <a:solidFill>
                <a:schemeClr val="tx2">
                  <a:lumMod val="60000"/>
                  <a:lumOff val="40000"/>
                </a:schemeClr>
              </a:solidFill>
            </a:endParaRPr>
          </a:p>
          <a:p>
            <a:r>
              <a:rPr lang="en-US" dirty="0" smtClean="0"/>
              <a:t>IR Sensors: we chose this type because of its simplicity and it covers the ranges we need. We used three (10 – 80 cm) sensors. A longer range exists (up to 1.5 m) can be used when applying the system to real cases.</a:t>
            </a:r>
          </a:p>
        </p:txBody>
      </p:sp>
      <p:sp>
        <p:nvSpPr>
          <p:cNvPr id="3" name="Title 2"/>
          <p:cNvSpPr>
            <a:spLocks noGrp="1"/>
          </p:cNvSpPr>
          <p:nvPr>
            <p:ph type="title"/>
          </p:nvPr>
        </p:nvSpPr>
        <p:spPr>
          <a:xfrm>
            <a:off x="688490" y="76200"/>
            <a:ext cx="7756263" cy="1676400"/>
          </a:xfrm>
        </p:spPr>
        <p:txBody>
          <a:bodyPr/>
          <a:lstStyle/>
          <a:p>
            <a:r>
              <a:rPr lang="en-US" b="1" dirty="0" smtClean="0"/>
              <a:t>Distance Sensors Types:</a:t>
            </a:r>
            <a:endParaRPr lang="en-US" dirty="0"/>
          </a:p>
        </p:txBody>
      </p:sp>
    </p:spTree>
    <p:extLst>
      <p:ext uri="{BB962C8B-B14F-4D97-AF65-F5344CB8AC3E}">
        <p14:creationId xmlns:p14="http://schemas.microsoft.com/office/powerpoint/2010/main" xmlns="" val="2119783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Original Car</a:t>
            </a:r>
            <a:endParaRPr lang="en-US" dirty="0"/>
          </a:p>
        </p:txBody>
      </p:sp>
      <p:pic>
        <p:nvPicPr>
          <p:cNvPr id="7" name="Content Placeholder 6" descr="Untitled.png"/>
          <p:cNvPicPr>
            <a:picLocks noGrp="1" noChangeAspect="1"/>
          </p:cNvPicPr>
          <p:nvPr>
            <p:ph idx="1"/>
          </p:nvPr>
        </p:nvPicPr>
        <p:blipFill>
          <a:blip r:embed="rId2" cstate="print"/>
          <a:stretch>
            <a:fillRect/>
          </a:stretch>
        </p:blipFill>
        <p:spPr>
          <a:xfrm>
            <a:off x="2071338" y="2538976"/>
            <a:ext cx="5001323" cy="329611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9466.JPG"/>
          <p:cNvPicPr>
            <a:picLocks noGrp="1" noChangeAspect="1"/>
          </p:cNvPicPr>
          <p:nvPr>
            <p:ph idx="1"/>
          </p:nvPr>
        </p:nvPicPr>
        <p:blipFill>
          <a:blip r:embed="rId2" cstate="print"/>
          <a:stretch>
            <a:fillRect/>
          </a:stretch>
        </p:blipFill>
        <p:spPr>
          <a:xfrm>
            <a:off x="76200" y="2590800"/>
            <a:ext cx="4572000" cy="3429000"/>
          </a:xfrm>
        </p:spPr>
      </p:pic>
      <p:sp>
        <p:nvSpPr>
          <p:cNvPr id="3" name="Title 2"/>
          <p:cNvSpPr>
            <a:spLocks noGrp="1"/>
          </p:cNvSpPr>
          <p:nvPr>
            <p:ph type="title"/>
          </p:nvPr>
        </p:nvSpPr>
        <p:spPr/>
        <p:txBody>
          <a:bodyPr/>
          <a:lstStyle/>
          <a:p>
            <a:r>
              <a:rPr lang="en-US" dirty="0" smtClean="0"/>
              <a:t>Car with our circuit</a:t>
            </a:r>
            <a:endParaRPr lang="en-US" dirty="0"/>
          </a:p>
        </p:txBody>
      </p:sp>
      <p:pic>
        <p:nvPicPr>
          <p:cNvPr id="5" name="Picture 4" descr="DSC09462.JPG"/>
          <p:cNvPicPr>
            <a:picLocks noChangeAspect="1"/>
          </p:cNvPicPr>
          <p:nvPr/>
        </p:nvPicPr>
        <p:blipFill>
          <a:blip r:embed="rId3" cstate="print"/>
          <a:stretch>
            <a:fillRect/>
          </a:stretch>
        </p:blipFill>
        <p:spPr>
          <a:xfrm>
            <a:off x="4724400" y="2590800"/>
            <a:ext cx="4368800" cy="3429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9444.JPG"/>
          <p:cNvPicPr>
            <a:picLocks noGrp="1" noChangeAspect="1"/>
          </p:cNvPicPr>
          <p:nvPr>
            <p:ph idx="1"/>
          </p:nvPr>
        </p:nvPicPr>
        <p:blipFill>
          <a:blip r:embed="rId2" cstate="print"/>
          <a:stretch>
            <a:fillRect/>
          </a:stretch>
        </p:blipFill>
        <p:spPr>
          <a:xfrm>
            <a:off x="1986491" y="2247900"/>
            <a:ext cx="5171017" cy="3878263"/>
          </a:xfrm>
        </p:spPr>
      </p:pic>
      <p:sp>
        <p:nvSpPr>
          <p:cNvPr id="3" name="Title 2"/>
          <p:cNvSpPr>
            <a:spLocks noGrp="1"/>
          </p:cNvSpPr>
          <p:nvPr>
            <p:ph type="title"/>
          </p:nvPr>
        </p:nvSpPr>
        <p:spPr/>
        <p:txBody>
          <a:bodyPr/>
          <a:lstStyle/>
          <a:p>
            <a:r>
              <a:rPr lang="en-US" dirty="0" smtClean="0"/>
              <a:t>Our Circuit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9449.JPG"/>
          <p:cNvPicPr>
            <a:picLocks noGrp="1" noChangeAspect="1"/>
          </p:cNvPicPr>
          <p:nvPr>
            <p:ph idx="1"/>
          </p:nvPr>
        </p:nvPicPr>
        <p:blipFill>
          <a:blip r:embed="rId2" cstate="print"/>
          <a:stretch>
            <a:fillRect/>
          </a:stretch>
        </p:blipFill>
        <p:spPr>
          <a:xfrm>
            <a:off x="1986491" y="2247900"/>
            <a:ext cx="5171017" cy="3878263"/>
          </a:xfrm>
        </p:spPr>
      </p:pic>
      <p:sp>
        <p:nvSpPr>
          <p:cNvPr id="3" name="Title 2"/>
          <p:cNvSpPr>
            <a:spLocks noGrp="1"/>
          </p:cNvSpPr>
          <p:nvPr>
            <p:ph type="title"/>
          </p:nvPr>
        </p:nvSpPr>
        <p:spPr/>
        <p:txBody>
          <a:bodyPr/>
          <a:lstStyle/>
          <a:p>
            <a:r>
              <a:rPr lang="en-US" dirty="0" smtClean="0"/>
              <a:t>H-bridge &amp; Heat-Sink</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Sensors Output</a:t>
            </a:r>
            <a:endParaRPr lang="en-US" dirty="0"/>
          </a:p>
        </p:txBody>
      </p:sp>
      <p:pic>
        <p:nvPicPr>
          <p:cNvPr id="5" name="Picture 4" descr="Untitled.png"/>
          <p:cNvPicPr>
            <a:picLocks noChangeAspect="1"/>
          </p:cNvPicPr>
          <p:nvPr/>
        </p:nvPicPr>
        <p:blipFill>
          <a:blip r:embed="rId2" cstate="print"/>
          <a:stretch>
            <a:fillRect/>
          </a:stretch>
        </p:blipFill>
        <p:spPr>
          <a:xfrm>
            <a:off x="304800" y="2057400"/>
            <a:ext cx="8382000" cy="47244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663</TotalTime>
  <Words>520</Words>
  <Application>Microsoft Office PowerPoint</Application>
  <PresentationFormat>On-screen Show (4:3)</PresentationFormat>
  <Paragraphs>74</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Hardcover</vt:lpstr>
      <vt:lpstr>Equation</vt:lpstr>
      <vt:lpstr>Microsoft Equation 3.0</vt:lpstr>
      <vt:lpstr>AP</vt:lpstr>
      <vt:lpstr>AP</vt:lpstr>
      <vt:lpstr>Devices Used:</vt:lpstr>
      <vt:lpstr>Distance Sensors Types:</vt:lpstr>
      <vt:lpstr>Original Car</vt:lpstr>
      <vt:lpstr>Car with our circuit</vt:lpstr>
      <vt:lpstr>Our Circuit</vt:lpstr>
      <vt:lpstr>H-bridge &amp; Heat-Sink</vt:lpstr>
      <vt:lpstr>Sensors Output</vt:lpstr>
      <vt:lpstr>Sensors Noise Elimination</vt:lpstr>
      <vt:lpstr>Sensors Direction</vt:lpstr>
      <vt:lpstr>PCB Schematic</vt:lpstr>
      <vt:lpstr>PCB Board</vt:lpstr>
      <vt:lpstr>Mathematical Model</vt:lpstr>
      <vt:lpstr>Mathematical Model</vt:lpstr>
      <vt:lpstr>Mathematical Model</vt:lpstr>
      <vt:lpstr>Mathematical Model</vt:lpstr>
      <vt:lpstr>Problems we faced!</vt:lpstr>
      <vt:lpstr>Problems we faced!</vt:lpstr>
      <vt:lpstr>Thanks a lot for your listening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i3, i5 &amp; i7 Processors</dc:title>
  <dc:creator>Abdullah</dc:creator>
  <cp:lastModifiedBy>Eng.Abd Al-razaq</cp:lastModifiedBy>
  <cp:revision>134</cp:revision>
  <dcterms:created xsi:type="dcterms:W3CDTF">2006-08-16T00:00:00Z</dcterms:created>
  <dcterms:modified xsi:type="dcterms:W3CDTF">2011-05-22T22:46:10Z</dcterms:modified>
</cp:coreProperties>
</file>