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3" r:id="rId6"/>
    <p:sldId id="284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5" autoAdjust="0"/>
  </p:normalViewPr>
  <p:slideViewPr>
    <p:cSldViewPr>
      <p:cViewPr>
        <p:scale>
          <a:sx n="60" d="100"/>
          <a:sy n="60" d="100"/>
        </p:scale>
        <p:origin x="-143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0842-4E90-422E-BC83-6E08049A99DF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C3B7-44F3-4AF2-979B-D3BD8A68D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028115-104A-49A8-99B9-37B76CCB4638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D8D21-EB7B-4AB6-AAB1-D718701A225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1"/>
            <a:ext cx="9067798" cy="6858000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i="1" spc="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Najah</a:t>
            </a:r>
            <a:r>
              <a:rPr lang="en-US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National University</a:t>
            </a:r>
            <a:br>
              <a:rPr lang="en-US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 spc="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Engineering College </a:t>
            </a: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Civil Engineering Department</a:t>
            </a: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endParaRPr lang="en-US" sz="200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5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2500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25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2500" b="1" i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2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7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7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Beir</a:t>
            </a:r>
            <a:r>
              <a:rPr lang="en-US" sz="27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Ziet</a:t>
            </a:r>
            <a:r>
              <a:rPr lang="en-US" sz="27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Secondary Boys School }</a:t>
            </a:r>
            <a:endParaRPr lang="en-US" sz="2700" b="1" i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endParaRPr lang="en-US" sz="2200" b="1" i="1" spc="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2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  <a:endParaRPr lang="en-US" sz="2400" b="1" i="1" spc="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4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en-US" sz="24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Alraheem</a:t>
            </a:r>
            <a:r>
              <a:rPr lang="en-US" sz="24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Ali</a:t>
            </a:r>
            <a:r>
              <a:rPr lang="ar-SA" sz="24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Ameen</a:t>
            </a:r>
            <a:r>
              <a:rPr lang="en-US" sz="24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Zedan</a:t>
            </a:r>
            <a:r>
              <a:rPr lang="en-US" sz="24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ctr" rtl="1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4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Musa  </a:t>
            </a:r>
            <a:r>
              <a:rPr lang="en-US" sz="2400" b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Mahmmod</a:t>
            </a:r>
            <a:endParaRPr lang="en-US" sz="2400" b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spcBef>
                <a:spcPts val="600"/>
              </a:spcBef>
              <a:buClr>
                <a:srgbClr val="F3A447"/>
              </a:buClr>
              <a:buSzPct val="85000"/>
            </a:pPr>
            <a:endParaRPr lang="en-US" sz="2000" b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000" b="1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b="1" i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18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Supevisor</a:t>
            </a:r>
            <a:r>
              <a:rPr lang="en-US" sz="18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b="1" i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18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Ins: </a:t>
            </a:r>
            <a:r>
              <a:rPr lang="en-US" sz="18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Baraq</a:t>
            </a:r>
            <a:r>
              <a:rPr lang="en-US" sz="1800" b="1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Joma’a</a:t>
            </a:r>
            <a:endParaRPr lang="en-US" sz="1500" b="1" i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1800" i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1800" i="1" spc="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1800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R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1800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R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22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Submitted </a:t>
            </a:r>
            <a:r>
              <a:rPr lang="en-US" sz="2200" b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partial fulfillment of construction </a:t>
            </a:r>
            <a:r>
              <a:rPr lang="en-US" sz="22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management </a:t>
            </a:r>
            <a:r>
              <a:rPr lang="en-US" sz="2200" b="1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the bachelor degree in civil engineering</a:t>
            </a:r>
          </a:p>
          <a:p>
            <a:pPr marR="0" lvl="0" algn="ctr" rtl="1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1800" i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i="1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10600" cy="6248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762000"/>
            <a:ext cx="449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Cost Analysis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47379" r="51250" b="34207"/>
          <a:stretch/>
        </p:blipFill>
        <p:spPr bwMode="auto">
          <a:xfrm>
            <a:off x="838201" y="2217498"/>
            <a:ext cx="7772400" cy="34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396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32000" r="4885" b="24326"/>
          <a:stretch/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-4482"/>
            <a:ext cx="1143000" cy="537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WBS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23456" r="26136" b="12727"/>
          <a:stretch/>
        </p:blipFill>
        <p:spPr bwMode="auto">
          <a:xfrm>
            <a:off x="0" y="533399"/>
            <a:ext cx="9144000" cy="634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65"/>
            <a:ext cx="7924800" cy="5029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Activity List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11272" r="18750" b="11273"/>
          <a:stretch/>
        </p:blipFill>
        <p:spPr bwMode="auto">
          <a:xfrm>
            <a:off x="31376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Time Schedule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12546" r="15795" b="10000"/>
          <a:stretch/>
        </p:blipFill>
        <p:spPr bwMode="auto">
          <a:xfrm>
            <a:off x="13855" y="686774"/>
            <a:ext cx="9130145" cy="61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69342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Problem Case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22552" r="30302" b="15173"/>
          <a:stretch/>
        </p:blipFill>
        <p:spPr bwMode="auto">
          <a:xfrm>
            <a:off x="5334000" y="990600"/>
            <a:ext cx="379423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610600" cy="4800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design bearing capacity = 2.2 kg/cm2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the soil test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bearing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capacity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soil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4.4kg/cm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 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consultant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make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Redesign for The Foundation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3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Comparison between old and New design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1636" r="23068" b="19273"/>
          <a:stretch/>
        </p:blipFill>
        <p:spPr bwMode="auto">
          <a:xfrm>
            <a:off x="0" y="762000"/>
            <a:ext cx="9067800" cy="61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/>
              <a:t>Results from Redesign </a:t>
            </a:r>
            <a:endParaRPr lang="en-US" sz="3000" dirty="0"/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save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$24,139.51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two items 2.01 &amp; 2.02</a:t>
            </a:r>
          </a:p>
          <a:p>
            <a:pPr>
              <a:buClr>
                <a:schemeClr val="tx1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Percentage from hole = 24139.51/995445.31 =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2.43%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total Project cost.</a:t>
            </a:r>
          </a:p>
          <a:p>
            <a:pPr>
              <a:buClr>
                <a:schemeClr val="tx1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Percentage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this two items = 24139.51/51522=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47%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cost of New Design =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27382.2 $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Recommendation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Earned Value Analysis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Calculated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Values for Earned Value Reports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CPI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Calculated Values for Earned Value Reports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Schedule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From Primavera Project Planner (P6.1), we find that value of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SPI =0.9   &lt; 1 behind scheduled (Project delayed)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calculations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37461"/>
              </p:ext>
            </p:extLst>
          </p:nvPr>
        </p:nvGraphicFramePr>
        <p:xfrm>
          <a:off x="914400" y="5181600"/>
          <a:ext cx="70153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2768400" imgH="393480" progId="Equation.3">
                  <p:embed/>
                </p:oleObj>
              </mc:Choice>
              <mc:Fallback>
                <p:oleObj name="Equation" r:id="rId3" imgW="2768400" imgH="3934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7015397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rgbClr val="53548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1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8400" dirty="0" smtClean="0"/>
              <a:t>S- Curve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667000" y="45720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5486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t="11818" r="15567" b="10001"/>
          <a:stretch/>
        </p:blipFill>
        <p:spPr bwMode="auto">
          <a:xfrm>
            <a:off x="0" y="762000"/>
            <a:ext cx="91439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791200" y="4038600"/>
            <a:ext cx="10287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8550" y="5486400"/>
            <a:ext cx="9334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086100" y="3810000"/>
            <a:ext cx="11049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2200" y="3276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BCWS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4753" y="5562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BCWP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4778188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9" y="1219200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Date 15-Nov-2010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382000" cy="5791200"/>
          </a:xfrm>
        </p:spPr>
        <p:txBody>
          <a:bodyPr>
            <a:normAutofit/>
          </a:bodyPr>
          <a:lstStyle/>
          <a:p>
            <a:pPr marL="342900" marR="0" lvl="0" indent="-342900" algn="l">
              <a:buClrTx/>
              <a:buSzTx/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l">
              <a:buClrTx/>
              <a:buSzTx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Project consist of two part</a:t>
            </a:r>
          </a:p>
          <a:p>
            <a:pPr marR="0" lvl="0" algn="l">
              <a:buClrTx/>
              <a:buSzTx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>
              <a:buClrTx/>
              <a:buSzTx/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Part 1: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reparing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theoretical researc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R="0" lvl="0" algn="l">
              <a:buClrTx/>
              <a:buSzTx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>
              <a:buClrTx/>
              <a:buSzTx/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2: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application of the principles in construction project management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86800" cy="6400800"/>
          </a:xfrm>
        </p:spPr>
        <p:txBody>
          <a:bodyPr/>
          <a:lstStyle/>
          <a:p>
            <a:pPr algn="ctr"/>
            <a:r>
              <a:rPr lang="en-US" sz="3500" dirty="0" smtClean="0"/>
              <a:t>Results and Conclusion</a:t>
            </a:r>
          </a:p>
          <a:p>
            <a:pPr algn="ctr"/>
            <a:endParaRPr lang="en-US" sz="2400" dirty="0" smtClean="0"/>
          </a:p>
          <a:p>
            <a:pPr marR="0" lvl="0" algn="just">
              <a:spcBef>
                <a:spcPts val="0"/>
              </a:spcBef>
            </a:pPr>
            <a:endParaRPr lang="en-US" sz="2800" dirty="0" smtClean="0">
              <a:latin typeface="Times New Roman"/>
              <a:ea typeface="Times New Roman"/>
              <a:cs typeface="Times New Roman"/>
            </a:endParaRPr>
          </a:p>
          <a:p>
            <a:pPr marR="0" lvl="0" algn="just">
              <a:spcBef>
                <a:spcPts val="0"/>
              </a:spcBef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total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cost  = $ 995445.31</a:t>
            </a:r>
            <a:endParaRPr lang="en-US" sz="2800" dirty="0">
              <a:latin typeface="Times New Roman"/>
              <a:ea typeface="Times New Roman"/>
            </a:endParaRPr>
          </a:p>
          <a:p>
            <a:pPr marR="0" lvl="0" algn="just">
              <a:spcBef>
                <a:spcPts val="0"/>
              </a:spcBef>
            </a:pPr>
            <a:endParaRPr lang="en-US" sz="2800" dirty="0" smtClean="0">
              <a:latin typeface="Times New Roman"/>
              <a:ea typeface="Times New Roman"/>
              <a:cs typeface="Times New Roman"/>
            </a:endParaRPr>
          </a:p>
          <a:p>
            <a:pPr marR="0" lvl="0" algn="just">
              <a:spcBef>
                <a:spcPts val="0"/>
              </a:spcBef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Start Date 1</a:t>
            </a:r>
            <a:r>
              <a:rPr lang="en-US" sz="2800" baseline="30000" dirty="0" smtClean="0">
                <a:latin typeface="Times New Roman"/>
                <a:ea typeface="Times New Roman"/>
                <a:cs typeface="Times New Roman"/>
              </a:rPr>
              <a:t>st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May, 2010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R="0" lvl="0" algn="just">
              <a:spcBef>
                <a:spcPts val="0"/>
              </a:spcBef>
            </a:pPr>
            <a:endParaRPr lang="en-US" sz="2800" dirty="0" smtClean="0">
              <a:latin typeface="Times New Roman"/>
              <a:ea typeface="Times New Roman"/>
              <a:cs typeface="Times New Roman"/>
            </a:endParaRPr>
          </a:p>
          <a:p>
            <a:pPr marR="0" lvl="0" algn="just">
              <a:spcBef>
                <a:spcPts val="0"/>
              </a:spcBef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Finish Date 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8</a:t>
            </a:r>
            <a:r>
              <a:rPr lang="en-US" sz="2800" baseline="30000" dirty="0" smtClean="0">
                <a:latin typeface="Times New Roman"/>
                <a:ea typeface="Calibri"/>
                <a:cs typeface="Arial"/>
              </a:rPr>
              <a:t>th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March, 2011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  </a:t>
            </a:r>
          </a:p>
          <a:p>
            <a:pPr marR="0" lvl="0" algn="just">
              <a:spcBef>
                <a:spcPts val="0"/>
              </a:spcBef>
            </a:pPr>
            <a:endParaRPr lang="en-US" sz="2800" dirty="0" smtClean="0">
              <a:latin typeface="Times New Roman"/>
              <a:ea typeface="Calibri"/>
              <a:cs typeface="Arial"/>
            </a:endParaRPr>
          </a:p>
          <a:p>
            <a:pPr marR="0" lvl="0" algn="just">
              <a:spcBef>
                <a:spcPts val="0"/>
              </a:spcBef>
            </a:pPr>
            <a:r>
              <a:rPr lang="en-US" sz="2800" dirty="0" smtClean="0">
                <a:latin typeface="Times New Roman"/>
                <a:ea typeface="Calibri"/>
                <a:cs typeface="Arial"/>
              </a:rPr>
              <a:t>Total duration =261 working days = 312 calendar days</a:t>
            </a:r>
          </a:p>
          <a:p>
            <a:pPr marR="0" lvl="0" algn="just">
              <a:spcBef>
                <a:spcPts val="0"/>
              </a:spcBef>
            </a:pPr>
            <a:endParaRPr lang="en-US" sz="2800" dirty="0">
              <a:latin typeface="Times New Roman"/>
              <a:ea typeface="Calibri"/>
              <a:cs typeface="Arial"/>
            </a:endParaRPr>
          </a:p>
          <a:p>
            <a:pPr marR="0" lvl="0" algn="just">
              <a:spcBef>
                <a:spcPts val="0"/>
              </a:spcBef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0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77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07096"/>
            <a:ext cx="670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cost Distribution and Percentage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45310" r="25000" b="31518"/>
          <a:stretch/>
        </p:blipFill>
        <p:spPr bwMode="auto">
          <a:xfrm>
            <a:off x="685800" y="1524000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dirty="0" smtClean="0"/>
              <a:t>Risk Analysis</a:t>
            </a:r>
          </a:p>
          <a:p>
            <a:pPr lvl="1"/>
            <a:endParaRPr lang="en-US" dirty="0" smtClean="0"/>
          </a:p>
          <a:p>
            <a:pPr lvl="1">
              <a:buClrTx/>
            </a:pPr>
            <a:r>
              <a:rPr lang="en-US" sz="2800" dirty="0" smtClean="0"/>
              <a:t>Exchange </a:t>
            </a:r>
            <a:r>
              <a:rPr lang="en-US" sz="2800" dirty="0"/>
              <a:t>rate </a:t>
            </a:r>
            <a:r>
              <a:rPr lang="en-US" sz="2800" dirty="0" smtClean="0"/>
              <a:t>fluctuation</a:t>
            </a:r>
          </a:p>
          <a:p>
            <a:pPr lvl="1">
              <a:buClrTx/>
            </a:pPr>
            <a:endParaRPr lang="en-US" sz="2800" dirty="0" smtClean="0"/>
          </a:p>
          <a:p>
            <a:pPr lvl="1">
              <a:buClrTx/>
            </a:pPr>
            <a:r>
              <a:rPr lang="en-US" sz="2800" dirty="0" smtClean="0"/>
              <a:t>Economic </a:t>
            </a:r>
            <a:r>
              <a:rPr lang="en-US" sz="2800" dirty="0"/>
              <a:t>instability</a:t>
            </a:r>
            <a:endParaRPr lang="en-US" sz="2800" dirty="0" smtClean="0"/>
          </a:p>
          <a:p>
            <a:pPr marL="393192" lvl="1" indent="0">
              <a:buClrTx/>
              <a:buNone/>
            </a:pPr>
            <a:endParaRPr lang="en-US" sz="2800" dirty="0" smtClean="0"/>
          </a:p>
          <a:p>
            <a:pPr lvl="1">
              <a:buClrTx/>
            </a:pPr>
            <a:r>
              <a:rPr lang="en-US" sz="2800" dirty="0" smtClean="0"/>
              <a:t>Design </a:t>
            </a:r>
            <a:r>
              <a:rPr lang="en-US" sz="2800" dirty="0"/>
              <a:t>assumptions</a:t>
            </a:r>
          </a:p>
          <a:p>
            <a:pPr marL="393192" lvl="1" indent="0">
              <a:buClrTx/>
              <a:buNone/>
            </a:pPr>
            <a:endParaRPr lang="en-US" sz="2800" dirty="0" smtClean="0"/>
          </a:p>
          <a:p>
            <a:pPr lvl="1">
              <a:buClrTx/>
            </a:pPr>
            <a:r>
              <a:rPr lang="en-US" sz="2800" dirty="0" smtClean="0"/>
              <a:t>Management  procedures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838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S</a:t>
            </a:r>
            <a:r>
              <a:rPr lang="en-US" sz="4000" dirty="0" smtClean="0">
                <a:solidFill>
                  <a:srgbClr val="C00000"/>
                </a:solidFill>
              </a:rPr>
              <a:t>W</a:t>
            </a:r>
            <a:r>
              <a:rPr lang="en-US" sz="4000" dirty="0" smtClean="0">
                <a:solidFill>
                  <a:schemeClr val="accent3"/>
                </a:solidFill>
              </a:rPr>
              <a:t>O</a:t>
            </a:r>
            <a:r>
              <a:rPr lang="en-US" sz="4000" dirty="0" smtClean="0">
                <a:solidFill>
                  <a:srgbClr val="9900CC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  Analysis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0" y="838200"/>
            <a:ext cx="4419600" cy="297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alpha val="99000"/>
              </a:schemeClr>
            </a:solidFill>
          </a:ln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Strengths              S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Good Technical Skills</a:t>
            </a:r>
          </a:p>
          <a:p>
            <a:pPr marL="0" indent="0">
              <a:buClr>
                <a:schemeClr val="tx1"/>
              </a:buClr>
              <a:buFont typeface="Wingdings 2"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Good Supervision</a:t>
            </a:r>
          </a:p>
          <a:p>
            <a:pPr marL="0" indent="0">
              <a:buClr>
                <a:schemeClr val="tx1"/>
              </a:buClr>
              <a:buFont typeface="Wingdings 2"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0" y="3810000"/>
            <a:ext cx="4419600" cy="3048000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alpha val="99000"/>
              </a:schemeClr>
            </a:solidFill>
          </a:ln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Opportunities     O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Good Financial  Support</a:t>
            </a:r>
          </a:p>
          <a:p>
            <a:pPr marL="0" indent="0">
              <a:buClr>
                <a:schemeClr val="tx1"/>
              </a:buClr>
              <a:buFont typeface="Wingdings 2"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No Taxes on Work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19600" y="838200"/>
            <a:ext cx="4724400" cy="29718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alpha val="99000"/>
              </a:schemeClr>
            </a:solidFill>
          </a:ln>
        </p:spPr>
        <p:txBody>
          <a:bodyPr vert="horz" tIns="0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Weaknesses          W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Bad Contractor Management</a:t>
            </a:r>
          </a:p>
          <a:p>
            <a:pPr marL="0" indent="0">
              <a:buClr>
                <a:schemeClr val="tx1"/>
              </a:buClr>
              <a:buFont typeface="Wingdings 2"/>
              <a:buNone/>
            </a:pPr>
            <a:endParaRPr lang="en-US" sz="31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Bad Design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419600" y="3810000"/>
            <a:ext cx="4724400" cy="3048000"/>
          </a:xfrm>
          <a:prstGeom prst="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txBody>
          <a:bodyPr vert="horz" tIns="0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Threats                      T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Exchange </a:t>
            </a:r>
            <a:r>
              <a:rPr lang="en-US" sz="2800" dirty="0"/>
              <a:t>rate </a:t>
            </a:r>
            <a:r>
              <a:rPr lang="en-US" sz="2800" dirty="0" smtClean="0"/>
              <a:t>fluctuation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Political </a:t>
            </a:r>
            <a:r>
              <a:rPr lang="en-US" dirty="0" smtClean="0"/>
              <a:t>conditions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 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6329" r="14083" b="45743"/>
          <a:stretch/>
        </p:blipFill>
        <p:spPr>
          <a:xfrm>
            <a:off x="3252176" y="2590800"/>
            <a:ext cx="2961050" cy="1745723"/>
          </a:xfrm>
        </p:spPr>
      </p:pic>
      <p:sp>
        <p:nvSpPr>
          <p:cNvPr id="3" name="Rectangle 2"/>
          <p:cNvSpPr/>
          <p:nvPr/>
        </p:nvSpPr>
        <p:spPr>
          <a:xfrm rot="18778941">
            <a:off x="-575049" y="2084986"/>
            <a:ext cx="584147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</a:t>
            </a:r>
            <a:endParaRPr lang="en-US" sz="4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177510">
            <a:off x="4616844" y="4335237"/>
            <a:ext cx="378056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Success</a:t>
            </a:r>
            <a:endParaRPr lang="en-US" sz="5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3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12546" r="15795" b="10000"/>
          <a:stretch/>
        </p:blipFill>
        <p:spPr bwMode="auto">
          <a:xfrm>
            <a:off x="13855" y="0"/>
            <a:ext cx="913014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150327">
            <a:off x="411622" y="2598128"/>
            <a:ext cx="8244556" cy="116955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70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5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854696" cy="6019800"/>
          </a:xfrm>
        </p:spPr>
        <p:txBody>
          <a:bodyPr>
            <a:normAutofit/>
          </a:bodyPr>
          <a:lstStyle/>
          <a:p>
            <a:pPr marR="0" lvl="0" algn="ctr">
              <a:buClrTx/>
              <a:buSzTx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Project Management    </a:t>
            </a:r>
          </a:p>
          <a:p>
            <a:pPr marR="0" lvl="0" algn="l">
              <a:buClrTx/>
              <a:buSzTx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l">
              <a:buClrTx/>
              <a:buSzTx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R="0" lvl="0" algn="l">
              <a:buClrTx/>
              <a:buSzTx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management is the application of Knowledge, skills, tools and techniques to project activities to meet project requirements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l">
              <a:buClrTx/>
              <a:buSzTx/>
            </a:pPr>
            <a:endParaRPr lang="en-US" sz="3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7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839200" cy="6477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Project Life Cycle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81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3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9436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The components of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Project Management</a:t>
            </a:r>
            <a:r>
              <a:rPr lang="en-US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b="1" u="sng" dirty="0">
                <a:latin typeface="Times New Roman" pitchFamily="18" charset="0"/>
                <a:cs typeface="Times New Roman" pitchFamily="18" charset="0"/>
              </a:rPr>
            </a:b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Project Scope 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Project Time 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Project Cost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Project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Risk 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Project Quality 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Project Human resource 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Project Communication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Project Procurement Management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Project Integration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008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Objective of Project :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Apply these theories at a real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project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gain a better understanding of many issues and to get some experience in construction management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to use management to deal with Project constrains { Time , Cost &amp; Performance}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Ziet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Secondary Boys School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"/>
            <a:ext cx="8991600" cy="6248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Project  Description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Beir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Ziet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Secondary Boys School </a:t>
            </a: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Village( Main Street ) 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: achieves students service villages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.                             and Abu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Shkhedem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Information  :  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It consist of  Two Floors  each floor is 960 m</a:t>
            </a:r>
            <a:r>
              <a:rPr lang="en-US" sz="2400" spc="-3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spc="-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04800"/>
            <a:ext cx="8839200" cy="6477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Quantity </a:t>
            </a:r>
            <a:r>
              <a:rPr lang="en-US" sz="2800" b="1" dirty="0" smtClean="0"/>
              <a:t>Survey, Cost Analysis  and BOQ</a:t>
            </a:r>
          </a:p>
          <a:p>
            <a:pPr algn="ctr"/>
            <a:endParaRPr lang="en-US" b="1" dirty="0" smtClean="0"/>
          </a:p>
          <a:p>
            <a:pPr algn="l"/>
            <a:r>
              <a:rPr lang="en-US" sz="2200" dirty="0" smtClean="0"/>
              <a:t>       Assumptions </a:t>
            </a:r>
            <a:r>
              <a:rPr lang="en-US" sz="2200" dirty="0"/>
              <a:t>in </a:t>
            </a:r>
            <a:r>
              <a:rPr lang="en-US" sz="2200" dirty="0" smtClean="0"/>
              <a:t>work :</a:t>
            </a:r>
          </a:p>
          <a:p>
            <a:pPr algn="l"/>
            <a:endParaRPr lang="en-US" sz="2200" dirty="0" smtClean="0"/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All </a:t>
            </a:r>
            <a:r>
              <a:rPr lang="en-US" sz="2200" dirty="0"/>
              <a:t>Cost Analysis </a:t>
            </a:r>
            <a:r>
              <a:rPr lang="en-US" sz="2200" dirty="0" smtClean="0"/>
              <a:t>consider </a:t>
            </a:r>
            <a:r>
              <a:rPr lang="en-US" sz="2200" dirty="0"/>
              <a:t>the currency is </a:t>
            </a:r>
            <a:r>
              <a:rPr lang="en-US" sz="2200" dirty="0" smtClean="0"/>
              <a:t>shekels</a:t>
            </a:r>
          </a:p>
          <a:p>
            <a:pPr algn="l"/>
            <a:endParaRPr lang="en-US" sz="2200" dirty="0"/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The Exchange Rate (1$ = 3.5 NIS)</a:t>
            </a:r>
          </a:p>
          <a:p>
            <a:pPr algn="l"/>
            <a:endParaRPr lang="en-US" sz="2200" dirty="0" smtClean="0"/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Electrical </a:t>
            </a:r>
            <a:r>
              <a:rPr lang="en-US" sz="2200" dirty="0"/>
              <a:t>and Mechanical Work we take it as a lump </a:t>
            </a:r>
            <a:r>
              <a:rPr lang="en-US" sz="2200" dirty="0" smtClean="0"/>
              <a:t>sum.</a:t>
            </a:r>
          </a:p>
          <a:p>
            <a:pPr algn="l"/>
            <a:endParaRPr lang="en-US" sz="2200" dirty="0" smtClean="0"/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Profit </a:t>
            </a:r>
            <a:r>
              <a:rPr lang="en-US" sz="2200" dirty="0"/>
              <a:t>= 10% of total </a:t>
            </a:r>
            <a:r>
              <a:rPr lang="en-US" sz="2200" dirty="0" smtClean="0"/>
              <a:t>cost.</a:t>
            </a:r>
          </a:p>
          <a:p>
            <a:pPr algn="l"/>
            <a:endParaRPr lang="en-US" sz="2200" dirty="0" smtClean="0"/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Overhead </a:t>
            </a:r>
            <a:r>
              <a:rPr lang="en-US" sz="2200" dirty="0"/>
              <a:t>cost = 5% of total cost.</a:t>
            </a:r>
          </a:p>
        </p:txBody>
      </p:sp>
    </p:spTree>
    <p:extLst>
      <p:ext uri="{BB962C8B-B14F-4D97-AF65-F5344CB8AC3E}">
        <p14:creationId xmlns:p14="http://schemas.microsoft.com/office/powerpoint/2010/main" val="41176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2229</TotalTime>
  <Words>459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Beir Ziet Secondary Boys School</vt:lpstr>
      <vt:lpstr>PowerPoint Presentation</vt:lpstr>
      <vt:lpstr>PowerPoint Presentation</vt:lpstr>
      <vt:lpstr>PowerPoint Presentation</vt:lpstr>
      <vt:lpstr>BOQ</vt:lpstr>
      <vt:lpstr>PowerPoint Presentation</vt:lpstr>
      <vt:lpstr>PowerPoint Presentation</vt:lpstr>
      <vt:lpstr>PowerPoint Presentation</vt:lpstr>
      <vt:lpstr>Problem Case</vt:lpstr>
      <vt:lpstr>Comparison between old and New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Najah National University Collage  Of  Engineering Civil Engineering Department</dc:title>
  <dc:creator>Musa</dc:creator>
  <cp:lastModifiedBy>Musa</cp:lastModifiedBy>
  <cp:revision>72</cp:revision>
  <dcterms:created xsi:type="dcterms:W3CDTF">2012-01-03T14:11:07Z</dcterms:created>
  <dcterms:modified xsi:type="dcterms:W3CDTF">2012-01-08T09:43:04Z</dcterms:modified>
</cp:coreProperties>
</file>