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4"/>
  </p:notesMasterIdLst>
  <p:sldIdLst>
    <p:sldId id="257" r:id="rId2"/>
    <p:sldId id="258" r:id="rId3"/>
    <p:sldId id="259" r:id="rId4"/>
    <p:sldId id="260" r:id="rId5"/>
    <p:sldId id="261" r:id="rId6"/>
    <p:sldId id="262" r:id="rId7"/>
    <p:sldId id="263" r:id="rId8"/>
    <p:sldId id="264" r:id="rId9"/>
    <p:sldId id="266" r:id="rId10"/>
    <p:sldId id="268" r:id="rId11"/>
    <p:sldId id="270" r:id="rId12"/>
    <p:sldId id="271" r:id="rId13"/>
    <p:sldId id="269" r:id="rId14"/>
    <p:sldId id="272" r:id="rId15"/>
    <p:sldId id="273" r:id="rId16"/>
    <p:sldId id="277" r:id="rId17"/>
    <p:sldId id="280" r:id="rId18"/>
    <p:sldId id="278" r:id="rId19"/>
    <p:sldId id="274" r:id="rId20"/>
    <p:sldId id="276" r:id="rId21"/>
    <p:sldId id="279" r:id="rId22"/>
    <p:sldId id="281" r:id="rId2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0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AC0320E-2645-43BE-8B09-4766170794F4}" type="datetimeFigureOut">
              <a:rPr lang="ar-SA" smtClean="0"/>
              <a:pPr/>
              <a:t>20/06/1432</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7639C6A-EDB3-4149-9424-2FF572D2B80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481A4247-BFA0-438A-9A63-B04F01817534}"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فرعي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وان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ar-SA" smtClean="0"/>
              <a:t>انقر لتحرير نمط العنوان الرئيسي</a:t>
            </a:r>
            <a:endParaRPr kumimoji="0" lang="en-US"/>
          </a:p>
        </p:txBody>
      </p:sp>
      <p:cxnSp>
        <p:nvCxnSpPr>
          <p:cNvPr id="8" name="رابط مستقيم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شكل بيضاوي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عنصر نائب للتاريخ 14"/>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16" name="عنصر نائب لرقم الشريحة 15"/>
          <p:cNvSpPr>
            <a:spLocks noGrp="1"/>
          </p:cNvSpPr>
          <p:nvPr>
            <p:ph type="sldNum" sz="quarter" idx="11"/>
          </p:nvPr>
        </p:nvSpPr>
        <p:spPr/>
        <p:txBody>
          <a:bodyPr/>
          <a:lstStyle/>
          <a:p>
            <a:fld id="{DE2F2D80-5AE9-45D7-B43C-0DC86C7653DA}" type="slidenum">
              <a:rPr lang="ar-SA" smtClean="0"/>
              <a:pPr/>
              <a:t>‹#›</a:t>
            </a:fld>
            <a:endParaRPr lang="ar-SA"/>
          </a:p>
        </p:txBody>
      </p:sp>
      <p:sp>
        <p:nvSpPr>
          <p:cNvPr id="17" name="عنصر نائب للتذييل 16"/>
          <p:cNvSpPr>
            <a:spLocks noGrp="1"/>
          </p:cNvSpPr>
          <p:nvPr>
            <p:ph type="ftr" sz="quarter" idx="12"/>
          </p:nvPr>
        </p:nvSpPr>
        <p:spPr/>
        <p:txBody>
          <a:bodyPr/>
          <a:lstStyle/>
          <a:p>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E2F2D80-5AE9-45D7-B43C-0DC86C7653DA}"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E2F2D80-5AE9-45D7-B43C-0DC86C7653DA}"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9" name="عنصر نائب للمحتوى 8"/>
          <p:cNvSpPr>
            <a:spLocks noGrp="1"/>
          </p:cNvSpPr>
          <p:nvPr>
            <p:ph idx="1"/>
          </p:nvPr>
        </p:nvSpPr>
        <p:spPr>
          <a:xfrm>
            <a:off x="457200" y="1524000"/>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4" name="عنصر نائب للتاريخ 13"/>
          <p:cNvSpPr>
            <a:spLocks noGrp="1"/>
          </p:cNvSpPr>
          <p:nvPr>
            <p:ph type="dt" sz="half" idx="14"/>
          </p:nvPr>
        </p:nvSpPr>
        <p:spPr/>
        <p:txBody>
          <a:bodyPr/>
          <a:lstStyle/>
          <a:p>
            <a:fld id="{20579B75-ED9B-4ADC-B730-F4A06D0FB64F}" type="datetimeFigureOut">
              <a:rPr lang="ar-SA" smtClean="0"/>
              <a:pPr/>
              <a:t>20/06/1432</a:t>
            </a:fld>
            <a:endParaRPr lang="ar-SA"/>
          </a:p>
        </p:txBody>
      </p:sp>
      <p:sp>
        <p:nvSpPr>
          <p:cNvPr id="15" name="عنصر نائب لرقم الشريحة 14"/>
          <p:cNvSpPr>
            <a:spLocks noGrp="1"/>
          </p:cNvSpPr>
          <p:nvPr>
            <p:ph type="sldNum" sz="quarter" idx="15"/>
          </p:nvPr>
        </p:nvSpPr>
        <p:spPr/>
        <p:txBody>
          <a:bodyPr/>
          <a:lstStyle>
            <a:lvl1pPr algn="ctr">
              <a:defRPr/>
            </a:lvl1pPr>
          </a:lstStyle>
          <a:p>
            <a:fld id="{DE2F2D80-5AE9-45D7-B43C-0DC86C7653DA}" type="slidenum">
              <a:rPr lang="ar-SA" smtClean="0"/>
              <a:pPr/>
              <a:t>‹#›</a:t>
            </a:fld>
            <a:endParaRPr lang="ar-SA"/>
          </a:p>
        </p:txBody>
      </p:sp>
      <p:sp>
        <p:nvSpPr>
          <p:cNvPr id="16" name="عنصر نائب للتذييل 15"/>
          <p:cNvSpPr>
            <a:spLocks noGrp="1"/>
          </p:cNvSpPr>
          <p:nvPr>
            <p:ph type="ftr" sz="quarter" idx="16"/>
          </p:nvPr>
        </p:nvSpPr>
        <p:spPr/>
        <p:txBody>
          <a:bodyPr/>
          <a:lstStyle/>
          <a:p>
            <a:endParaRPr lang="ar-SA"/>
          </a:p>
        </p:txBody>
      </p:sp>
      <p:sp>
        <p:nvSpPr>
          <p:cNvPr id="17" name="عنوان 16"/>
          <p:cNvSpPr>
            <a:spLocks noGrp="1"/>
          </p:cNvSpPr>
          <p:nvPr>
            <p:ph type="title"/>
          </p:nvPr>
        </p:nvSpPr>
        <p:spPr/>
        <p:txBody>
          <a:bodyPr rtlCol="0" anchor="b" anchorCtr="0"/>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عنصر نائب للتاريخ 3"/>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E2F2D80-5AE9-45D7-B43C-0DC86C7653DA}" type="slidenum">
              <a:rPr lang="ar-SA" smtClean="0"/>
              <a:pPr/>
              <a:t>‹#›</a:t>
            </a:fld>
            <a:endParaRPr lang="ar-SA"/>
          </a:p>
        </p:txBody>
      </p:sp>
      <p:sp>
        <p:nvSpPr>
          <p:cNvPr id="2" name="عنوان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cxnSp>
        <p:nvCxnSpPr>
          <p:cNvPr id="7" name="رابط مستقيم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عنصر نائب للتاريخ 4"/>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E2F2D80-5AE9-45D7-B43C-0DC86C7653DA}" type="slidenum">
              <a:rPr lang="ar-SA" smtClean="0"/>
              <a:pPr/>
              <a:t>‹#›</a:t>
            </a:fld>
            <a:endParaRPr lang="ar-SA"/>
          </a:p>
        </p:txBody>
      </p:sp>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11" name="عنصر نائب للمحتوى 10"/>
          <p:cNvSpPr>
            <a:spLocks noGrp="1"/>
          </p:cNvSpPr>
          <p:nvPr>
            <p:ph sz="half" idx="1"/>
          </p:nvPr>
        </p:nvSpPr>
        <p:spPr>
          <a:xfrm>
            <a:off x="457200" y="1524000"/>
            <a:ext cx="4059936"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524000"/>
            <a:ext cx="4059936"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9" name="عنصر نائب لرقم الشريحة 8"/>
          <p:cNvSpPr>
            <a:spLocks noGrp="1"/>
          </p:cNvSpPr>
          <p:nvPr>
            <p:ph type="sldNum" sz="quarter" idx="12"/>
          </p:nvPr>
        </p:nvSpPr>
        <p:spPr/>
        <p:txBody>
          <a:bodyPr/>
          <a:lstStyle/>
          <a:p>
            <a:fld id="{DE2F2D80-5AE9-45D7-B43C-0DC86C7653DA}" type="slidenum">
              <a:rPr lang="ar-SA" smtClean="0"/>
              <a:pPr/>
              <a:t>‹#›</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7" name="عنصر نائب للتاريخ 6"/>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3" name="عنصر نائب للنص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32" name="عنصر نائب للمحتوى 31"/>
          <p:cNvSpPr>
            <a:spLocks noGrp="1"/>
          </p:cNvSpPr>
          <p:nvPr>
            <p:ph sz="half" idx="2"/>
          </p:nvPr>
        </p:nvSpPr>
        <p:spPr>
          <a:xfrm>
            <a:off x="457200" y="2201896"/>
            <a:ext cx="4038600" cy="391363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34" name="عنصر نائب للمحتوى 33"/>
          <p:cNvSpPr>
            <a:spLocks noGrp="1"/>
          </p:cNvSpPr>
          <p:nvPr>
            <p:ph sz="quarter" idx="4"/>
          </p:nvPr>
        </p:nvSpPr>
        <p:spPr>
          <a:xfrm>
            <a:off x="4649788" y="2201896"/>
            <a:ext cx="4038600" cy="391363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 name="عنوان 1"/>
          <p:cNvSpPr>
            <a:spLocks noGrp="1"/>
          </p:cNvSpPr>
          <p:nvPr>
            <p:ph type="title"/>
          </p:nvPr>
        </p:nvSpPr>
        <p:spPr>
          <a:xfrm>
            <a:off x="457200" y="155448"/>
            <a:ext cx="8229600" cy="1143000"/>
          </a:xfrm>
        </p:spPr>
        <p:txBody>
          <a:bodyPr anchor="b" anchorCtr="0"/>
          <a:lstStyle>
            <a:lvl1pPr>
              <a:defRPr/>
            </a:lvl1pPr>
          </a:lstStyle>
          <a:p>
            <a:r>
              <a:rPr kumimoji="0" lang="ar-SA" smtClean="0"/>
              <a:t>انقر لتحرير نمط العنوان الرئيسي</a:t>
            </a:r>
            <a:endParaRPr kumimoji="0" lang="en-US"/>
          </a:p>
        </p:txBody>
      </p:sp>
      <p:sp>
        <p:nvSpPr>
          <p:cNvPr id="12" name="عنصر نائب للنص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cxnSp>
        <p:nvCxnSpPr>
          <p:cNvPr id="10" name="رابط مستقيم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DE2F2D80-5AE9-45D7-B43C-0DC86C7653DA}" type="slidenum">
              <a:rPr lang="ar-SA" smtClean="0"/>
              <a:pPr/>
              <a:t>‹#›</a:t>
            </a:fld>
            <a:endParaRPr lang="ar-SA"/>
          </a:p>
        </p:txBody>
      </p:sp>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DE2F2D80-5AE9-45D7-B43C-0DC86C7653DA}"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9" name="عنصر نائب للمحتوى 28"/>
          <p:cNvSpPr>
            <a:spLocks noGrp="1"/>
          </p:cNvSpPr>
          <p:nvPr>
            <p:ph sz="quarter" idx="1"/>
          </p:nvPr>
        </p:nvSpPr>
        <p:spPr>
          <a:xfrm>
            <a:off x="457200" y="457200"/>
            <a:ext cx="6248400" cy="5715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3" name="عنصر نائب للنص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31" name="عنوان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ar-SA" smtClean="0"/>
              <a:t>انقر لتحرير نمط العنوان الرئيسي</a:t>
            </a:r>
            <a:endParaRPr kumimoji="0" lang="en-US"/>
          </a:p>
        </p:txBody>
      </p:sp>
      <p:sp>
        <p:nvSpPr>
          <p:cNvPr id="8" name="عنصر نائب للتاريخ 7"/>
          <p:cNvSpPr>
            <a:spLocks noGrp="1"/>
          </p:cNvSpPr>
          <p:nvPr>
            <p:ph type="dt" sz="half" idx="14"/>
          </p:nvPr>
        </p:nvSpPr>
        <p:spPr/>
        <p:txBody>
          <a:bodyPr/>
          <a:lstStyle/>
          <a:p>
            <a:fld id="{20579B75-ED9B-4ADC-B730-F4A06D0FB64F}" type="datetimeFigureOut">
              <a:rPr lang="ar-SA" smtClean="0"/>
              <a:pPr/>
              <a:t>20/06/1432</a:t>
            </a:fld>
            <a:endParaRPr lang="ar-SA"/>
          </a:p>
        </p:txBody>
      </p:sp>
      <p:sp>
        <p:nvSpPr>
          <p:cNvPr id="9" name="عنصر نائب لرقم الشريحة 8"/>
          <p:cNvSpPr>
            <a:spLocks noGrp="1"/>
          </p:cNvSpPr>
          <p:nvPr>
            <p:ph type="sldNum" sz="quarter" idx="15"/>
          </p:nvPr>
        </p:nvSpPr>
        <p:spPr/>
        <p:txBody>
          <a:bodyPr/>
          <a:lstStyle/>
          <a:p>
            <a:fld id="{DE2F2D80-5AE9-45D7-B43C-0DC86C7653DA}" type="slidenum">
              <a:rPr lang="ar-SA" smtClean="0"/>
              <a:pPr/>
              <a:t>‹#›</a:t>
            </a:fld>
            <a:endParaRPr lang="ar-SA"/>
          </a:p>
        </p:txBody>
      </p:sp>
      <p:sp>
        <p:nvSpPr>
          <p:cNvPr id="10" name="عنصر نائب للتذييل 9"/>
          <p:cNvSpPr>
            <a:spLocks noGrp="1"/>
          </p:cNvSpPr>
          <p:nvPr>
            <p:ph type="ftr" sz="quarter" idx="16"/>
          </p:nvPr>
        </p:nvSpPr>
        <p:spPr/>
        <p:txBody>
          <a:bodyPr/>
          <a:lstStyle/>
          <a:p>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ar-SA" smtClean="0"/>
              <a:t>انقر فوق الرمز لإضافة صورة</a:t>
            </a:r>
            <a:endParaRPr kumimoji="0" lang="en-US"/>
          </a:p>
        </p:txBody>
      </p:sp>
      <p:sp>
        <p:nvSpPr>
          <p:cNvPr id="4" name="عنصر نائب للنص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8" name="عنصر نائب للتاريخ 7"/>
          <p:cNvSpPr>
            <a:spLocks noGrp="1"/>
          </p:cNvSpPr>
          <p:nvPr>
            <p:ph type="dt" sz="half" idx="10"/>
          </p:nvPr>
        </p:nvSpPr>
        <p:spPr/>
        <p:txBody>
          <a:bodyPr/>
          <a:lstStyle/>
          <a:p>
            <a:fld id="{20579B75-ED9B-4ADC-B730-F4A06D0FB64F}" type="datetimeFigureOut">
              <a:rPr lang="ar-SA" smtClean="0"/>
              <a:pPr/>
              <a:t>20/06/1432</a:t>
            </a:fld>
            <a:endParaRPr lang="ar-SA"/>
          </a:p>
        </p:txBody>
      </p:sp>
      <p:sp>
        <p:nvSpPr>
          <p:cNvPr id="9" name="عنصر نائب لرقم الشريحة 8"/>
          <p:cNvSpPr>
            <a:spLocks noGrp="1"/>
          </p:cNvSpPr>
          <p:nvPr>
            <p:ph type="sldNum" sz="quarter" idx="11"/>
          </p:nvPr>
        </p:nvSpPr>
        <p:spPr/>
        <p:txBody>
          <a:bodyPr/>
          <a:lstStyle/>
          <a:p>
            <a:fld id="{DE2F2D80-5AE9-45D7-B43C-0DC86C7653DA}" type="slidenum">
              <a:rPr lang="ar-SA" smtClean="0"/>
              <a:pPr/>
              <a:t>‹#›</a:t>
            </a:fld>
            <a:endParaRPr lang="ar-SA"/>
          </a:p>
        </p:txBody>
      </p:sp>
      <p:sp>
        <p:nvSpPr>
          <p:cNvPr id="10" name="عنصر نائب للتذييل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عنصر نائب للنص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0579B75-ED9B-4ADC-B730-F4A06D0FB64F}" type="datetimeFigureOut">
              <a:rPr lang="ar-SA" smtClean="0"/>
              <a:pPr/>
              <a:t>20/06/1432</a:t>
            </a:fld>
            <a:endParaRPr lang="ar-SA"/>
          </a:p>
        </p:txBody>
      </p:sp>
      <p:sp>
        <p:nvSpPr>
          <p:cNvPr id="10" name="عنصر نائب للتذييل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ar-SA"/>
          </a:p>
        </p:txBody>
      </p:sp>
      <p:sp>
        <p:nvSpPr>
          <p:cNvPr id="22" name="عنصر نائب لرقم الشريحة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E2F2D80-5AE9-45D7-B43C-0DC86C7653DA}" type="slidenum">
              <a:rPr lang="ar-SA" smtClean="0"/>
              <a:pPr/>
              <a:t>‹#›</a:t>
            </a:fld>
            <a:endParaRPr lang="ar-SA"/>
          </a:p>
        </p:txBody>
      </p:sp>
      <p:sp>
        <p:nvSpPr>
          <p:cNvPr id="5" name="عنصر نائب للعنوان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ar-SA" smtClean="0"/>
              <a:t>انقر لتحرير نمط العنوان الرئيسي</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r" rtl="1"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r" rtl="1"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r" rtl="1"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r" rtl="1"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r" rtl="1"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ubtitle 6"/>
          <p:cNvSpPr>
            <a:spLocks noGrp="1"/>
          </p:cNvSpPr>
          <p:nvPr>
            <p:ph type="subTitle" idx="1"/>
          </p:nvPr>
        </p:nvSpPr>
        <p:spPr>
          <a:xfrm>
            <a:off x="395536" y="2132856"/>
            <a:ext cx="7854950" cy="4365104"/>
          </a:xfrm>
        </p:spPr>
        <p:txBody>
          <a:bodyPr>
            <a:normAutofit fontScale="62500" lnSpcReduction="20000"/>
          </a:bodyPr>
          <a:lstStyle/>
          <a:p>
            <a:pPr marR="0" algn="ctr" eaLnBrk="1" hangingPunct="1">
              <a:lnSpc>
                <a:spcPct val="80000"/>
              </a:lnSpc>
            </a:pPr>
            <a:r>
              <a:rPr lang="en-US" sz="3200" b="1" i="1" dirty="0" smtClean="0">
                <a:latin typeface="Times New Roman" pitchFamily="18" charset="0"/>
                <a:cs typeface="Times New Roman" pitchFamily="18" charset="0"/>
              </a:rPr>
              <a:t>Construction Project Management</a:t>
            </a:r>
          </a:p>
          <a:p>
            <a:pPr marR="0" algn="ctr" eaLnBrk="1" hangingPunct="1">
              <a:lnSpc>
                <a:spcPct val="80000"/>
              </a:lnSpc>
            </a:pPr>
            <a:r>
              <a:rPr lang="en-US" sz="3200" b="1" i="1" dirty="0" smtClean="0">
                <a:latin typeface="Times New Roman" pitchFamily="18" charset="0"/>
                <a:cs typeface="Times New Roman" pitchFamily="18" charset="0"/>
              </a:rPr>
              <a:t>“</a:t>
            </a:r>
            <a:r>
              <a:rPr lang="en-US" b="1" i="1" dirty="0" err="1" smtClean="0">
                <a:latin typeface="Times New Roman" pitchFamily="18" charset="0"/>
                <a:cs typeface="Times New Roman" pitchFamily="18" charset="0"/>
              </a:rPr>
              <a:t>Aljadera</a:t>
            </a:r>
            <a:r>
              <a:rPr lang="en-US" b="1" i="1" dirty="0" smtClean="0">
                <a:latin typeface="Times New Roman" pitchFamily="18" charset="0"/>
                <a:cs typeface="Times New Roman" pitchFamily="18" charset="0"/>
              </a:rPr>
              <a:t> School </a:t>
            </a:r>
            <a:r>
              <a:rPr lang="en-US" sz="3200" b="1" i="1" dirty="0" smtClean="0">
                <a:latin typeface="Times New Roman" pitchFamily="18" charset="0"/>
                <a:cs typeface="Times New Roman" pitchFamily="18" charset="0"/>
              </a:rPr>
              <a:t>”</a:t>
            </a:r>
          </a:p>
          <a:p>
            <a:endParaRPr lang="en-US" sz="3100" dirty="0" smtClean="0">
              <a:latin typeface="Georgia" pitchFamily="18" charset="0"/>
            </a:endParaRPr>
          </a:p>
          <a:p>
            <a:r>
              <a:rPr lang="en-US" sz="3100" dirty="0" smtClean="0">
                <a:latin typeface="Georgia" pitchFamily="18" charset="0"/>
              </a:rPr>
              <a:t>Submitted in partial fulfillment of construction project management for the bachelor degree in civil engineering</a:t>
            </a:r>
          </a:p>
          <a:p>
            <a:pPr marR="0" algn="ctr" eaLnBrk="1" hangingPunct="1">
              <a:lnSpc>
                <a:spcPct val="80000"/>
              </a:lnSpc>
            </a:pPr>
            <a:endParaRPr lang="en-US" sz="2800" b="1" i="1" dirty="0" smtClean="0"/>
          </a:p>
          <a:p>
            <a:pPr marR="0" eaLnBrk="1" hangingPunct="1">
              <a:lnSpc>
                <a:spcPct val="80000"/>
              </a:lnSpc>
            </a:pPr>
            <a:r>
              <a:rPr lang="ar-SA" sz="2800" b="1" i="1" dirty="0" smtClean="0"/>
              <a:t> </a:t>
            </a:r>
            <a:r>
              <a:rPr lang="en-US" sz="2800" b="1" i="1" dirty="0" smtClean="0"/>
              <a:t>Prepared by:</a:t>
            </a:r>
          </a:p>
          <a:p>
            <a:pPr marR="0" eaLnBrk="1" hangingPunct="1">
              <a:lnSpc>
                <a:spcPct val="80000"/>
              </a:lnSpc>
            </a:pPr>
            <a:endParaRPr lang="en-US" sz="2800" b="1" i="1" dirty="0" smtClean="0"/>
          </a:p>
          <a:p>
            <a:r>
              <a:rPr lang="en-US" dirty="0" smtClean="0"/>
              <a:t>Mohammad </a:t>
            </a:r>
            <a:r>
              <a:rPr lang="en-US" dirty="0" err="1" smtClean="0"/>
              <a:t>Shehab</a:t>
            </a:r>
            <a:r>
              <a:rPr lang="ar-SA" dirty="0" smtClean="0"/>
              <a:t>                                     </a:t>
            </a:r>
            <a:r>
              <a:rPr lang="en-US" dirty="0" err="1" smtClean="0"/>
              <a:t>Motaz</a:t>
            </a:r>
            <a:r>
              <a:rPr lang="en-US" dirty="0" smtClean="0"/>
              <a:t> </a:t>
            </a:r>
            <a:r>
              <a:rPr lang="en-US" dirty="0" err="1" smtClean="0"/>
              <a:t>Abduldaim</a:t>
            </a:r>
            <a:endParaRPr lang="en-US" dirty="0" smtClean="0"/>
          </a:p>
          <a:p>
            <a:r>
              <a:rPr lang="en-US" dirty="0" smtClean="0"/>
              <a:t>Khalid </a:t>
            </a:r>
            <a:r>
              <a:rPr lang="en-US" dirty="0" err="1" smtClean="0"/>
              <a:t>Mahmoud</a:t>
            </a:r>
            <a:r>
              <a:rPr lang="en-US" dirty="0" smtClean="0"/>
              <a:t>                  </a:t>
            </a:r>
            <a:r>
              <a:rPr lang="ar-SA" dirty="0" smtClean="0"/>
              <a:t>                                 </a:t>
            </a:r>
            <a:r>
              <a:rPr lang="en-US" dirty="0" smtClean="0"/>
              <a:t>          Ahmad </a:t>
            </a:r>
            <a:r>
              <a:rPr lang="en-US" dirty="0" err="1" smtClean="0"/>
              <a:t>Mahajneh</a:t>
            </a:r>
            <a:r>
              <a:rPr lang="en-US" dirty="0" smtClean="0"/>
              <a:t>   </a:t>
            </a:r>
          </a:p>
          <a:p>
            <a:endParaRPr lang="en-US" sz="2800" dirty="0" smtClean="0"/>
          </a:p>
          <a:p>
            <a:pPr marR="0" algn="ctr" eaLnBrk="1" hangingPunct="1">
              <a:lnSpc>
                <a:spcPct val="80000"/>
              </a:lnSpc>
            </a:pPr>
            <a:r>
              <a:rPr lang="en-US" sz="2800" b="1" i="1" dirty="0" smtClean="0"/>
              <a:t>   </a:t>
            </a:r>
          </a:p>
          <a:p>
            <a:pPr marR="0" algn="ctr" eaLnBrk="1" hangingPunct="1">
              <a:lnSpc>
                <a:spcPct val="80000"/>
              </a:lnSpc>
            </a:pPr>
            <a:endParaRPr lang="en-US" sz="1600" b="1" i="1" dirty="0" smtClean="0"/>
          </a:p>
          <a:p>
            <a:pPr marR="0" algn="ctr" eaLnBrk="1" hangingPunct="1">
              <a:lnSpc>
                <a:spcPct val="80000"/>
              </a:lnSpc>
            </a:pPr>
            <a:r>
              <a:rPr lang="en-US" sz="2800" b="1" i="1" dirty="0" smtClean="0"/>
              <a:t>Presented to:</a:t>
            </a:r>
          </a:p>
          <a:p>
            <a:pPr marR="0" algn="ctr" eaLnBrk="1" hangingPunct="1">
              <a:lnSpc>
                <a:spcPct val="80000"/>
              </a:lnSpc>
            </a:pPr>
            <a:r>
              <a:rPr lang="en-US" sz="2800" b="1" i="1" dirty="0" smtClean="0"/>
              <a:t>Ins: </a:t>
            </a:r>
            <a:r>
              <a:rPr lang="en-US" sz="2800" b="1" i="1" dirty="0" err="1" smtClean="0"/>
              <a:t>Luay</a:t>
            </a:r>
            <a:r>
              <a:rPr lang="en-US" sz="2800" b="1" i="1" dirty="0" smtClean="0"/>
              <a:t> </a:t>
            </a:r>
            <a:r>
              <a:rPr lang="en-US" sz="2800" b="1" i="1" dirty="0" err="1" smtClean="0"/>
              <a:t>Dwaikat</a:t>
            </a:r>
            <a:r>
              <a:rPr lang="en-US" sz="2800" b="1" i="1" dirty="0" smtClean="0"/>
              <a:t> </a:t>
            </a:r>
            <a:endParaRPr lang="en-US" sz="2400" b="1" i="1" dirty="0" smtClean="0"/>
          </a:p>
          <a:p>
            <a:pPr marR="0" algn="ctr" eaLnBrk="1" hangingPunct="1">
              <a:lnSpc>
                <a:spcPct val="80000"/>
              </a:lnSpc>
            </a:pPr>
            <a:r>
              <a:rPr lang="en-US" sz="2800" i="1" dirty="0" smtClean="0">
                <a:solidFill>
                  <a:srgbClr val="00B050"/>
                </a:solidFill>
              </a:rPr>
              <a:t>                       </a:t>
            </a:r>
            <a:r>
              <a:rPr lang="en-US" sz="2800" i="1" dirty="0" smtClean="0"/>
              <a:t>          </a:t>
            </a:r>
          </a:p>
          <a:p>
            <a:pPr marR="0" algn="ctr" eaLnBrk="1" hangingPunct="1">
              <a:lnSpc>
                <a:spcPct val="80000"/>
              </a:lnSpc>
            </a:pPr>
            <a:r>
              <a:rPr lang="en-US" sz="2800" b="1" dirty="0" smtClean="0"/>
              <a:t>                               </a:t>
            </a:r>
            <a:endParaRPr lang="en-US" sz="1600" dirty="0" smtClean="0"/>
          </a:p>
          <a:p>
            <a:pPr marR="0"/>
            <a:endParaRPr lang="en-US" dirty="0" smtClean="0"/>
          </a:p>
        </p:txBody>
      </p:sp>
      <p:sp>
        <p:nvSpPr>
          <p:cNvPr id="6" name="Title 5"/>
          <p:cNvSpPr>
            <a:spLocks noGrp="1"/>
          </p:cNvSpPr>
          <p:nvPr>
            <p:ph type="ctrTitle"/>
          </p:nvPr>
        </p:nvSpPr>
        <p:spPr>
          <a:xfrm>
            <a:off x="899592" y="0"/>
            <a:ext cx="7242048" cy="1550442"/>
          </a:xfrm>
        </p:spPr>
        <p:txBody>
          <a:bodyPr>
            <a:normAutofit/>
          </a:bodyPr>
          <a:lstStyle/>
          <a:p>
            <a:pPr algn="ctr">
              <a:defRPr/>
            </a:pPr>
            <a:r>
              <a:rPr lang="en-US" sz="2400" i="1" dirty="0" smtClean="0">
                <a:solidFill>
                  <a:schemeClr val="tx1"/>
                </a:solidFill>
                <a:effectLst/>
                <a:latin typeface="Times New Roman" pitchFamily="18" charset="0"/>
                <a:cs typeface="Times New Roman" pitchFamily="18" charset="0"/>
              </a:rPr>
              <a:t>An </a:t>
            </a:r>
            <a:r>
              <a:rPr lang="en-US" sz="2400" i="1" dirty="0" err="1" smtClean="0">
                <a:solidFill>
                  <a:schemeClr val="tx1"/>
                </a:solidFill>
                <a:effectLst/>
                <a:latin typeface="Times New Roman" pitchFamily="18" charset="0"/>
                <a:cs typeface="Times New Roman" pitchFamily="18" charset="0"/>
              </a:rPr>
              <a:t>Najah</a:t>
            </a:r>
            <a:r>
              <a:rPr lang="en-US" sz="2400" i="1" dirty="0" smtClean="0">
                <a:solidFill>
                  <a:schemeClr val="tx1"/>
                </a:solidFill>
                <a:effectLst/>
                <a:latin typeface="Times New Roman" pitchFamily="18" charset="0"/>
                <a:cs typeface="Times New Roman" pitchFamily="18" charset="0"/>
              </a:rPr>
              <a:t> National University</a:t>
            </a:r>
            <a:br>
              <a:rPr lang="en-US" sz="2400" i="1" dirty="0" smtClean="0">
                <a:solidFill>
                  <a:schemeClr val="tx1"/>
                </a:solidFill>
                <a:effectLst/>
                <a:latin typeface="Times New Roman" pitchFamily="18" charset="0"/>
                <a:cs typeface="Times New Roman" pitchFamily="18" charset="0"/>
              </a:rPr>
            </a:br>
            <a:r>
              <a:rPr lang="en-US" sz="2400" i="1" dirty="0" smtClean="0">
                <a:solidFill>
                  <a:schemeClr val="tx1"/>
                </a:solidFill>
                <a:effectLst/>
                <a:latin typeface="Times New Roman" pitchFamily="18" charset="0"/>
                <a:cs typeface="Times New Roman" pitchFamily="18" charset="0"/>
              </a:rPr>
              <a:t>Collage  Of  Engineering</a:t>
            </a:r>
            <a:br>
              <a:rPr lang="en-US" sz="2400" i="1" dirty="0" smtClean="0">
                <a:solidFill>
                  <a:schemeClr val="tx1"/>
                </a:solidFill>
                <a:effectLst/>
                <a:latin typeface="Times New Roman" pitchFamily="18" charset="0"/>
                <a:cs typeface="Times New Roman" pitchFamily="18" charset="0"/>
              </a:rPr>
            </a:br>
            <a:r>
              <a:rPr lang="en-US" sz="2400" i="1" dirty="0" smtClean="0">
                <a:solidFill>
                  <a:schemeClr val="tx1"/>
                </a:solidFill>
                <a:effectLst/>
                <a:latin typeface="Times New Roman" pitchFamily="18" charset="0"/>
                <a:cs typeface="Times New Roman" pitchFamily="18" charset="0"/>
              </a:rPr>
              <a:t>Civil Engineering Department</a:t>
            </a:r>
            <a:endParaRPr lang="en-US" sz="2400" i="1" dirty="0">
              <a:solidFill>
                <a:schemeClr val="tx1"/>
              </a:solidFill>
              <a:effectLst/>
              <a:latin typeface="Times New Roman" pitchFamily="18" charset="0"/>
              <a:cs typeface="Times New Roman" pitchFamily="18" charset="0"/>
            </a:endParaRPr>
          </a:p>
        </p:txBody>
      </p:sp>
      <p:pic>
        <p:nvPicPr>
          <p:cNvPr id="8" name="Picture 4" descr="logo"/>
          <p:cNvPicPr>
            <a:picLocks noChangeAspect="1" noChangeArrowheads="1"/>
          </p:cNvPicPr>
          <p:nvPr/>
        </p:nvPicPr>
        <p:blipFill>
          <a:blip r:embed="rId2" cstate="print"/>
          <a:srcRect/>
          <a:stretch>
            <a:fillRect/>
          </a:stretch>
        </p:blipFill>
        <p:spPr bwMode="auto">
          <a:xfrm>
            <a:off x="7086600" y="228600"/>
            <a:ext cx="1600200" cy="1524000"/>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0" fill="hold"/>
                                        <p:tgtEl>
                                          <p:spTgt spid="8"/>
                                        </p:tgtEl>
                                        <p:attrNameLst>
                                          <p:attrName>ppt_w</p:attrName>
                                        </p:attrNameLst>
                                      </p:cBhvr>
                                      <p:tavLst>
                                        <p:tav tm="0" fmla="#ppt_w*sin(2.5*pi*$)">
                                          <p:val>
                                            <p:fltVal val="0"/>
                                          </p:val>
                                        </p:tav>
                                        <p:tav tm="100000">
                                          <p:val>
                                            <p:fltVal val="1"/>
                                          </p:val>
                                        </p:tav>
                                      </p:tavLst>
                                    </p:anim>
                                    <p:anim calcmode="lin" valueType="num">
                                      <p:cBhvr>
                                        <p:cTn id="8" dur="5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304800" y="1268760"/>
            <a:ext cx="8229600" cy="4824536"/>
          </a:xfrm>
        </p:spPr>
        <p:txBody>
          <a:bodyPr>
            <a:normAutofit fontScale="62500" lnSpcReduction="20000"/>
          </a:bodyPr>
          <a:lstStyle/>
          <a:p>
            <a:pPr algn="l">
              <a:buNone/>
            </a:pPr>
            <a:r>
              <a:rPr lang="en-US" sz="3200" dirty="0" smtClean="0"/>
              <a:t>       According to the drawings and specifications, a specific method is used in managing this project, by following these steps:</a:t>
            </a:r>
          </a:p>
          <a:p>
            <a:pPr algn="l">
              <a:lnSpc>
                <a:spcPct val="120000"/>
              </a:lnSpc>
              <a:buNone/>
            </a:pPr>
            <a:endParaRPr lang="en-US" sz="3200" dirty="0" smtClean="0"/>
          </a:p>
          <a:p>
            <a:pPr algn="l" rtl="0">
              <a:lnSpc>
                <a:spcPct val="120000"/>
              </a:lnSpc>
              <a:buFont typeface="Wingdings" pitchFamily="2" charset="2"/>
              <a:buChar char="v"/>
            </a:pPr>
            <a:r>
              <a:rPr lang="en-US" sz="3200" dirty="0" smtClean="0"/>
              <a:t>WBS Preparation.</a:t>
            </a:r>
          </a:p>
          <a:p>
            <a:pPr algn="l" rtl="0">
              <a:lnSpc>
                <a:spcPct val="120000"/>
              </a:lnSpc>
              <a:buFont typeface="Wingdings" pitchFamily="2" charset="2"/>
              <a:buChar char="v"/>
            </a:pPr>
            <a:r>
              <a:rPr lang="en-US" sz="3200" dirty="0" smtClean="0"/>
              <a:t>Quantity Surveying.</a:t>
            </a:r>
          </a:p>
          <a:p>
            <a:pPr algn="l" rtl="0">
              <a:lnSpc>
                <a:spcPct val="120000"/>
              </a:lnSpc>
              <a:buFont typeface="Wingdings" pitchFamily="2" charset="2"/>
              <a:buChar char="v"/>
            </a:pPr>
            <a:r>
              <a:rPr lang="en-US" sz="3200" dirty="0" smtClean="0"/>
              <a:t>Activity list &amp; activity coding.</a:t>
            </a:r>
          </a:p>
          <a:p>
            <a:pPr algn="l" rtl="0">
              <a:lnSpc>
                <a:spcPct val="120000"/>
              </a:lnSpc>
              <a:buFont typeface="Wingdings" pitchFamily="2" charset="2"/>
              <a:buChar char="v"/>
            </a:pPr>
            <a:r>
              <a:rPr lang="en-US" sz="3200" dirty="0" smtClean="0"/>
              <a:t>Bill of quantity (BOQ) preparation; quantities, cost, resources, and man hours.</a:t>
            </a:r>
          </a:p>
          <a:p>
            <a:pPr algn="l" rtl="0">
              <a:lnSpc>
                <a:spcPct val="120000"/>
              </a:lnSpc>
              <a:buFont typeface="Wingdings" pitchFamily="2" charset="2"/>
              <a:buChar char="v"/>
            </a:pPr>
            <a:r>
              <a:rPr lang="en-US" sz="3200" dirty="0" smtClean="0"/>
              <a:t>Activity durations &amp; productivity.</a:t>
            </a:r>
          </a:p>
          <a:p>
            <a:pPr algn="l" rtl="0">
              <a:lnSpc>
                <a:spcPct val="120000"/>
              </a:lnSpc>
              <a:buFont typeface="Wingdings" pitchFamily="2" charset="2"/>
              <a:buChar char="v"/>
            </a:pPr>
            <a:r>
              <a:rPr lang="en-US" sz="3200" dirty="0" smtClean="0"/>
              <a:t>Project price.</a:t>
            </a:r>
          </a:p>
          <a:p>
            <a:pPr algn="l" rtl="0">
              <a:lnSpc>
                <a:spcPct val="120000"/>
              </a:lnSpc>
              <a:buFont typeface="Wingdings" pitchFamily="2" charset="2"/>
              <a:buChar char="v"/>
            </a:pPr>
            <a:r>
              <a:rPr lang="en-US" sz="3200" dirty="0" smtClean="0"/>
              <a:t>Project network.</a:t>
            </a:r>
          </a:p>
          <a:p>
            <a:pPr algn="l" rtl="0">
              <a:lnSpc>
                <a:spcPct val="120000"/>
              </a:lnSpc>
              <a:buFont typeface="Wingdings" pitchFamily="2" charset="2"/>
              <a:buChar char="v"/>
            </a:pPr>
            <a:r>
              <a:rPr lang="en-US" sz="3200" dirty="0" smtClean="0"/>
              <a:t>Project budgeting.</a:t>
            </a:r>
          </a:p>
          <a:p>
            <a:pPr algn="l" rtl="0">
              <a:lnSpc>
                <a:spcPct val="120000"/>
              </a:lnSpc>
              <a:buFont typeface="Wingdings" pitchFamily="2" charset="2"/>
              <a:buChar char="v"/>
            </a:pPr>
            <a:r>
              <a:rPr lang="en-US" sz="3200" dirty="0" smtClean="0"/>
              <a:t>Project duration.</a:t>
            </a:r>
          </a:p>
          <a:p>
            <a:pPr algn="l">
              <a:buNone/>
            </a:pPr>
            <a:endParaRPr lang="en-US" sz="3200" dirty="0" smtClean="0">
              <a:latin typeface="Times New Roman" pitchFamily="18" charset="0"/>
              <a:cs typeface="Times New Roman" pitchFamily="18" charset="0"/>
            </a:endParaRPr>
          </a:p>
        </p:txBody>
      </p:sp>
      <p:sp>
        <p:nvSpPr>
          <p:cNvPr id="9218" name="Rectangle 2"/>
          <p:cNvSpPr>
            <a:spLocks noGrp="1"/>
          </p:cNvSpPr>
          <p:nvPr>
            <p:ph type="title"/>
          </p:nvPr>
        </p:nvSpPr>
        <p:spPr>
          <a:xfrm>
            <a:off x="395536" y="260648"/>
            <a:ext cx="8229600" cy="914400"/>
          </a:xfrm>
        </p:spPr>
        <p:txBody>
          <a:bodyPr/>
          <a:lstStyle/>
          <a:p>
            <a:pPr algn="ctr"/>
            <a:r>
              <a:rPr lang="en-US" sz="4400" dirty="0" smtClean="0"/>
              <a:t>Sequence of work</a:t>
            </a:r>
            <a:endParaRPr lang="en-US" sz="4400" dirty="0" smtClean="0">
              <a:solidFill>
                <a:schemeClr val="tx1"/>
              </a:solidFill>
              <a:latin typeface="Times New Roman" pitchFamily="18" charset="0"/>
              <a:cs typeface="Times New Roman" pitchFamily="18" charset="0"/>
            </a:endParaRPr>
          </a:p>
        </p:txBody>
      </p:sp>
    </p:spTree>
  </p:cSld>
  <p:clrMapOvr>
    <a:masterClrMapping/>
  </p:clrMapOvr>
  <p:transition>
    <p:cover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descr="Capture1.JPG"/>
          <p:cNvPicPr>
            <a:picLocks noGrp="1" noChangeAspect="1"/>
          </p:cNvPicPr>
          <p:nvPr>
            <p:ph idx="1"/>
          </p:nvPr>
        </p:nvPicPr>
        <p:blipFill>
          <a:blip r:embed="rId2" cstate="print"/>
          <a:stretch>
            <a:fillRect/>
          </a:stretch>
        </p:blipFill>
        <p:spPr>
          <a:xfrm>
            <a:off x="457200" y="2331186"/>
            <a:ext cx="8229600" cy="2957628"/>
          </a:xfrm>
        </p:spPr>
      </p:pic>
      <p:sp>
        <p:nvSpPr>
          <p:cNvPr id="3" name="عنوان 2"/>
          <p:cNvSpPr>
            <a:spLocks noGrp="1"/>
          </p:cNvSpPr>
          <p:nvPr>
            <p:ph type="title"/>
          </p:nvPr>
        </p:nvSpPr>
        <p:spPr/>
        <p:txBody>
          <a:bodyPr>
            <a:normAutofit/>
          </a:bodyPr>
          <a:lstStyle/>
          <a:p>
            <a:r>
              <a:rPr lang="en-US" sz="3200" dirty="0" smtClean="0"/>
              <a:t>Work Breakdown Structure (WBS)</a:t>
            </a:r>
            <a:endParaRPr lang="ar-SA" sz="3200" dirty="0"/>
          </a:p>
        </p:txBody>
      </p:sp>
    </p:spTree>
  </p:cSld>
  <p:clrMapOvr>
    <a:masterClrMapping/>
  </p:clrMapOvr>
  <p:transition>
    <p:cover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Placeholder 3"/>
          <p:cNvSpPr>
            <a:spLocks noGrp="1"/>
          </p:cNvSpPr>
          <p:nvPr>
            <p:ph type="body" idx="1"/>
          </p:nvPr>
        </p:nvSpPr>
        <p:spPr>
          <a:xfrm>
            <a:off x="722313" y="304800"/>
            <a:ext cx="7964487" cy="5029200"/>
          </a:xfrm>
        </p:spPr>
        <p:txBody>
          <a:bodyPr/>
          <a:lstStyle/>
          <a:p>
            <a:pPr algn="l"/>
            <a:endParaRPr lang="en-US" sz="900" b="1" dirty="0" smtClean="0">
              <a:solidFill>
                <a:schemeClr val="tx1"/>
              </a:solidFill>
              <a:cs typeface="Times New Roman" pitchFamily="18" charset="0"/>
            </a:endParaRPr>
          </a:p>
          <a:p>
            <a:pPr algn="l"/>
            <a:r>
              <a:rPr lang="en-US" sz="3200" dirty="0" smtClean="0">
                <a:solidFill>
                  <a:schemeClr val="tx1"/>
                </a:solidFill>
                <a:cs typeface="Times New Roman" pitchFamily="18" charset="0"/>
              </a:rPr>
              <a:t>Quantity Surveying: </a:t>
            </a:r>
          </a:p>
          <a:p>
            <a:endParaRPr lang="en-US" sz="1000" dirty="0" smtClean="0">
              <a:solidFill>
                <a:schemeClr val="tx1"/>
              </a:solidFill>
              <a:latin typeface="Times New Roman" pitchFamily="18" charset="0"/>
              <a:cs typeface="Times New Roman" pitchFamily="18" charset="0"/>
            </a:endParaRPr>
          </a:p>
          <a:p>
            <a:pPr algn="l"/>
            <a:r>
              <a:rPr lang="en-US" dirty="0" smtClean="0">
                <a:solidFill>
                  <a:schemeClr val="tx1"/>
                </a:solidFill>
                <a:latin typeface="Times New Roman" pitchFamily="18" charset="0"/>
                <a:cs typeface="Times New Roman" pitchFamily="18" charset="0"/>
              </a:rPr>
              <a:t>       </a:t>
            </a:r>
          </a:p>
          <a:p>
            <a:pPr algn="l"/>
            <a:r>
              <a:rPr lang="en-US" dirty="0" smtClean="0">
                <a:solidFill>
                  <a:schemeClr val="tx1"/>
                </a:solidFill>
                <a:latin typeface="Times New Roman" pitchFamily="18" charset="0"/>
                <a:cs typeface="Times New Roman" pitchFamily="18" charset="0"/>
              </a:rPr>
              <a:t>        We have calculated the quantities in our project. We used the most accurate way in calculating the quantities </a:t>
            </a:r>
            <a:r>
              <a:rPr lang="en-US" dirty="0" smtClean="0">
                <a:solidFill>
                  <a:schemeClr val="tx1"/>
                </a:solidFill>
                <a:latin typeface="Times New Roman" pitchFamily="18" charset="0"/>
                <a:cs typeface="Times New Roman" pitchFamily="18" charset="0"/>
              </a:rPr>
              <a:t>.</a:t>
            </a:r>
          </a:p>
          <a:p>
            <a:pPr algn="l"/>
            <a:r>
              <a:rPr lang="en-US" dirty="0" smtClean="0">
                <a:solidFill>
                  <a:schemeClr val="tx1"/>
                </a:solidFill>
                <a:latin typeface="Times New Roman" pitchFamily="18" charset="0"/>
                <a:cs typeface="Times New Roman" pitchFamily="18" charset="0"/>
              </a:rPr>
              <a:t>        Example </a:t>
            </a:r>
            <a:r>
              <a:rPr lang="en-US" dirty="0" smtClean="0">
                <a:solidFill>
                  <a:schemeClr val="tx1"/>
                </a:solidFill>
                <a:latin typeface="Times New Roman" pitchFamily="18" charset="0"/>
                <a:cs typeface="Times New Roman" pitchFamily="18" charset="0"/>
              </a:rPr>
              <a:t>of calculating </a:t>
            </a:r>
            <a:r>
              <a:rPr lang="en-US" dirty="0" smtClean="0">
                <a:solidFill>
                  <a:schemeClr val="tx1"/>
                </a:solidFill>
                <a:latin typeface="Times New Roman" pitchFamily="18" charset="0"/>
                <a:cs typeface="Times New Roman" pitchFamily="18" charset="0"/>
              </a:rPr>
              <a:t>Plaster.</a:t>
            </a:r>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en-US" dirty="0" smtClean="0">
              <a:solidFill>
                <a:schemeClr val="tx1"/>
              </a:solidFill>
              <a:latin typeface="Times New Roman" pitchFamily="18" charset="0"/>
              <a:cs typeface="Times New Roman" pitchFamily="18" charset="0"/>
            </a:endParaRPr>
          </a:p>
          <a:p>
            <a:endParaRPr lang="ar-SA" dirty="0" smtClean="0">
              <a:solidFill>
                <a:schemeClr val="tx1"/>
              </a:solidFill>
              <a:latin typeface="Times New Roman" pitchFamily="18" charset="0"/>
              <a:cs typeface="Times New Roman" pitchFamily="18" charset="0"/>
            </a:endParaRPr>
          </a:p>
        </p:txBody>
      </p:sp>
      <p:pic>
        <p:nvPicPr>
          <p:cNvPr id="5" name="صورة 4" descr="Capture.PNG"/>
          <p:cNvPicPr>
            <a:picLocks noChangeAspect="1"/>
          </p:cNvPicPr>
          <p:nvPr/>
        </p:nvPicPr>
        <p:blipFill>
          <a:blip r:embed="rId2" cstate="print"/>
          <a:stretch>
            <a:fillRect/>
          </a:stretch>
        </p:blipFill>
        <p:spPr>
          <a:xfrm>
            <a:off x="1428728" y="3143248"/>
            <a:ext cx="6554115" cy="3258005"/>
          </a:xfrm>
          <a:prstGeom prst="rect">
            <a:avLst/>
          </a:prstGeom>
        </p:spPr>
      </p:pic>
    </p:spTree>
  </p:cSld>
  <p:clrMapOvr>
    <a:masterClrMapping/>
  </p:clrMapOvr>
  <p:transition>
    <p:cover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304800" y="908720"/>
            <a:ext cx="8229600" cy="5184576"/>
          </a:xfrm>
        </p:spPr>
        <p:txBody>
          <a:bodyPr>
            <a:noAutofit/>
          </a:bodyPr>
          <a:lstStyle/>
          <a:p>
            <a:pPr algn="l">
              <a:buNone/>
            </a:pPr>
            <a:r>
              <a:rPr lang="en-US" sz="2000" dirty="0" smtClean="0"/>
              <a:t>           The activity code used at this project can be illustrated as follows:   </a:t>
            </a:r>
          </a:p>
          <a:p>
            <a:pPr lvl="0" algn="l">
              <a:buNone/>
            </a:pPr>
            <a:r>
              <a:rPr lang="en-US" sz="2000" dirty="0" smtClean="0"/>
              <a:t>The first letter: represents the 1st letter at level three in the WBS, like;</a:t>
            </a:r>
          </a:p>
          <a:p>
            <a:pPr algn="l">
              <a:buNone/>
            </a:pPr>
            <a:r>
              <a:rPr lang="en-US" sz="2000" dirty="0" smtClean="0"/>
              <a:t>         0:  Ground floor</a:t>
            </a:r>
          </a:p>
          <a:p>
            <a:pPr algn="l">
              <a:buNone/>
            </a:pPr>
            <a:r>
              <a:rPr lang="en-US" sz="2000" dirty="0" smtClean="0"/>
              <a:t>         1:  First floor</a:t>
            </a:r>
          </a:p>
          <a:p>
            <a:pPr lvl="0" algn="l">
              <a:buNone/>
            </a:pPr>
            <a:r>
              <a:rPr lang="en-US" sz="2000" dirty="0" smtClean="0"/>
              <a:t>         And so…</a:t>
            </a:r>
          </a:p>
          <a:p>
            <a:pPr lvl="0" algn="l">
              <a:buNone/>
            </a:pPr>
            <a:r>
              <a:rPr lang="en-US" sz="2000" dirty="0" smtClean="0"/>
              <a:t>The second letter: represents the 1st letter at level two in the WBS, like;</a:t>
            </a:r>
          </a:p>
          <a:p>
            <a:pPr algn="l">
              <a:buNone/>
            </a:pPr>
            <a:r>
              <a:rPr lang="en-US" sz="2000" dirty="0" smtClean="0"/>
              <a:t>          E:  Earth work</a:t>
            </a:r>
          </a:p>
          <a:p>
            <a:pPr algn="l">
              <a:buNone/>
            </a:pPr>
            <a:r>
              <a:rPr lang="en-US" sz="2000" dirty="0" smtClean="0"/>
              <a:t>          C:  civil work</a:t>
            </a:r>
          </a:p>
          <a:p>
            <a:pPr algn="l">
              <a:buNone/>
            </a:pPr>
            <a:r>
              <a:rPr lang="en-US" sz="2000" dirty="0" smtClean="0"/>
              <a:t>          And so…</a:t>
            </a:r>
          </a:p>
          <a:p>
            <a:pPr lvl="0" algn="l">
              <a:buNone/>
            </a:pPr>
            <a:r>
              <a:rPr lang="en-US" sz="2000" dirty="0" smtClean="0"/>
              <a:t>The third letter: represents the 1st letter at level four in the WBS, like;</a:t>
            </a:r>
          </a:p>
          <a:p>
            <a:pPr algn="l">
              <a:buNone/>
            </a:pPr>
            <a:r>
              <a:rPr lang="en-US" sz="2000" dirty="0" smtClean="0"/>
              <a:t>          W: walls &amp; columns. </a:t>
            </a:r>
          </a:p>
          <a:p>
            <a:pPr algn="l">
              <a:buNone/>
            </a:pPr>
            <a:r>
              <a:rPr lang="en-US" sz="2000" dirty="0" smtClean="0"/>
              <a:t>          RS: roof slab &amp;stairs.</a:t>
            </a:r>
          </a:p>
          <a:p>
            <a:pPr algn="l">
              <a:buNone/>
            </a:pPr>
            <a:r>
              <a:rPr lang="en-US" sz="2000" dirty="0" smtClean="0"/>
              <a:t>          And so… </a:t>
            </a:r>
          </a:p>
          <a:p>
            <a:pPr algn="l">
              <a:buNone/>
            </a:pPr>
            <a:r>
              <a:rPr lang="en-US" sz="2000" dirty="0" smtClean="0"/>
              <a:t>   For example; activity (F1CW) is located at 1st floor, civil works, walls &amp; columns</a:t>
            </a:r>
            <a:endParaRPr lang="en-US" sz="2000" dirty="0" smtClean="0">
              <a:latin typeface="Times New Roman" pitchFamily="18" charset="0"/>
              <a:cs typeface="Times New Roman" pitchFamily="18" charset="0"/>
            </a:endParaRPr>
          </a:p>
        </p:txBody>
      </p:sp>
      <p:sp>
        <p:nvSpPr>
          <p:cNvPr id="9218" name="Rectangle 2"/>
          <p:cNvSpPr>
            <a:spLocks noGrp="1"/>
          </p:cNvSpPr>
          <p:nvPr>
            <p:ph type="title"/>
          </p:nvPr>
        </p:nvSpPr>
        <p:spPr>
          <a:xfrm>
            <a:off x="395536" y="260648"/>
            <a:ext cx="8229600" cy="576064"/>
          </a:xfrm>
        </p:spPr>
        <p:txBody>
          <a:bodyPr>
            <a:noAutofit/>
          </a:bodyPr>
          <a:lstStyle/>
          <a:p>
            <a:r>
              <a:rPr lang="ar-SA" sz="3200" dirty="0" smtClean="0">
                <a:solidFill>
                  <a:schemeClr val="tx1"/>
                </a:solidFill>
                <a:latin typeface="+mn-lt"/>
                <a:cs typeface="Times New Roman" pitchFamily="18" charset="0"/>
              </a:rPr>
              <a:t>:</a:t>
            </a:r>
            <a:r>
              <a:rPr lang="en-US" sz="3200" dirty="0" smtClean="0">
                <a:solidFill>
                  <a:schemeClr val="tx1"/>
                </a:solidFill>
                <a:latin typeface="+mn-lt"/>
                <a:cs typeface="Times New Roman" pitchFamily="18" charset="0"/>
              </a:rPr>
              <a:t>Activity Coding</a:t>
            </a:r>
          </a:p>
        </p:txBody>
      </p:sp>
    </p:spTree>
  </p:cSld>
  <p:clrMapOvr>
    <a:masterClrMapping/>
  </p:clrMapOvr>
  <p:transition>
    <p:cover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304800" y="1268760"/>
            <a:ext cx="8229600" cy="4824536"/>
          </a:xfrm>
        </p:spPr>
        <p:txBody>
          <a:bodyPr>
            <a:noAutofit/>
          </a:bodyPr>
          <a:lstStyle/>
          <a:p>
            <a:pPr algn="l">
              <a:buNone/>
            </a:pPr>
            <a:r>
              <a:rPr lang="ar-SA"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After determining the productivity rates for each labor from statistical studies we determine the duration according to this equation </a:t>
            </a:r>
          </a:p>
          <a:p>
            <a:pPr algn="l">
              <a:buNone/>
            </a:pPr>
            <a:endParaRPr lang="en-US" sz="2000" dirty="0" smtClean="0"/>
          </a:p>
          <a:p>
            <a:pPr algn="ctr">
              <a:buNone/>
            </a:pPr>
            <a:r>
              <a:rPr lang="en-US" sz="2000" b="1" dirty="0" smtClean="0"/>
              <a:t>Duration = (Quantity /(NO of crew*productivity ))</a:t>
            </a:r>
          </a:p>
          <a:p>
            <a:pPr algn="l">
              <a:buNone/>
            </a:pPr>
            <a:r>
              <a:rPr lang="en-US" sz="2000" b="1" dirty="0" smtClean="0"/>
              <a:t> </a:t>
            </a:r>
            <a:endParaRPr lang="en-US" sz="2000" dirty="0" smtClean="0"/>
          </a:p>
          <a:p>
            <a:pPr algn="l">
              <a:buNone/>
            </a:pPr>
            <a:r>
              <a:rPr lang="en-US" sz="2000" dirty="0" smtClean="0"/>
              <a:t>For example : the activity of  Tile for Ground floor</a:t>
            </a:r>
          </a:p>
          <a:p>
            <a:pPr algn="l">
              <a:buNone/>
            </a:pPr>
            <a:r>
              <a:rPr lang="en-US" sz="2000" dirty="0" smtClean="0"/>
              <a:t> </a:t>
            </a:r>
          </a:p>
          <a:p>
            <a:pPr algn="l">
              <a:buNone/>
            </a:pPr>
            <a:r>
              <a:rPr lang="en-US" sz="2000" dirty="0" smtClean="0"/>
              <a:t>Quantity =503.92 m2</a:t>
            </a:r>
          </a:p>
          <a:p>
            <a:pPr algn="l">
              <a:buNone/>
            </a:pPr>
            <a:r>
              <a:rPr lang="en-US" sz="2000" dirty="0" smtClean="0"/>
              <a:t>Productivity = 20 m2 /day /crew      ,   crew (1 Skilled + 1 Unskilled )</a:t>
            </a:r>
          </a:p>
          <a:p>
            <a:pPr algn="l">
              <a:buNone/>
            </a:pPr>
            <a:r>
              <a:rPr lang="en-US" sz="2000" dirty="0" smtClean="0"/>
              <a:t>NO of crew = 3</a:t>
            </a:r>
          </a:p>
          <a:p>
            <a:pPr algn="l">
              <a:buNone/>
            </a:pPr>
            <a:r>
              <a:rPr lang="en-US" sz="2000" dirty="0" smtClean="0"/>
              <a:t>Duration = (503.92 /(20*3)) = 9 </a:t>
            </a:r>
            <a:r>
              <a:rPr lang="en-US" sz="2000" dirty="0" smtClean="0"/>
              <a:t>days</a:t>
            </a:r>
            <a:endParaRPr lang="en-US" sz="2000" dirty="0" smtClean="0"/>
          </a:p>
          <a:p>
            <a:pPr algn="l">
              <a:buNone/>
            </a:pPr>
            <a:endParaRPr lang="en-US" sz="2000" dirty="0" smtClean="0">
              <a:latin typeface="Times New Roman" pitchFamily="18" charset="0"/>
              <a:cs typeface="Times New Roman" pitchFamily="18" charset="0"/>
            </a:endParaRPr>
          </a:p>
          <a:p>
            <a:pPr algn="l">
              <a:buNone/>
            </a:pPr>
            <a:r>
              <a:rPr lang="en-US" sz="2000" dirty="0" smtClean="0">
                <a:latin typeface="Times New Roman" pitchFamily="18" charset="0"/>
                <a:cs typeface="Times New Roman" pitchFamily="18" charset="0"/>
              </a:rPr>
              <a:t>  </a:t>
            </a:r>
          </a:p>
        </p:txBody>
      </p:sp>
      <p:sp>
        <p:nvSpPr>
          <p:cNvPr id="9218" name="Rectangle 2"/>
          <p:cNvSpPr>
            <a:spLocks noGrp="1"/>
          </p:cNvSpPr>
          <p:nvPr>
            <p:ph type="title"/>
          </p:nvPr>
        </p:nvSpPr>
        <p:spPr>
          <a:xfrm>
            <a:off x="395536" y="260648"/>
            <a:ext cx="8229600" cy="914400"/>
          </a:xfrm>
        </p:spPr>
        <p:txBody>
          <a:bodyPr>
            <a:normAutofit/>
          </a:bodyPr>
          <a:lstStyle/>
          <a:p>
            <a:r>
              <a:rPr lang="ar-SA" sz="3600" dirty="0" smtClean="0">
                <a:solidFill>
                  <a:schemeClr val="tx1"/>
                </a:solidFill>
                <a:latin typeface="Times New Roman" pitchFamily="18" charset="0"/>
                <a:cs typeface="Times New Roman" pitchFamily="18" charset="0"/>
              </a:rPr>
              <a:t>:</a:t>
            </a:r>
            <a:r>
              <a:rPr lang="en-US" sz="3600" dirty="0" smtClean="0">
                <a:solidFill>
                  <a:schemeClr val="tx1"/>
                </a:solidFill>
                <a:latin typeface="Times New Roman" pitchFamily="18" charset="0"/>
                <a:cs typeface="Times New Roman" pitchFamily="18" charset="0"/>
              </a:rPr>
              <a:t>Activity Duration </a:t>
            </a:r>
          </a:p>
        </p:txBody>
      </p:sp>
    </p:spTree>
  </p:cSld>
  <p:clrMapOvr>
    <a:masterClrMapping/>
  </p:clrMapOvr>
  <p:transition>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304800" y="1268760"/>
            <a:ext cx="8229600" cy="4824536"/>
          </a:xfrm>
        </p:spPr>
        <p:txBody>
          <a:bodyPr>
            <a:noAutofit/>
          </a:bodyPr>
          <a:lstStyle/>
          <a:p>
            <a:pPr algn="l">
              <a:buNone/>
            </a:pPr>
            <a:r>
              <a:rPr lang="en-US" sz="2000" dirty="0" smtClean="0"/>
              <a:t>          After doing the activity list and quantity works , we did a study to determine the resources of each activity and the cost of these resources in order to determine the cost of activities</a:t>
            </a:r>
          </a:p>
          <a:p>
            <a:pPr algn="l">
              <a:buNone/>
            </a:pPr>
            <a:r>
              <a:rPr lang="en-US" sz="2000" dirty="0" smtClean="0"/>
              <a:t> </a:t>
            </a:r>
          </a:p>
          <a:p>
            <a:pPr algn="l">
              <a:buNone/>
            </a:pPr>
            <a:r>
              <a:rPr lang="en-US" sz="2000" dirty="0" smtClean="0"/>
              <a:t>            As in the previous example:</a:t>
            </a:r>
          </a:p>
          <a:p>
            <a:pPr algn="l">
              <a:buNone/>
            </a:pPr>
            <a:r>
              <a:rPr lang="en-US" sz="2000" dirty="0" smtClean="0"/>
              <a:t> </a:t>
            </a:r>
          </a:p>
          <a:p>
            <a:pPr algn="l">
              <a:buNone/>
            </a:pPr>
            <a:r>
              <a:rPr lang="en-US" sz="2000" dirty="0" smtClean="0"/>
              <a:t>Cost of 1m2 of tile = 60 NIS</a:t>
            </a:r>
          </a:p>
          <a:p>
            <a:pPr algn="l">
              <a:buNone/>
            </a:pPr>
            <a:r>
              <a:rPr lang="en-US" sz="2000" dirty="0" smtClean="0"/>
              <a:t>Total man hours = 9 *3 *16 = 432 hr</a:t>
            </a:r>
          </a:p>
          <a:p>
            <a:pPr algn="l">
              <a:buNone/>
            </a:pPr>
            <a:r>
              <a:rPr lang="en-US" sz="2000" dirty="0" smtClean="0"/>
              <a:t>Cost of one crew = 260 NIS/day</a:t>
            </a:r>
          </a:p>
          <a:p>
            <a:pPr algn="l">
              <a:buNone/>
            </a:pPr>
            <a:r>
              <a:rPr lang="en-US" sz="2000" dirty="0" smtClean="0"/>
              <a:t>Total  cost of labor = 260 *9 *3 = 7020 NIS</a:t>
            </a:r>
          </a:p>
          <a:p>
            <a:pPr algn="l">
              <a:buNone/>
            </a:pPr>
            <a:r>
              <a:rPr lang="en-US" sz="2000" dirty="0" smtClean="0"/>
              <a:t>Total cost of material = 503.92 *60 =30235.2 NIS</a:t>
            </a:r>
          </a:p>
          <a:p>
            <a:pPr algn="l">
              <a:buNone/>
            </a:pPr>
            <a:r>
              <a:rPr lang="en-US" sz="2000" dirty="0" smtClean="0"/>
              <a:t>Total cost of activity = 7020 + 30235.2 = 37255.2 NIS</a:t>
            </a:r>
            <a:endParaRPr lang="en-US" sz="2000" dirty="0" smtClean="0">
              <a:latin typeface="Times New Roman" pitchFamily="18" charset="0"/>
              <a:cs typeface="Times New Roman" pitchFamily="18" charset="0"/>
            </a:endParaRPr>
          </a:p>
        </p:txBody>
      </p:sp>
      <p:sp>
        <p:nvSpPr>
          <p:cNvPr id="9218" name="Rectangle 2"/>
          <p:cNvSpPr>
            <a:spLocks noGrp="1"/>
          </p:cNvSpPr>
          <p:nvPr>
            <p:ph type="title"/>
          </p:nvPr>
        </p:nvSpPr>
        <p:spPr>
          <a:xfrm>
            <a:off x="395536" y="260648"/>
            <a:ext cx="8229600" cy="914400"/>
          </a:xfrm>
        </p:spPr>
        <p:txBody>
          <a:bodyPr>
            <a:normAutofit/>
          </a:bodyPr>
          <a:lstStyle/>
          <a:p>
            <a:r>
              <a:rPr lang="ar-SA" sz="3600" dirty="0" smtClean="0">
                <a:solidFill>
                  <a:schemeClr val="tx1"/>
                </a:solidFill>
                <a:latin typeface="Times New Roman" pitchFamily="18" charset="0"/>
                <a:cs typeface="Times New Roman" pitchFamily="18" charset="0"/>
              </a:rPr>
              <a:t>:</a:t>
            </a:r>
            <a:r>
              <a:rPr lang="en-US" sz="3600" dirty="0" smtClean="0">
                <a:solidFill>
                  <a:schemeClr val="tx1"/>
                </a:solidFill>
                <a:latin typeface="Times New Roman" pitchFamily="18" charset="0"/>
                <a:cs typeface="Times New Roman" pitchFamily="18" charset="0"/>
              </a:rPr>
              <a:t>Activity Cost</a:t>
            </a:r>
          </a:p>
        </p:txBody>
      </p:sp>
    </p:spTree>
  </p:cSld>
  <p:clrMapOvr>
    <a:masterClrMapping/>
  </p:clrMapOvr>
  <p:transition>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304800" y="1268760"/>
            <a:ext cx="8229600" cy="4824536"/>
          </a:xfrm>
        </p:spPr>
        <p:txBody>
          <a:bodyPr>
            <a:noAutofit/>
          </a:bodyPr>
          <a:lstStyle/>
          <a:p>
            <a:pPr algn="l">
              <a:buNone/>
            </a:pPr>
            <a:r>
              <a:rPr lang="ar-SA" sz="2000" dirty="0" smtClean="0"/>
              <a:t> </a:t>
            </a:r>
            <a:r>
              <a:rPr lang="en-US" sz="2000" dirty="0" smtClean="0"/>
              <a:t>      The following table shows the percent of work for each part of WBS to the total work</a:t>
            </a:r>
            <a:r>
              <a:rPr lang="en-US" sz="2000" b="1" dirty="0" smtClean="0"/>
              <a:t>:</a:t>
            </a:r>
            <a:endParaRPr lang="en-US" sz="2000" dirty="0" smtClean="0">
              <a:latin typeface="Times New Roman" pitchFamily="18" charset="0"/>
              <a:cs typeface="Times New Roman" pitchFamily="18" charset="0"/>
            </a:endParaRPr>
          </a:p>
        </p:txBody>
      </p:sp>
      <p:sp>
        <p:nvSpPr>
          <p:cNvPr id="9218" name="Rectangle 2"/>
          <p:cNvSpPr>
            <a:spLocks noGrp="1"/>
          </p:cNvSpPr>
          <p:nvPr>
            <p:ph type="title"/>
          </p:nvPr>
        </p:nvSpPr>
        <p:spPr>
          <a:xfrm>
            <a:off x="395536" y="260648"/>
            <a:ext cx="8229600" cy="914400"/>
          </a:xfrm>
        </p:spPr>
        <p:txBody>
          <a:bodyPr/>
          <a:lstStyle/>
          <a:p>
            <a:r>
              <a:rPr lang="en-US" sz="4400" dirty="0" smtClean="0">
                <a:solidFill>
                  <a:schemeClr val="tx1"/>
                </a:solidFill>
                <a:latin typeface="Times New Roman" pitchFamily="18" charset="0"/>
                <a:cs typeface="Times New Roman" pitchFamily="18" charset="0"/>
              </a:rPr>
              <a:t>Results:</a:t>
            </a:r>
          </a:p>
        </p:txBody>
      </p:sp>
      <p:pic>
        <p:nvPicPr>
          <p:cNvPr id="6" name="صورة 5" descr="Capture.JPG"/>
          <p:cNvPicPr>
            <a:picLocks noChangeAspect="1"/>
          </p:cNvPicPr>
          <p:nvPr/>
        </p:nvPicPr>
        <p:blipFill>
          <a:blip r:embed="rId2" cstate="print"/>
          <a:stretch>
            <a:fillRect/>
          </a:stretch>
        </p:blipFill>
        <p:spPr>
          <a:xfrm>
            <a:off x="1331640" y="2420888"/>
            <a:ext cx="6628392" cy="3240182"/>
          </a:xfrm>
          <a:prstGeom prst="rect">
            <a:avLst/>
          </a:prstGeom>
        </p:spPr>
      </p:pic>
    </p:spTree>
  </p:cSld>
  <p:clrMapOvr>
    <a:masterClrMapping/>
  </p:clrMapOvr>
  <p:transition>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Capture.PNG"/>
          <p:cNvPicPr>
            <a:picLocks noGrp="1" noChangeAspect="1"/>
          </p:cNvPicPr>
          <p:nvPr>
            <p:ph idx="1"/>
          </p:nvPr>
        </p:nvPicPr>
        <p:blipFill>
          <a:blip r:embed="rId2" cstate="print"/>
          <a:stretch>
            <a:fillRect/>
          </a:stretch>
        </p:blipFill>
        <p:spPr>
          <a:xfrm>
            <a:off x="331841" y="2786058"/>
            <a:ext cx="8469231" cy="2882006"/>
          </a:xfrm>
        </p:spPr>
      </p:pic>
      <p:sp>
        <p:nvSpPr>
          <p:cNvPr id="3" name="عنوان 2"/>
          <p:cNvSpPr>
            <a:spLocks noGrp="1"/>
          </p:cNvSpPr>
          <p:nvPr>
            <p:ph type="title"/>
          </p:nvPr>
        </p:nvSpPr>
        <p:spPr/>
        <p:txBody>
          <a:bodyPr/>
          <a:lstStyle/>
          <a:p>
            <a:r>
              <a:rPr lang="en-US" dirty="0" smtClean="0"/>
              <a:t>Cost-Price Analysis</a:t>
            </a:r>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071546"/>
            <a:ext cx="8229600" cy="5024454"/>
          </a:xfrm>
        </p:spPr>
        <p:txBody>
          <a:bodyPr/>
          <a:lstStyle/>
          <a:p>
            <a:pPr algn="l">
              <a:buNone/>
            </a:pPr>
            <a:r>
              <a:rPr lang="en-US" dirty="0" smtClean="0"/>
              <a:t>The following table shows the direct and total project cost with the price the factor used is :</a:t>
            </a:r>
          </a:p>
          <a:p>
            <a:pPr algn="l">
              <a:buNone/>
            </a:pPr>
            <a:r>
              <a:rPr lang="en-US" dirty="0" smtClean="0"/>
              <a:t>Direct – indirect = 1.062</a:t>
            </a:r>
          </a:p>
          <a:p>
            <a:pPr algn="l">
              <a:buNone/>
            </a:pPr>
            <a:r>
              <a:rPr lang="en-US" dirty="0" smtClean="0"/>
              <a:t>Mark up = 1.17</a:t>
            </a:r>
            <a:endParaRPr lang="ar-SA" dirty="0"/>
          </a:p>
        </p:txBody>
      </p:sp>
      <p:pic>
        <p:nvPicPr>
          <p:cNvPr id="4" name="صورة 3" descr="Capture.JPG"/>
          <p:cNvPicPr>
            <a:picLocks noChangeAspect="1"/>
          </p:cNvPicPr>
          <p:nvPr/>
        </p:nvPicPr>
        <p:blipFill>
          <a:blip r:embed="rId2" cstate="print"/>
          <a:stretch>
            <a:fillRect/>
          </a:stretch>
        </p:blipFill>
        <p:spPr>
          <a:xfrm>
            <a:off x="395536" y="3429000"/>
            <a:ext cx="7874854" cy="2448272"/>
          </a:xfrm>
          <a:prstGeom prst="rect">
            <a:avLst/>
          </a:prstGeom>
        </p:spPr>
      </p:pic>
    </p:spTree>
  </p:cSld>
  <p:clrMapOvr>
    <a:masterClrMapping/>
  </p:clrMapOvr>
  <p:transition>
    <p:split orient="ver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304800" y="1268760"/>
            <a:ext cx="8229600" cy="4824536"/>
          </a:xfrm>
        </p:spPr>
        <p:txBody>
          <a:bodyPr>
            <a:noAutofit/>
          </a:bodyPr>
          <a:lstStyle/>
          <a:p>
            <a:pPr algn="l">
              <a:buNone/>
            </a:pPr>
            <a:r>
              <a:rPr lang="en-US" sz="2000" dirty="0" smtClean="0">
                <a:latin typeface="Times New Roman" pitchFamily="18" charset="0"/>
                <a:cs typeface="Times New Roman" pitchFamily="18" charset="0"/>
              </a:rPr>
              <a:t>In our project ,we took into consideration the sequence of  labor s for  the same activities  with no day off   for example </a:t>
            </a:r>
          </a:p>
          <a:p>
            <a:pPr algn="l">
              <a:buNone/>
            </a:pPr>
            <a:endParaRPr lang="ar-SA" sz="2000" dirty="0" smtClean="0">
              <a:latin typeface="Times New Roman" pitchFamily="18" charset="0"/>
              <a:cs typeface="Times New Roman" pitchFamily="18" charset="0"/>
            </a:endParaRPr>
          </a:p>
          <a:p>
            <a:pPr algn="l">
              <a:buNone/>
            </a:pPr>
            <a:r>
              <a:rPr lang="en-US" sz="2000" dirty="0" smtClean="0">
                <a:latin typeface="Times New Roman" pitchFamily="18" charset="0"/>
                <a:cs typeface="Times New Roman" pitchFamily="18" charset="0"/>
              </a:rPr>
              <a:t>Plaster  &amp; Tile Profile :</a:t>
            </a:r>
          </a:p>
          <a:p>
            <a:pPr algn="l">
              <a:buNone/>
            </a:pPr>
            <a:r>
              <a:rPr lang="en-US" sz="2000" dirty="0" smtClean="0">
                <a:latin typeface="Times New Roman" pitchFamily="18" charset="0"/>
                <a:cs typeface="Times New Roman" pitchFamily="18" charset="0"/>
              </a:rPr>
              <a:t>  </a:t>
            </a:r>
          </a:p>
        </p:txBody>
      </p:sp>
      <p:sp>
        <p:nvSpPr>
          <p:cNvPr id="9218" name="Rectangle 2"/>
          <p:cNvSpPr>
            <a:spLocks noGrp="1"/>
          </p:cNvSpPr>
          <p:nvPr>
            <p:ph type="title"/>
          </p:nvPr>
        </p:nvSpPr>
        <p:spPr>
          <a:xfrm>
            <a:off x="395536" y="260648"/>
            <a:ext cx="8229600" cy="914400"/>
          </a:xfrm>
        </p:spPr>
        <p:txBody>
          <a:bodyPr>
            <a:normAutofit/>
          </a:bodyPr>
          <a:lstStyle/>
          <a:p>
            <a:r>
              <a:rPr lang="en-US" sz="3600" dirty="0" smtClean="0">
                <a:solidFill>
                  <a:schemeClr val="tx1"/>
                </a:solidFill>
                <a:latin typeface="Times New Roman" pitchFamily="18" charset="0"/>
                <a:cs typeface="Times New Roman" pitchFamily="18" charset="0"/>
              </a:rPr>
              <a:t>Resource Profile </a:t>
            </a:r>
          </a:p>
        </p:txBody>
      </p:sp>
      <p:pic>
        <p:nvPicPr>
          <p:cNvPr id="4" name="صورة 3" descr="Capture.JPG"/>
          <p:cNvPicPr>
            <a:picLocks noChangeAspect="1"/>
          </p:cNvPicPr>
          <p:nvPr/>
        </p:nvPicPr>
        <p:blipFill>
          <a:blip r:embed="rId2" cstate="print"/>
          <a:stretch>
            <a:fillRect/>
          </a:stretch>
        </p:blipFill>
        <p:spPr>
          <a:xfrm>
            <a:off x="395536" y="2923854"/>
            <a:ext cx="8064896" cy="1010292"/>
          </a:xfrm>
          <a:prstGeom prst="rect">
            <a:avLst/>
          </a:prstGeom>
        </p:spPr>
      </p:pic>
      <p:pic>
        <p:nvPicPr>
          <p:cNvPr id="5" name="صورة 4" descr="Capture.JPG"/>
          <p:cNvPicPr>
            <a:picLocks noChangeAspect="1"/>
          </p:cNvPicPr>
          <p:nvPr/>
        </p:nvPicPr>
        <p:blipFill>
          <a:blip r:embed="rId3" cstate="print"/>
          <a:stretch>
            <a:fillRect/>
          </a:stretch>
        </p:blipFill>
        <p:spPr>
          <a:xfrm>
            <a:off x="395536" y="4581128"/>
            <a:ext cx="8064896" cy="1045769"/>
          </a:xfrm>
          <a:prstGeom prst="rect">
            <a:avLst/>
          </a:prstGeom>
        </p:spPr>
      </p:pic>
    </p:spTree>
  </p:cSld>
  <p:clrMapOvr>
    <a:masterClrMapping/>
  </p:clrMapOvr>
  <p:transition>
    <p:spli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899592" y="1052736"/>
            <a:ext cx="6768752" cy="4339650"/>
          </a:xfrm>
          <a:prstGeom prst="rect">
            <a:avLst/>
          </a:prstGeom>
          <a:noFill/>
        </p:spPr>
        <p:txBody>
          <a:bodyPr wrap="square" rtlCol="1">
            <a:spAutoFit/>
          </a:bodyPr>
          <a:lstStyle/>
          <a:p>
            <a:pPr algn="ctr" rtl="0"/>
            <a:r>
              <a:rPr lang="en-US" sz="2400" b="1" u="sng" dirty="0" smtClean="0"/>
              <a:t>Graduating project consist two parts</a:t>
            </a:r>
            <a:r>
              <a:rPr lang="en-US" sz="2400" b="1" dirty="0" smtClean="0"/>
              <a:t> :</a:t>
            </a:r>
          </a:p>
          <a:p>
            <a:pPr algn="ctr" rtl="0"/>
            <a:endParaRPr lang="en-US" sz="2400" b="1" dirty="0" smtClean="0"/>
          </a:p>
          <a:p>
            <a:pPr algn="ctr" rtl="0"/>
            <a:endParaRPr lang="en-US" sz="2400" b="1" dirty="0" smtClean="0"/>
          </a:p>
          <a:p>
            <a:pPr algn="ctr" rtl="0"/>
            <a:r>
              <a:rPr lang="en-US" sz="2400" b="1" dirty="0" smtClean="0"/>
              <a:t>  The first part include preparing a theoretical research.</a:t>
            </a:r>
          </a:p>
          <a:p>
            <a:pPr algn="ctr" rtl="0"/>
            <a:endParaRPr lang="en-US" sz="2400" b="1" dirty="0" smtClean="0"/>
          </a:p>
          <a:p>
            <a:pPr algn="ctr" rtl="0">
              <a:lnSpc>
                <a:spcPct val="150000"/>
              </a:lnSpc>
            </a:pPr>
            <a:r>
              <a:rPr lang="en-US" sz="2400" b="1" dirty="0" smtClean="0"/>
              <a:t> The second part includes the application of the  principle in construction project management.</a:t>
            </a:r>
          </a:p>
          <a:p>
            <a:pPr algn="ctr" rtl="0"/>
            <a:endParaRPr lang="ar-SA" sz="2400" dirty="0"/>
          </a:p>
        </p:txBody>
      </p:sp>
    </p:spTree>
  </p:cSld>
  <p:clrMapOvr>
    <a:masterClrMapping/>
  </p:clrMapOvr>
  <p:transition>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Capture.JPG"/>
          <p:cNvPicPr>
            <a:picLocks noGrp="1" noChangeAspect="1"/>
          </p:cNvPicPr>
          <p:nvPr>
            <p:ph idx="1"/>
          </p:nvPr>
        </p:nvPicPr>
        <p:blipFill>
          <a:blip r:embed="rId2" cstate="print"/>
          <a:stretch>
            <a:fillRect/>
          </a:stretch>
        </p:blipFill>
        <p:spPr>
          <a:xfrm>
            <a:off x="457200" y="3138433"/>
            <a:ext cx="8229600" cy="1343133"/>
          </a:xfrm>
        </p:spPr>
      </p:pic>
      <p:sp>
        <p:nvSpPr>
          <p:cNvPr id="3" name="عنوان 2"/>
          <p:cNvSpPr>
            <a:spLocks noGrp="1"/>
          </p:cNvSpPr>
          <p:nvPr>
            <p:ph type="title"/>
          </p:nvPr>
        </p:nvSpPr>
        <p:spPr/>
        <p:txBody>
          <a:bodyPr/>
          <a:lstStyle/>
          <a:p>
            <a:r>
              <a:rPr lang="en-US" dirty="0" smtClean="0"/>
              <a:t>S – Curve </a:t>
            </a:r>
            <a:endParaRPr lang="ar-SA" dirty="0"/>
          </a:p>
        </p:txBody>
      </p:sp>
    </p:spTree>
  </p:cSld>
  <p:clrMapOvr>
    <a:masterClrMapping/>
  </p:clrMapOvr>
  <p:transition>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285720" y="1571612"/>
            <a:ext cx="8229600" cy="4824536"/>
          </a:xfrm>
        </p:spPr>
        <p:txBody>
          <a:bodyPr>
            <a:noAutofit/>
          </a:bodyPr>
          <a:lstStyle/>
          <a:p>
            <a:pPr algn="l">
              <a:buNone/>
            </a:pPr>
            <a:r>
              <a:rPr lang="en-US" sz="2400" dirty="0" smtClean="0"/>
              <a:t>        After we made the analysis in this sample project we reach to some approximate values for unit man hours which can be used for other similar project so saves time in cost estimation .</a:t>
            </a:r>
          </a:p>
          <a:p>
            <a:pPr algn="l">
              <a:buNone/>
            </a:pPr>
            <a:r>
              <a:rPr lang="en-US" sz="2400" dirty="0" smtClean="0"/>
              <a:t>         From the percent of cost for each part of WBS we note that external finishing has the major affect in the cost of the project then civil work , land </a:t>
            </a:r>
            <a:r>
              <a:rPr lang="en-US" sz="2400" dirty="0" err="1" smtClean="0"/>
              <a:t>scape</a:t>
            </a:r>
            <a:r>
              <a:rPr lang="en-US" sz="2400" dirty="0" smtClean="0"/>
              <a:t> and architecture work so its prefer to do the external finishing "stone cladding "at the end of project to allow for some flexibility an activities  sequences and do not affect in the project cost from the beginning</a:t>
            </a:r>
            <a:r>
              <a:rPr lang="en-US" sz="2400" b="1" dirty="0" smtClean="0"/>
              <a:t> . </a:t>
            </a:r>
            <a:endParaRPr lang="en-US" sz="2400" dirty="0" smtClean="0"/>
          </a:p>
          <a:p>
            <a:pPr algn="l">
              <a:buNone/>
            </a:pPr>
            <a:endParaRPr lang="en-US" sz="2400" dirty="0" smtClean="0">
              <a:latin typeface="Times New Roman" pitchFamily="18" charset="0"/>
              <a:cs typeface="Times New Roman" pitchFamily="18" charset="0"/>
            </a:endParaRPr>
          </a:p>
        </p:txBody>
      </p:sp>
      <p:sp>
        <p:nvSpPr>
          <p:cNvPr id="9218" name="Rectangle 2"/>
          <p:cNvSpPr>
            <a:spLocks noGrp="1"/>
          </p:cNvSpPr>
          <p:nvPr>
            <p:ph type="title"/>
          </p:nvPr>
        </p:nvSpPr>
        <p:spPr>
          <a:xfrm>
            <a:off x="428596" y="1357298"/>
            <a:ext cx="8229600" cy="525146"/>
          </a:xfrm>
        </p:spPr>
        <p:txBody>
          <a:bodyPr>
            <a:normAutofit fontScale="90000"/>
          </a:bodyPr>
          <a:lstStyle/>
          <a:p>
            <a:r>
              <a:rPr lang="en-US" sz="4000" dirty="0" smtClean="0"/>
              <a:t>Discussion and conclusions</a:t>
            </a:r>
            <a:r>
              <a:rPr lang="en-US" sz="4000" b="1" dirty="0" smtClean="0"/>
              <a:t>:</a:t>
            </a:r>
            <a:r>
              <a:rPr lang="en-US" sz="4400" dirty="0" smtClean="0"/>
              <a:t/>
            </a:r>
            <a:br>
              <a:rPr lang="en-US" sz="4400" dirty="0" smtClean="0"/>
            </a:br>
            <a:endParaRPr lang="en-US" sz="4400" dirty="0" smtClean="0">
              <a:solidFill>
                <a:schemeClr val="tx1"/>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p:cNvSpPr>
          <p:nvPr>
            <p:ph idx="1"/>
          </p:nvPr>
        </p:nvSpPr>
        <p:spPr/>
        <p:txBody>
          <a:bodyPr/>
          <a:lstStyle/>
          <a:p>
            <a:pPr algn="ctr">
              <a:buFont typeface="Wingdings 2" pitchFamily="18" charset="2"/>
              <a:buNone/>
            </a:pPr>
            <a:endParaRPr lang="en-US" sz="4800" smtClean="0"/>
          </a:p>
          <a:p>
            <a:pPr algn="ctr">
              <a:buFont typeface="Wingdings 2" pitchFamily="18" charset="2"/>
              <a:buNone/>
            </a:pPr>
            <a:r>
              <a:rPr lang="en-US" sz="4800" smtClean="0"/>
              <a:t>Thanks For Your Attention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457200" y="1295400"/>
            <a:ext cx="8229600" cy="4572000"/>
          </a:xfrm>
        </p:spPr>
        <p:txBody>
          <a:bodyPr/>
          <a:lstStyle/>
          <a:p>
            <a:pPr algn="l" eaLnBrk="1" hangingPunct="1">
              <a:buClr>
                <a:srgbClr val="0B5395"/>
              </a:buClr>
              <a:buNone/>
            </a:pPr>
            <a:r>
              <a:rPr lang="en-US" sz="4000" dirty="0" smtClean="0">
                <a:solidFill>
                  <a:schemeClr val="bg1"/>
                </a:solidFill>
                <a:latin typeface="Times New Roman" pitchFamily="18" charset="0"/>
                <a:cs typeface="Times New Roman" pitchFamily="18" charset="0"/>
              </a:rPr>
              <a:t>What is a Project?</a:t>
            </a:r>
          </a:p>
          <a:p>
            <a:pPr eaLnBrk="1" hangingPunct="1">
              <a:buClr>
                <a:srgbClr val="0B5395"/>
              </a:buClr>
              <a:buFont typeface="Wingdings 2" pitchFamily="18" charset="2"/>
              <a:buNone/>
            </a:pPr>
            <a:endParaRPr lang="en-US" sz="3600" b="1" dirty="0" smtClean="0">
              <a:solidFill>
                <a:srgbClr val="083763"/>
              </a:solidFill>
              <a:latin typeface="Times New Roman" pitchFamily="18" charset="0"/>
              <a:cs typeface="Times New Roman" pitchFamily="18" charset="0"/>
            </a:endParaRPr>
          </a:p>
          <a:p>
            <a:pPr algn="l" eaLnBrk="1" hangingPunct="1">
              <a:buFont typeface="Wingdings 2" pitchFamily="18" charset="2"/>
              <a:buNone/>
            </a:pPr>
            <a:r>
              <a:rPr lang="en-US" dirty="0" smtClean="0">
                <a:latin typeface="Times New Roman" pitchFamily="18" charset="0"/>
                <a:cs typeface="Times New Roman" pitchFamily="18" charset="0"/>
              </a:rPr>
              <a:t>	           </a:t>
            </a:r>
            <a:r>
              <a:rPr lang="en-US" sz="3200" i="1" dirty="0" smtClean="0"/>
              <a:t>A project is a </a:t>
            </a:r>
            <a:r>
              <a:rPr lang="en-US" sz="3200" b="1" i="1" dirty="0" smtClean="0"/>
              <a:t>temporary</a:t>
            </a:r>
            <a:r>
              <a:rPr lang="en-US" sz="3200" i="1" dirty="0" smtClean="0"/>
              <a:t> endeavor undertaken to accomplish a </a:t>
            </a:r>
            <a:r>
              <a:rPr lang="en-US" sz="3200" b="1" i="1" dirty="0" smtClean="0"/>
              <a:t>unique</a:t>
            </a:r>
            <a:r>
              <a:rPr lang="en-US" sz="3200" i="1" dirty="0" smtClean="0"/>
              <a:t> product or service with a defined start and </a:t>
            </a:r>
            <a:r>
              <a:rPr lang="en-US" sz="3200" b="1" i="1" dirty="0" smtClean="0"/>
              <a:t>end point</a:t>
            </a:r>
            <a:r>
              <a:rPr lang="en-US" sz="3200" i="1" dirty="0" smtClean="0"/>
              <a:t> and </a:t>
            </a:r>
            <a:r>
              <a:rPr lang="en-US" sz="3200" b="1" i="1" dirty="0" smtClean="0"/>
              <a:t>specific objectives</a:t>
            </a:r>
            <a:r>
              <a:rPr lang="en-US" sz="3200" i="1" dirty="0" smtClean="0"/>
              <a:t> that, when attained, signify completion.</a:t>
            </a:r>
          </a:p>
        </p:txBody>
      </p:sp>
      <p:sp>
        <p:nvSpPr>
          <p:cNvPr id="2" name="Title 1"/>
          <p:cNvSpPr>
            <a:spLocks noGrp="1"/>
          </p:cNvSpPr>
          <p:nvPr>
            <p:ph type="title"/>
          </p:nvPr>
        </p:nvSpPr>
        <p:spPr>
          <a:xfrm>
            <a:off x="457200" y="304800"/>
            <a:ext cx="8229600" cy="666750"/>
          </a:xfrm>
        </p:spPr>
        <p:txBody>
          <a:bodyPr>
            <a:normAutofit fontScale="90000"/>
          </a:bodyPr>
          <a:lstStyle/>
          <a:p>
            <a:pPr algn="ctr" eaLnBrk="1" hangingPunct="1">
              <a:defRPr/>
            </a:pPr>
            <a:r>
              <a:rPr lang="en-US" sz="4400" b="1" dirty="0" smtClean="0">
                <a:latin typeface="Times New Roman" pitchFamily="18" charset="0"/>
                <a:cs typeface="Times New Roman" pitchFamily="18" charset="0"/>
              </a:rPr>
              <a:t>Introduction</a:t>
            </a:r>
          </a:p>
        </p:txBody>
      </p:sp>
    </p:spTree>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357158" y="1071546"/>
            <a:ext cx="8229600" cy="5181600"/>
          </a:xfrm>
        </p:spPr>
        <p:txBody>
          <a:bodyPr/>
          <a:lstStyle/>
          <a:p>
            <a:pPr algn="l" eaLnBrk="1" hangingPunct="1">
              <a:buClr>
                <a:srgbClr val="0B5395"/>
              </a:buClr>
              <a:buFont typeface="Wingdings 2" pitchFamily="18" charset="2"/>
              <a:buNone/>
            </a:pPr>
            <a:r>
              <a:rPr lang="en-US" sz="4000" dirty="0" smtClean="0">
                <a:solidFill>
                  <a:schemeClr val="bg1"/>
                </a:solidFill>
                <a:latin typeface="Times New Roman" pitchFamily="18" charset="0"/>
                <a:cs typeface="Times New Roman" pitchFamily="18" charset="0"/>
              </a:rPr>
              <a:t>What is Project Management?</a:t>
            </a:r>
          </a:p>
          <a:p>
            <a:pPr algn="l" eaLnBrk="1" hangingPunct="1">
              <a:buFont typeface="Wingdings 2" pitchFamily="18" charset="2"/>
              <a:buNone/>
            </a:pPr>
            <a:r>
              <a:rPr lang="en-US" dirty="0" smtClean="0">
                <a:latin typeface="Times New Roman" pitchFamily="18" charset="0"/>
                <a:cs typeface="Times New Roman" pitchFamily="18" charset="0"/>
              </a:rPr>
              <a:t>		</a:t>
            </a:r>
          </a:p>
          <a:p>
            <a:pPr algn="l" eaLnBrk="1" hangingPunct="1">
              <a:buFont typeface="Wingdings 2" pitchFamily="18" charset="2"/>
              <a:buNone/>
            </a:pPr>
            <a:r>
              <a:rPr lang="en-US" dirty="0" smtClean="0">
                <a:latin typeface="Times New Roman" pitchFamily="18" charset="0"/>
                <a:cs typeface="Times New Roman" pitchFamily="18" charset="0"/>
              </a:rPr>
              <a:t>            </a:t>
            </a:r>
            <a:r>
              <a:rPr lang="en-US" sz="3200" i="1" dirty="0" smtClean="0"/>
              <a:t>Project management is the application of </a:t>
            </a:r>
            <a:r>
              <a:rPr lang="en-US" sz="3200" b="1" i="1" dirty="0" smtClean="0"/>
              <a:t>knowledge, skills, tools, and techniques</a:t>
            </a:r>
            <a:r>
              <a:rPr lang="en-US" sz="3200" i="1" dirty="0" smtClean="0"/>
              <a:t> to project activities in order to meet or exceed stakeholder needs and expectations from a project.</a:t>
            </a:r>
            <a:endParaRPr lang="en-US" sz="3200" dirty="0" smtClean="0">
              <a:latin typeface="Times New Roman" pitchFamily="18" charset="0"/>
              <a:cs typeface="Times New Roman" pitchFamily="18" charset="0"/>
            </a:endParaRPr>
          </a:p>
          <a:p>
            <a:pPr algn="justLow" eaLnBrk="1" hangingPunct="1">
              <a:buFont typeface="Wingdings 2" pitchFamily="18" charset="2"/>
              <a:buNone/>
            </a:pPr>
            <a:r>
              <a:rPr lang="en-US" sz="3200" dirty="0" smtClean="0"/>
              <a:t>		</a:t>
            </a:r>
          </a:p>
        </p:txBody>
      </p:sp>
    </p:spTree>
  </p:cSld>
  <p:clrMapOvr>
    <a:masterClrMapping/>
  </p:clrMapOvr>
  <p:transition>
    <p:pull dir="l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xfrm>
            <a:off x="357158" y="2285992"/>
            <a:ext cx="8229600" cy="3733800"/>
          </a:xfrm>
        </p:spPr>
        <p:txBody>
          <a:bodyPr/>
          <a:lstStyle/>
          <a:p>
            <a:pPr algn="l">
              <a:buFont typeface="Wingdings 2" pitchFamily="18" charset="2"/>
              <a:buNone/>
            </a:pPr>
            <a:r>
              <a:rPr lang="en-US" sz="3200" dirty="0" smtClean="0">
                <a:latin typeface="Times New Roman" pitchFamily="18" charset="0"/>
                <a:cs typeface="Times New Roman" pitchFamily="18" charset="0"/>
              </a:rPr>
              <a:t>          The major cause of project failure is not the specifics of what went wrong, but rather the lack of procedures, methodology and standards for managing the project</a:t>
            </a:r>
          </a:p>
        </p:txBody>
      </p:sp>
      <p:sp>
        <p:nvSpPr>
          <p:cNvPr id="9218" name="Rectangle 2"/>
          <p:cNvSpPr>
            <a:spLocks noGrp="1"/>
          </p:cNvSpPr>
          <p:nvPr>
            <p:ph type="title"/>
          </p:nvPr>
        </p:nvSpPr>
        <p:spPr>
          <a:xfrm>
            <a:off x="428596" y="928670"/>
            <a:ext cx="8229600" cy="914400"/>
          </a:xfrm>
        </p:spPr>
        <p:txBody>
          <a:bodyPr>
            <a:normAutofit/>
          </a:bodyPr>
          <a:lstStyle/>
          <a:p>
            <a:r>
              <a:rPr lang="en-US" sz="4000" dirty="0" smtClean="0">
                <a:solidFill>
                  <a:schemeClr val="bg1"/>
                </a:solidFill>
                <a:latin typeface="Times New Roman" pitchFamily="18" charset="0"/>
                <a:cs typeface="Times New Roman" pitchFamily="18" charset="0"/>
              </a:rPr>
              <a:t>What can go wrong in a Project?</a:t>
            </a:r>
          </a:p>
        </p:txBody>
      </p:sp>
    </p:spTree>
  </p:cSld>
  <p:clrMapOvr>
    <a:masterClrMapping/>
  </p:clrMapOvr>
  <p:transition>
    <p:pull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4" descr="triple constraint"/>
          <p:cNvPicPr>
            <a:picLocks noGrp="1" noChangeAspect="1" noChangeArrowheads="1"/>
          </p:cNvPicPr>
          <p:nvPr>
            <p:ph idx="1"/>
          </p:nvPr>
        </p:nvPicPr>
        <p:blipFill>
          <a:blip r:embed="rId2" cstate="print"/>
          <a:stretch>
            <a:fillRect/>
          </a:stretch>
        </p:blipFill>
        <p:spPr>
          <a:xfrm>
            <a:off x="3357562" y="2819400"/>
            <a:ext cx="2428875" cy="1981200"/>
          </a:xfrm>
          <a:noFill/>
        </p:spPr>
      </p:pic>
      <p:sp>
        <p:nvSpPr>
          <p:cNvPr id="10242" name="Rectangle 2"/>
          <p:cNvSpPr>
            <a:spLocks noGrp="1"/>
          </p:cNvSpPr>
          <p:nvPr>
            <p:ph type="title"/>
          </p:nvPr>
        </p:nvSpPr>
        <p:spPr>
          <a:xfrm>
            <a:off x="457200" y="304800"/>
            <a:ext cx="8229600" cy="914400"/>
          </a:xfrm>
        </p:spPr>
        <p:txBody>
          <a:bodyPr/>
          <a:lstStyle/>
          <a:p>
            <a:pPr algn="ctr"/>
            <a:r>
              <a:rPr lang="en-US" sz="4000" smtClean="0">
                <a:solidFill>
                  <a:schemeClr val="tx1"/>
                </a:solidFill>
                <a:latin typeface="Times New Roman" pitchFamily="18" charset="0"/>
                <a:cs typeface="Times New Roman" pitchFamily="18" charset="0"/>
              </a:rPr>
              <a:t>The Triple Constraint</a:t>
            </a:r>
          </a:p>
        </p:txBody>
      </p:sp>
    </p:spTree>
  </p:cSld>
  <p:clrMapOvr>
    <a:masterClrMapping/>
  </p:clrMapOvr>
  <p:transition>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62000" y="3352800"/>
            <a:ext cx="7772400" cy="1436688"/>
          </a:xfrm>
        </p:spPr>
        <p:txBody>
          <a:bodyPr rtlCol="0">
            <a:normAutofit/>
          </a:bodyPr>
          <a:lstStyle/>
          <a:p>
            <a:pPr algn="ctr" fontAlgn="auto">
              <a:spcAft>
                <a:spcPts val="0"/>
              </a:spcAft>
              <a:buFont typeface="Wingdings 3"/>
              <a:buNone/>
              <a:defRPr/>
            </a:pPr>
            <a:r>
              <a:rPr lang="en-US" sz="4000" b="1" dirty="0" smtClean="0">
                <a:cs typeface="+mj-cs"/>
              </a:rPr>
              <a:t>OUR PROJECT</a:t>
            </a: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فرعي 4"/>
          <p:cNvSpPr>
            <a:spLocks noGrp="1"/>
          </p:cNvSpPr>
          <p:nvPr>
            <p:ph type="subTitle" idx="1"/>
          </p:nvPr>
        </p:nvSpPr>
        <p:spPr>
          <a:xfrm>
            <a:off x="500034" y="1214422"/>
            <a:ext cx="8305800" cy="5328592"/>
          </a:xfrm>
        </p:spPr>
        <p:txBody>
          <a:bodyPr>
            <a:normAutofit/>
          </a:bodyPr>
          <a:lstStyle/>
          <a:p>
            <a:pPr algn="l"/>
            <a:r>
              <a:rPr lang="ar-SA" sz="1600" dirty="0" smtClean="0">
                <a:solidFill>
                  <a:schemeClr val="tx1"/>
                </a:solidFill>
              </a:rPr>
              <a:t> </a:t>
            </a:r>
            <a:r>
              <a:rPr lang="en-US" sz="1600" dirty="0" smtClean="0">
                <a:solidFill>
                  <a:schemeClr val="tx1"/>
                </a:solidFill>
              </a:rPr>
              <a:t>          </a:t>
            </a:r>
            <a:r>
              <a:rPr lang="en-US" sz="2400" dirty="0" smtClean="0">
                <a:solidFill>
                  <a:schemeClr val="tx1"/>
                </a:solidFill>
              </a:rPr>
              <a:t>Al-</a:t>
            </a:r>
            <a:r>
              <a:rPr lang="en-US" sz="2400" dirty="0" err="1" smtClean="0">
                <a:solidFill>
                  <a:schemeClr val="tx1"/>
                </a:solidFill>
              </a:rPr>
              <a:t>jadera</a:t>
            </a:r>
            <a:r>
              <a:rPr lang="en-US" sz="2400" dirty="0" smtClean="0">
                <a:solidFill>
                  <a:schemeClr val="tx1"/>
                </a:solidFill>
              </a:rPr>
              <a:t> basic school is allocated  in Al-</a:t>
            </a:r>
            <a:r>
              <a:rPr lang="en-US" sz="2400" dirty="0" err="1" smtClean="0">
                <a:solidFill>
                  <a:schemeClr val="tx1"/>
                </a:solidFill>
              </a:rPr>
              <a:t>jadera</a:t>
            </a:r>
            <a:r>
              <a:rPr lang="en-US" sz="2400" dirty="0" smtClean="0">
                <a:solidFill>
                  <a:schemeClr val="tx1"/>
                </a:solidFill>
              </a:rPr>
              <a:t> village near Ramallah , it accommodated  large number of students</a:t>
            </a:r>
            <a:r>
              <a:rPr lang="ar-SA" sz="2400" dirty="0" smtClean="0">
                <a:solidFill>
                  <a:schemeClr val="tx1"/>
                </a:solidFill>
              </a:rPr>
              <a:t>        </a:t>
            </a:r>
          </a:p>
          <a:p>
            <a:pPr algn="l"/>
            <a:r>
              <a:rPr lang="en-US" sz="2400" dirty="0" smtClean="0">
                <a:solidFill>
                  <a:schemeClr val="tx1"/>
                </a:solidFill>
              </a:rPr>
              <a:t>        It achieves all student services and structural needs , it consists of 4 floors,</a:t>
            </a:r>
            <a:r>
              <a:rPr lang="en-US" sz="2400" dirty="0" smtClean="0">
                <a:solidFill>
                  <a:schemeClr val="tx1"/>
                </a:solidFill>
                <a:latin typeface="Times New Roman" pitchFamily="18" charset="0"/>
                <a:cs typeface="Times New Roman" pitchFamily="18" charset="0"/>
              </a:rPr>
              <a:t> </a:t>
            </a:r>
            <a:r>
              <a:rPr lang="en-US" sz="2400" dirty="0" smtClean="0">
                <a:solidFill>
                  <a:schemeClr val="tx1"/>
                </a:solidFill>
              </a:rPr>
              <a:t>ground floor, first floor , second floor and third floor. </a:t>
            </a:r>
          </a:p>
          <a:p>
            <a:pPr algn="l"/>
            <a:r>
              <a:rPr lang="en-US" sz="2400" dirty="0" smtClean="0">
                <a:solidFill>
                  <a:schemeClr val="tx1"/>
                </a:solidFill>
              </a:rPr>
              <a:t>    </a:t>
            </a:r>
          </a:p>
          <a:p>
            <a:pPr eaLnBrk="0" hangingPunct="0"/>
            <a:r>
              <a:rPr lang="en-US" sz="2400" dirty="0" smtClean="0">
                <a:solidFill>
                  <a:schemeClr val="tx1"/>
                </a:solidFill>
              </a:rPr>
              <a:t> Total area of the building is 2178.18 m^2.</a:t>
            </a:r>
          </a:p>
          <a:p>
            <a:pPr eaLnBrk="0" hangingPunct="0"/>
            <a:r>
              <a:rPr lang="en-US" sz="2400" dirty="0" smtClean="0">
                <a:solidFill>
                  <a:schemeClr val="tx1"/>
                </a:solidFill>
              </a:rPr>
              <a:t>High of each story is 3.38 m</a:t>
            </a:r>
            <a:r>
              <a:rPr lang="en-US" sz="2400" dirty="0" smtClean="0">
                <a:solidFill>
                  <a:schemeClr val="tx1"/>
                </a:solidFill>
                <a:latin typeface="Times New Roman" pitchFamily="18" charset="0"/>
                <a:cs typeface="Times New Roman" pitchFamily="18" charset="0"/>
              </a:rPr>
              <a:t>.</a:t>
            </a:r>
          </a:p>
          <a:p>
            <a:endParaRPr lang="en-US" sz="2400" dirty="0" smtClean="0">
              <a:solidFill>
                <a:schemeClr val="tx1"/>
              </a:solidFill>
            </a:endParaRPr>
          </a:p>
        </p:txBody>
      </p:sp>
      <p:sp>
        <p:nvSpPr>
          <p:cNvPr id="2" name="Title 1"/>
          <p:cNvSpPr>
            <a:spLocks noGrp="1"/>
          </p:cNvSpPr>
          <p:nvPr>
            <p:ph type="ctrTitle"/>
          </p:nvPr>
        </p:nvSpPr>
        <p:spPr>
          <a:xfrm>
            <a:off x="457200" y="152400"/>
            <a:ext cx="7851648" cy="1295400"/>
          </a:xfrm>
        </p:spPr>
        <p:txBody>
          <a:bodyPr/>
          <a:lstStyle/>
          <a:p>
            <a:pPr algn="ctr">
              <a:defRPr/>
            </a:pPr>
            <a:r>
              <a:rPr lang="en-US" sz="4000" b="0" dirty="0" smtClean="0">
                <a:solidFill>
                  <a:schemeClr val="tx1"/>
                </a:solidFill>
                <a:effectLst/>
                <a:latin typeface="Times New Roman" pitchFamily="18" charset="0"/>
                <a:cs typeface="Times New Roman" pitchFamily="18" charset="0"/>
              </a:rPr>
              <a:t>Project overview</a:t>
            </a:r>
            <a:r>
              <a:rPr lang="en-US" sz="3600" b="0" dirty="0" smtClean="0">
                <a:solidFill>
                  <a:schemeClr val="bg1"/>
                </a:solidFill>
                <a:effectLst/>
                <a:latin typeface="Times New Roman" pitchFamily="18" charset="0"/>
                <a:cs typeface="Times New Roman" pitchFamily="18" charset="0"/>
              </a:rPr>
              <a:t/>
            </a:r>
            <a:br>
              <a:rPr lang="en-US" sz="3600" b="0" dirty="0" smtClean="0">
                <a:solidFill>
                  <a:schemeClr val="bg1"/>
                </a:solidFill>
                <a:effectLst/>
                <a:latin typeface="Times New Roman" pitchFamily="18" charset="0"/>
                <a:cs typeface="Times New Roman" pitchFamily="18" charset="0"/>
              </a:rPr>
            </a:br>
            <a:endParaRPr lang="en-US" sz="3600" b="0" dirty="0">
              <a:solidFill>
                <a:schemeClr val="bg1"/>
              </a:solidFill>
              <a:effectLst/>
              <a:latin typeface="Times New Roman" pitchFamily="18" charset="0"/>
              <a:cs typeface="Times New Roman" pitchFamily="18" charset="0"/>
            </a:endParaRP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عنصر نائب للمحتوى 9" descr="Capture.JPG"/>
          <p:cNvPicPr>
            <a:picLocks noGrp="1" noChangeAspect="1"/>
          </p:cNvPicPr>
          <p:nvPr>
            <p:ph idx="1"/>
          </p:nvPr>
        </p:nvPicPr>
        <p:blipFill>
          <a:blip r:embed="rId2" cstate="print"/>
          <a:stretch>
            <a:fillRect/>
          </a:stretch>
        </p:blipFill>
        <p:spPr>
          <a:xfrm>
            <a:off x="971600" y="1546461"/>
            <a:ext cx="7056784" cy="4709001"/>
          </a:xfrm>
        </p:spPr>
      </p:pic>
      <p:sp>
        <p:nvSpPr>
          <p:cNvPr id="3" name="عنوان 2"/>
          <p:cNvSpPr>
            <a:spLocks noGrp="1"/>
          </p:cNvSpPr>
          <p:nvPr>
            <p:ph type="title"/>
          </p:nvPr>
        </p:nvSpPr>
        <p:spPr>
          <a:xfrm>
            <a:off x="357158" y="214290"/>
            <a:ext cx="8229600" cy="942996"/>
          </a:xfrm>
        </p:spPr>
        <p:txBody>
          <a:bodyPr>
            <a:normAutofit/>
          </a:bodyPr>
          <a:lstStyle/>
          <a:p>
            <a:pPr algn="ctr"/>
            <a:r>
              <a:rPr lang="en-US" sz="4000" dirty="0" smtClean="0">
                <a:cs typeface="+mn-cs"/>
              </a:rPr>
              <a:t>Site </a:t>
            </a:r>
            <a:r>
              <a:rPr lang="en-US" sz="4000" dirty="0" smtClean="0">
                <a:cs typeface="+mn-cs"/>
              </a:rPr>
              <a:t>Plan</a:t>
            </a:r>
            <a:endParaRPr lang="ar-SA" sz="4000" dirty="0">
              <a:cs typeface="+mn-cs"/>
            </a:endParaRPr>
          </a:p>
        </p:txBody>
      </p:sp>
    </p:spTree>
  </p:cSld>
  <p:clrMapOvr>
    <a:masterClrMapping/>
  </p:clrMapOvr>
  <p:transition>
    <p:zoom dir="in"/>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ورق">
  <a:themeElements>
    <a:clrScheme name="ورق">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ورق">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ورق">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538</TotalTime>
  <Words>581</Words>
  <Application>Microsoft Office PowerPoint</Application>
  <PresentationFormat>عرض على الشاشة (3:4)‏</PresentationFormat>
  <Paragraphs>125</Paragraphs>
  <Slides>22</Slides>
  <Notes>1</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ورق</vt:lpstr>
      <vt:lpstr>An Najah National University Collage  Of  Engineering Civil Engineering Department</vt:lpstr>
      <vt:lpstr>الشريحة 2</vt:lpstr>
      <vt:lpstr>Introduction</vt:lpstr>
      <vt:lpstr>الشريحة 4</vt:lpstr>
      <vt:lpstr>What can go wrong in a Project?</vt:lpstr>
      <vt:lpstr>The Triple Constraint</vt:lpstr>
      <vt:lpstr>الشريحة 7</vt:lpstr>
      <vt:lpstr>Project overview </vt:lpstr>
      <vt:lpstr>Site Plan</vt:lpstr>
      <vt:lpstr>Sequence of work</vt:lpstr>
      <vt:lpstr>Work Breakdown Structure (WBS)</vt:lpstr>
      <vt:lpstr>الشريحة 12</vt:lpstr>
      <vt:lpstr>:Activity Coding</vt:lpstr>
      <vt:lpstr>:Activity Duration </vt:lpstr>
      <vt:lpstr>:Activity Cost</vt:lpstr>
      <vt:lpstr>Results:</vt:lpstr>
      <vt:lpstr>Cost-Price Analysis</vt:lpstr>
      <vt:lpstr>الشريحة 18</vt:lpstr>
      <vt:lpstr>Resource Profile </vt:lpstr>
      <vt:lpstr>S – Curve </vt:lpstr>
      <vt:lpstr>Discussion and conclusions: </vt:lpstr>
      <vt:lpstr>الشريحة 22</vt:lpstr>
    </vt:vector>
  </TitlesOfParts>
  <Company>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Najah National University Collage  Of  Engineering Civil Engineering Department</dc:title>
  <dc:creator>MOHHASHEM</dc:creator>
  <cp:lastModifiedBy>Abdo</cp:lastModifiedBy>
  <cp:revision>22</cp:revision>
  <dcterms:created xsi:type="dcterms:W3CDTF">2011-05-22T17:45:44Z</dcterms:created>
  <dcterms:modified xsi:type="dcterms:W3CDTF">2011-05-23T21:06:52Z</dcterms:modified>
</cp:coreProperties>
</file>