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7" r:id="rId6"/>
    <p:sldId id="261" r:id="rId7"/>
    <p:sldId id="262" r:id="rId8"/>
    <p:sldId id="263" r:id="rId9"/>
    <p:sldId id="278"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80" r:id="rId25"/>
    <p:sldId id="281" r:id="rId26"/>
    <p:sldId id="282" r:id="rId27"/>
    <p:sldId id="284" r:id="rId28"/>
    <p:sldId id="285" r:id="rId29"/>
    <p:sldId id="283"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07724-EDD9-4286-B520-2CD9EF885054}" type="doc">
      <dgm:prSet loTypeId="urn:microsoft.com/office/officeart/2005/8/layout/process4" loCatId="list" qsTypeId="urn:microsoft.com/office/officeart/2005/8/quickstyle/simple1" qsCatId="simple" csTypeId="urn:microsoft.com/office/officeart/2005/8/colors/colorful1#1" csCatId="colorful" phldr="1"/>
      <dgm:spPr/>
      <dgm:t>
        <a:bodyPr/>
        <a:lstStyle/>
        <a:p>
          <a:pPr rtl="1"/>
          <a:endParaRPr lang="ar-SA"/>
        </a:p>
      </dgm:t>
    </dgm:pt>
    <dgm:pt modelId="{0423F4AC-1DFF-4EF1-B032-B7D64843973C}">
      <dgm:prSet phldrT="[نص]"/>
      <dgm:spPr/>
      <dgm:t>
        <a:bodyPr/>
        <a:lstStyle/>
        <a:p>
          <a:pPr rtl="0"/>
          <a:r>
            <a:rPr lang="en-US"/>
            <a:t>Acquire information about the current situation of the factory.</a:t>
          </a:r>
          <a:endParaRPr lang="ar-SA"/>
        </a:p>
      </dgm:t>
    </dgm:pt>
    <dgm:pt modelId="{30BDAAF4-6B77-4086-8EDE-726A64A87909}" type="parTrans" cxnId="{B82FE30B-B920-41A9-8889-D72184DB24F5}">
      <dgm:prSet/>
      <dgm:spPr/>
      <dgm:t>
        <a:bodyPr/>
        <a:lstStyle/>
        <a:p>
          <a:pPr rtl="1"/>
          <a:endParaRPr lang="ar-SA"/>
        </a:p>
      </dgm:t>
    </dgm:pt>
    <dgm:pt modelId="{92AF3D01-CC41-420D-8B8C-6F67B3439D3C}" type="sibTrans" cxnId="{B82FE30B-B920-41A9-8889-D72184DB24F5}">
      <dgm:prSet/>
      <dgm:spPr/>
      <dgm:t>
        <a:bodyPr/>
        <a:lstStyle/>
        <a:p>
          <a:pPr rtl="1"/>
          <a:endParaRPr lang="ar-SA"/>
        </a:p>
      </dgm:t>
    </dgm:pt>
    <dgm:pt modelId="{A288CDD3-2E50-43C9-AE07-174C6C9A8A2F}">
      <dgm:prSet phldrT="[نص]"/>
      <dgm:spPr/>
      <dgm:t>
        <a:bodyPr/>
        <a:lstStyle/>
        <a:p>
          <a:pPr rtl="0"/>
          <a:r>
            <a:rPr lang="en-US"/>
            <a:t>Select a number of fields to introduce improvements. </a:t>
          </a:r>
          <a:endParaRPr lang="ar-SA"/>
        </a:p>
      </dgm:t>
    </dgm:pt>
    <dgm:pt modelId="{1010C36C-D3C4-4370-800E-8BF08B6FD8BD}" type="parTrans" cxnId="{FFEAEC47-2A09-4BF5-9329-3D89430C25AD}">
      <dgm:prSet/>
      <dgm:spPr/>
      <dgm:t>
        <a:bodyPr/>
        <a:lstStyle/>
        <a:p>
          <a:pPr rtl="1"/>
          <a:endParaRPr lang="ar-SA"/>
        </a:p>
      </dgm:t>
    </dgm:pt>
    <dgm:pt modelId="{E8065562-D643-40C8-8F7F-8BE74BD7A1D7}" type="sibTrans" cxnId="{FFEAEC47-2A09-4BF5-9329-3D89430C25AD}">
      <dgm:prSet/>
      <dgm:spPr/>
      <dgm:t>
        <a:bodyPr/>
        <a:lstStyle/>
        <a:p>
          <a:pPr rtl="1"/>
          <a:endParaRPr lang="ar-SA"/>
        </a:p>
      </dgm:t>
    </dgm:pt>
    <dgm:pt modelId="{52AEB721-1286-4416-96C8-8D9167C5EE63}">
      <dgm:prSet phldrT="[نص]"/>
      <dgm:spPr/>
      <dgm:t>
        <a:bodyPr/>
        <a:lstStyle/>
        <a:p>
          <a:pPr rtl="0"/>
          <a:r>
            <a:rPr lang="en-US"/>
            <a:t>Suggest possible improvements and intervention to enhance the performance of the factory. </a:t>
          </a:r>
          <a:endParaRPr lang="ar-SA"/>
        </a:p>
      </dgm:t>
    </dgm:pt>
    <dgm:pt modelId="{704247EA-0701-46BA-B2B0-EC95F4C54506}" type="parTrans" cxnId="{01CEFA4C-6509-478F-9E77-BB364B5A90C2}">
      <dgm:prSet/>
      <dgm:spPr/>
      <dgm:t>
        <a:bodyPr/>
        <a:lstStyle/>
        <a:p>
          <a:pPr rtl="1"/>
          <a:endParaRPr lang="ar-SA"/>
        </a:p>
      </dgm:t>
    </dgm:pt>
    <dgm:pt modelId="{2DB3F2B6-75FA-4D3C-A3BD-9C6A2C60EFB0}" type="sibTrans" cxnId="{01CEFA4C-6509-478F-9E77-BB364B5A90C2}">
      <dgm:prSet/>
      <dgm:spPr/>
      <dgm:t>
        <a:bodyPr/>
        <a:lstStyle/>
        <a:p>
          <a:pPr rtl="1"/>
          <a:endParaRPr lang="ar-SA"/>
        </a:p>
      </dgm:t>
    </dgm:pt>
    <dgm:pt modelId="{D4EBC828-66FA-4227-958C-C6BA97273681}">
      <dgm:prSet/>
      <dgm:spPr/>
      <dgm:t>
        <a:bodyPr/>
        <a:lstStyle/>
        <a:p>
          <a:pPr rtl="1"/>
          <a:r>
            <a:rPr lang="en-US"/>
            <a:t>Define Key Performance Indicators (KPI's) to enable the management to measure the positive impact of the improvements. </a:t>
          </a:r>
          <a:endParaRPr lang="ar-SA"/>
        </a:p>
      </dgm:t>
    </dgm:pt>
    <dgm:pt modelId="{D0D2F6C3-67BD-4D44-A3EF-8F5D7B9F4E2B}" type="parTrans" cxnId="{A1D8C59C-BADD-479B-9EAB-4516148F58DD}">
      <dgm:prSet/>
      <dgm:spPr/>
      <dgm:t>
        <a:bodyPr/>
        <a:lstStyle/>
        <a:p>
          <a:pPr rtl="1"/>
          <a:endParaRPr lang="ar-SA"/>
        </a:p>
      </dgm:t>
    </dgm:pt>
    <dgm:pt modelId="{61F20B18-B066-477F-AB28-FA81E2756570}" type="sibTrans" cxnId="{A1D8C59C-BADD-479B-9EAB-4516148F58DD}">
      <dgm:prSet/>
      <dgm:spPr/>
      <dgm:t>
        <a:bodyPr/>
        <a:lstStyle/>
        <a:p>
          <a:pPr rtl="1"/>
          <a:endParaRPr lang="ar-SA"/>
        </a:p>
      </dgm:t>
    </dgm:pt>
    <dgm:pt modelId="{48730A7F-A331-48B7-BC3E-2D2C54D81B22}" type="pres">
      <dgm:prSet presAssocID="{31807724-EDD9-4286-B520-2CD9EF885054}" presName="Name0" presStyleCnt="0">
        <dgm:presLayoutVars>
          <dgm:dir/>
          <dgm:animLvl val="lvl"/>
          <dgm:resizeHandles val="exact"/>
        </dgm:presLayoutVars>
      </dgm:prSet>
      <dgm:spPr/>
      <dgm:t>
        <a:bodyPr/>
        <a:lstStyle/>
        <a:p>
          <a:endParaRPr lang="en-US"/>
        </a:p>
      </dgm:t>
    </dgm:pt>
    <dgm:pt modelId="{6B8E7564-EBC9-4FE5-A511-CC7D6457A6EF}" type="pres">
      <dgm:prSet presAssocID="{D4EBC828-66FA-4227-958C-C6BA97273681}" presName="boxAndChildren" presStyleCnt="0"/>
      <dgm:spPr/>
    </dgm:pt>
    <dgm:pt modelId="{174AB766-B088-4E8E-A0F2-3BA56B06C16E}" type="pres">
      <dgm:prSet presAssocID="{D4EBC828-66FA-4227-958C-C6BA97273681}" presName="parentTextBox" presStyleLbl="node1" presStyleIdx="0" presStyleCnt="4"/>
      <dgm:spPr/>
      <dgm:t>
        <a:bodyPr/>
        <a:lstStyle/>
        <a:p>
          <a:endParaRPr lang="en-US"/>
        </a:p>
      </dgm:t>
    </dgm:pt>
    <dgm:pt modelId="{ACDC7D5F-1FAE-4E8C-BC27-16A24A0B5379}" type="pres">
      <dgm:prSet presAssocID="{2DB3F2B6-75FA-4D3C-A3BD-9C6A2C60EFB0}" presName="sp" presStyleCnt="0"/>
      <dgm:spPr/>
    </dgm:pt>
    <dgm:pt modelId="{200D0F0A-59D1-4BBD-8E24-1272ABC3AD5E}" type="pres">
      <dgm:prSet presAssocID="{52AEB721-1286-4416-96C8-8D9167C5EE63}" presName="arrowAndChildren" presStyleCnt="0"/>
      <dgm:spPr/>
    </dgm:pt>
    <dgm:pt modelId="{E7E4D60D-8056-4C11-AEF0-4B0F7D04EA18}" type="pres">
      <dgm:prSet presAssocID="{52AEB721-1286-4416-96C8-8D9167C5EE63}" presName="parentTextArrow" presStyleLbl="node1" presStyleIdx="1" presStyleCnt="4"/>
      <dgm:spPr/>
      <dgm:t>
        <a:bodyPr/>
        <a:lstStyle/>
        <a:p>
          <a:endParaRPr lang="en-US"/>
        </a:p>
      </dgm:t>
    </dgm:pt>
    <dgm:pt modelId="{2E55D915-85C8-4070-A1FE-DE9FD4D92894}" type="pres">
      <dgm:prSet presAssocID="{E8065562-D643-40C8-8F7F-8BE74BD7A1D7}" presName="sp" presStyleCnt="0"/>
      <dgm:spPr/>
    </dgm:pt>
    <dgm:pt modelId="{B325A554-AAE3-43F8-ABCF-9E860195CB86}" type="pres">
      <dgm:prSet presAssocID="{A288CDD3-2E50-43C9-AE07-174C6C9A8A2F}" presName="arrowAndChildren" presStyleCnt="0"/>
      <dgm:spPr/>
    </dgm:pt>
    <dgm:pt modelId="{3A7D3D54-9689-40C6-B12C-97FA8A650503}" type="pres">
      <dgm:prSet presAssocID="{A288CDD3-2E50-43C9-AE07-174C6C9A8A2F}" presName="parentTextArrow" presStyleLbl="node1" presStyleIdx="2" presStyleCnt="4"/>
      <dgm:spPr/>
      <dgm:t>
        <a:bodyPr/>
        <a:lstStyle/>
        <a:p>
          <a:pPr rtl="1"/>
          <a:endParaRPr lang="ar-SA"/>
        </a:p>
      </dgm:t>
    </dgm:pt>
    <dgm:pt modelId="{A258F648-3BAF-40D7-8D8C-C5DD464FBC8E}" type="pres">
      <dgm:prSet presAssocID="{92AF3D01-CC41-420D-8B8C-6F67B3439D3C}" presName="sp" presStyleCnt="0"/>
      <dgm:spPr/>
    </dgm:pt>
    <dgm:pt modelId="{000A40F7-2F01-4FB8-8626-E0DC45985A99}" type="pres">
      <dgm:prSet presAssocID="{0423F4AC-1DFF-4EF1-B032-B7D64843973C}" presName="arrowAndChildren" presStyleCnt="0"/>
      <dgm:spPr/>
    </dgm:pt>
    <dgm:pt modelId="{DE70EE0A-E3C8-470B-BF66-6FA6BD39BDFF}" type="pres">
      <dgm:prSet presAssocID="{0423F4AC-1DFF-4EF1-B032-B7D64843973C}" presName="parentTextArrow" presStyleLbl="node1" presStyleIdx="3" presStyleCnt="4"/>
      <dgm:spPr/>
      <dgm:t>
        <a:bodyPr/>
        <a:lstStyle/>
        <a:p>
          <a:pPr rtl="1"/>
          <a:endParaRPr lang="ar-SA"/>
        </a:p>
      </dgm:t>
    </dgm:pt>
  </dgm:ptLst>
  <dgm:cxnLst>
    <dgm:cxn modelId="{FFEAEC47-2A09-4BF5-9329-3D89430C25AD}" srcId="{31807724-EDD9-4286-B520-2CD9EF885054}" destId="{A288CDD3-2E50-43C9-AE07-174C6C9A8A2F}" srcOrd="1" destOrd="0" parTransId="{1010C36C-D3C4-4370-800E-8BF08B6FD8BD}" sibTransId="{E8065562-D643-40C8-8F7F-8BE74BD7A1D7}"/>
    <dgm:cxn modelId="{C3DE90BA-7EC1-44C7-8866-1D3BD79DA0A3}" type="presOf" srcId="{0423F4AC-1DFF-4EF1-B032-B7D64843973C}" destId="{DE70EE0A-E3C8-470B-BF66-6FA6BD39BDFF}" srcOrd="0" destOrd="0" presId="urn:microsoft.com/office/officeart/2005/8/layout/process4"/>
    <dgm:cxn modelId="{01CEFA4C-6509-478F-9E77-BB364B5A90C2}" srcId="{31807724-EDD9-4286-B520-2CD9EF885054}" destId="{52AEB721-1286-4416-96C8-8D9167C5EE63}" srcOrd="2" destOrd="0" parTransId="{704247EA-0701-46BA-B2B0-EC95F4C54506}" sibTransId="{2DB3F2B6-75FA-4D3C-A3BD-9C6A2C60EFB0}"/>
    <dgm:cxn modelId="{4318D2B8-141D-4D2C-8732-C4C2C5A500B9}" type="presOf" srcId="{A288CDD3-2E50-43C9-AE07-174C6C9A8A2F}" destId="{3A7D3D54-9689-40C6-B12C-97FA8A650503}" srcOrd="0" destOrd="0" presId="urn:microsoft.com/office/officeart/2005/8/layout/process4"/>
    <dgm:cxn modelId="{448DBD9B-6D3A-4ABA-A0FE-08DCD3CB528F}" type="presOf" srcId="{52AEB721-1286-4416-96C8-8D9167C5EE63}" destId="{E7E4D60D-8056-4C11-AEF0-4B0F7D04EA18}" srcOrd="0" destOrd="0" presId="urn:microsoft.com/office/officeart/2005/8/layout/process4"/>
    <dgm:cxn modelId="{370247A6-BB33-4BF8-9FC8-CDFA1E9226C5}" type="presOf" srcId="{D4EBC828-66FA-4227-958C-C6BA97273681}" destId="{174AB766-B088-4E8E-A0F2-3BA56B06C16E}" srcOrd="0" destOrd="0" presId="urn:microsoft.com/office/officeart/2005/8/layout/process4"/>
    <dgm:cxn modelId="{E7738D3D-9F6A-468D-A7B8-D8AC7EDCA08F}" type="presOf" srcId="{31807724-EDD9-4286-B520-2CD9EF885054}" destId="{48730A7F-A331-48B7-BC3E-2D2C54D81B22}" srcOrd="0" destOrd="0" presId="urn:microsoft.com/office/officeart/2005/8/layout/process4"/>
    <dgm:cxn modelId="{A1D8C59C-BADD-479B-9EAB-4516148F58DD}" srcId="{31807724-EDD9-4286-B520-2CD9EF885054}" destId="{D4EBC828-66FA-4227-958C-C6BA97273681}" srcOrd="3" destOrd="0" parTransId="{D0D2F6C3-67BD-4D44-A3EF-8F5D7B9F4E2B}" sibTransId="{61F20B18-B066-477F-AB28-FA81E2756570}"/>
    <dgm:cxn modelId="{B82FE30B-B920-41A9-8889-D72184DB24F5}" srcId="{31807724-EDD9-4286-B520-2CD9EF885054}" destId="{0423F4AC-1DFF-4EF1-B032-B7D64843973C}" srcOrd="0" destOrd="0" parTransId="{30BDAAF4-6B77-4086-8EDE-726A64A87909}" sibTransId="{92AF3D01-CC41-420D-8B8C-6F67B3439D3C}"/>
    <dgm:cxn modelId="{9F852B1D-8B74-4229-BA10-B377EAC82CEC}" type="presParOf" srcId="{48730A7F-A331-48B7-BC3E-2D2C54D81B22}" destId="{6B8E7564-EBC9-4FE5-A511-CC7D6457A6EF}" srcOrd="0" destOrd="0" presId="urn:microsoft.com/office/officeart/2005/8/layout/process4"/>
    <dgm:cxn modelId="{630BDAC7-7400-4807-83D9-9BF49729AF5F}" type="presParOf" srcId="{6B8E7564-EBC9-4FE5-A511-CC7D6457A6EF}" destId="{174AB766-B088-4E8E-A0F2-3BA56B06C16E}" srcOrd="0" destOrd="0" presId="urn:microsoft.com/office/officeart/2005/8/layout/process4"/>
    <dgm:cxn modelId="{8CB5D094-BD73-45BF-BEAD-D9318F25F80B}" type="presParOf" srcId="{48730A7F-A331-48B7-BC3E-2D2C54D81B22}" destId="{ACDC7D5F-1FAE-4E8C-BC27-16A24A0B5379}" srcOrd="1" destOrd="0" presId="urn:microsoft.com/office/officeart/2005/8/layout/process4"/>
    <dgm:cxn modelId="{390A98C4-0C72-4D09-A5E3-D756E593F26E}" type="presParOf" srcId="{48730A7F-A331-48B7-BC3E-2D2C54D81B22}" destId="{200D0F0A-59D1-4BBD-8E24-1272ABC3AD5E}" srcOrd="2" destOrd="0" presId="urn:microsoft.com/office/officeart/2005/8/layout/process4"/>
    <dgm:cxn modelId="{79A0CD3A-3728-45D9-975C-9FC899B29175}" type="presParOf" srcId="{200D0F0A-59D1-4BBD-8E24-1272ABC3AD5E}" destId="{E7E4D60D-8056-4C11-AEF0-4B0F7D04EA18}" srcOrd="0" destOrd="0" presId="urn:microsoft.com/office/officeart/2005/8/layout/process4"/>
    <dgm:cxn modelId="{498C1774-D04C-4CF7-B7B2-BD179A41C506}" type="presParOf" srcId="{48730A7F-A331-48B7-BC3E-2D2C54D81B22}" destId="{2E55D915-85C8-4070-A1FE-DE9FD4D92894}" srcOrd="3" destOrd="0" presId="urn:microsoft.com/office/officeart/2005/8/layout/process4"/>
    <dgm:cxn modelId="{32F646A6-4D63-486E-B487-B2F5213F8612}" type="presParOf" srcId="{48730A7F-A331-48B7-BC3E-2D2C54D81B22}" destId="{B325A554-AAE3-43F8-ABCF-9E860195CB86}" srcOrd="4" destOrd="0" presId="urn:microsoft.com/office/officeart/2005/8/layout/process4"/>
    <dgm:cxn modelId="{CBF3BC83-D3FF-4D9C-A3DC-D8E4637B4B8B}" type="presParOf" srcId="{B325A554-AAE3-43F8-ABCF-9E860195CB86}" destId="{3A7D3D54-9689-40C6-B12C-97FA8A650503}" srcOrd="0" destOrd="0" presId="urn:microsoft.com/office/officeart/2005/8/layout/process4"/>
    <dgm:cxn modelId="{19FCAD36-1A52-421F-85C1-9DF4A2243C15}" type="presParOf" srcId="{48730A7F-A331-48B7-BC3E-2D2C54D81B22}" destId="{A258F648-3BAF-40D7-8D8C-C5DD464FBC8E}" srcOrd="5" destOrd="0" presId="urn:microsoft.com/office/officeart/2005/8/layout/process4"/>
    <dgm:cxn modelId="{FBCBE45B-1FA1-44D4-8E17-F384814EDFB6}" type="presParOf" srcId="{48730A7F-A331-48B7-BC3E-2D2C54D81B22}" destId="{000A40F7-2F01-4FB8-8626-E0DC45985A99}" srcOrd="6" destOrd="0" presId="urn:microsoft.com/office/officeart/2005/8/layout/process4"/>
    <dgm:cxn modelId="{AA84E028-56B3-42CE-8AAC-724D9A3D9E7C}" type="presParOf" srcId="{000A40F7-2F01-4FB8-8626-E0DC45985A99}" destId="{DE70EE0A-E3C8-470B-BF66-6FA6BD39BDF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DD4865-F9CB-4604-A336-13177658E431}" type="doc">
      <dgm:prSet loTypeId="urn:microsoft.com/office/officeart/2005/8/layout/pyramid1" loCatId="pyramid" qsTypeId="urn:microsoft.com/office/officeart/2005/8/quickstyle/simple1" qsCatId="simple" csTypeId="urn:microsoft.com/office/officeart/2005/8/colors/colorful1#2" csCatId="colorful" phldr="1"/>
      <dgm:spPr/>
    </dgm:pt>
    <dgm:pt modelId="{029D3E0C-49F0-42D3-868C-6FEB5B8F7FDD}">
      <dgm:prSet phldrT="[نص]" custT="1"/>
      <dgm:spPr/>
      <dgm:t>
        <a:bodyPr/>
        <a:lstStyle/>
        <a:p>
          <a:pPr rtl="1"/>
          <a:r>
            <a:rPr lang="en-US" sz="3200" dirty="0"/>
            <a:t>Quality Certification</a:t>
          </a:r>
          <a:endParaRPr lang="ar-SA" sz="3200" dirty="0"/>
        </a:p>
      </dgm:t>
    </dgm:pt>
    <dgm:pt modelId="{551BA7C6-358B-45B4-8A81-301B41DCA2A6}" type="parTrans" cxnId="{79C25C20-993E-4EB4-8516-70BA8A81A2C5}">
      <dgm:prSet/>
      <dgm:spPr/>
      <dgm:t>
        <a:bodyPr/>
        <a:lstStyle/>
        <a:p>
          <a:pPr rtl="1"/>
          <a:endParaRPr lang="ar-SA"/>
        </a:p>
      </dgm:t>
    </dgm:pt>
    <dgm:pt modelId="{4A0B6DBC-E883-4834-B459-E07FD503A4DA}" type="sibTrans" cxnId="{79C25C20-993E-4EB4-8516-70BA8A81A2C5}">
      <dgm:prSet/>
      <dgm:spPr/>
      <dgm:t>
        <a:bodyPr/>
        <a:lstStyle/>
        <a:p>
          <a:pPr rtl="1"/>
          <a:endParaRPr lang="ar-SA"/>
        </a:p>
      </dgm:t>
    </dgm:pt>
    <dgm:pt modelId="{63309461-01E1-444A-AAD1-5BDF09768E62}">
      <dgm:prSet phldrT="[نص]"/>
      <dgm:spPr/>
      <dgm:t>
        <a:bodyPr/>
        <a:lstStyle/>
        <a:p>
          <a:pPr rtl="1"/>
          <a:r>
            <a:rPr lang="en-US" dirty="0"/>
            <a:t>Quality Control Charts </a:t>
          </a:r>
          <a:endParaRPr lang="ar-SA" dirty="0"/>
        </a:p>
      </dgm:t>
    </dgm:pt>
    <dgm:pt modelId="{4CA4C922-5FEC-4A84-B043-782FB2E3EA6C}" type="parTrans" cxnId="{11770657-3D16-4F21-B601-53E7BF8521EE}">
      <dgm:prSet/>
      <dgm:spPr/>
      <dgm:t>
        <a:bodyPr/>
        <a:lstStyle/>
        <a:p>
          <a:pPr rtl="1"/>
          <a:endParaRPr lang="ar-SA"/>
        </a:p>
      </dgm:t>
    </dgm:pt>
    <dgm:pt modelId="{DD14617C-CDC4-483C-86A9-0ED5CAAF44C7}" type="sibTrans" cxnId="{11770657-3D16-4F21-B601-53E7BF8521EE}">
      <dgm:prSet/>
      <dgm:spPr/>
      <dgm:t>
        <a:bodyPr/>
        <a:lstStyle/>
        <a:p>
          <a:pPr rtl="1"/>
          <a:endParaRPr lang="ar-SA"/>
        </a:p>
      </dgm:t>
    </dgm:pt>
    <dgm:pt modelId="{B568B007-FA2D-4087-AB9D-D61BF483B649}">
      <dgm:prSet phldrT="[نص]"/>
      <dgm:spPr/>
      <dgm:t>
        <a:bodyPr/>
        <a:lstStyle/>
        <a:p>
          <a:pPr rtl="1"/>
          <a:r>
            <a:rPr lang="en-US"/>
            <a:t>Improving the Qulity of the Products</a:t>
          </a:r>
          <a:endParaRPr lang="ar-SA"/>
        </a:p>
      </dgm:t>
    </dgm:pt>
    <dgm:pt modelId="{4460F994-F8D7-4D57-92D2-A79E91A6EE19}" type="parTrans" cxnId="{C9E78115-1E67-47EA-B621-AAFB7DBDC610}">
      <dgm:prSet/>
      <dgm:spPr/>
      <dgm:t>
        <a:bodyPr/>
        <a:lstStyle/>
        <a:p>
          <a:pPr rtl="1"/>
          <a:endParaRPr lang="ar-SA"/>
        </a:p>
      </dgm:t>
    </dgm:pt>
    <dgm:pt modelId="{BD1B9879-02E2-47F9-815B-15A3A7266D69}" type="sibTrans" cxnId="{C9E78115-1E67-47EA-B621-AAFB7DBDC610}">
      <dgm:prSet/>
      <dgm:spPr/>
      <dgm:t>
        <a:bodyPr/>
        <a:lstStyle/>
        <a:p>
          <a:pPr rtl="1"/>
          <a:endParaRPr lang="ar-SA"/>
        </a:p>
      </dgm:t>
    </dgm:pt>
    <dgm:pt modelId="{BB7A5A10-FBFA-4DDB-9BEB-D34F4E74E51B}" type="pres">
      <dgm:prSet presAssocID="{65DD4865-F9CB-4604-A336-13177658E431}" presName="Name0" presStyleCnt="0">
        <dgm:presLayoutVars>
          <dgm:dir/>
          <dgm:animLvl val="lvl"/>
          <dgm:resizeHandles val="exact"/>
        </dgm:presLayoutVars>
      </dgm:prSet>
      <dgm:spPr/>
    </dgm:pt>
    <dgm:pt modelId="{150A3C80-DFED-4C87-88E0-270238996ADE}" type="pres">
      <dgm:prSet presAssocID="{029D3E0C-49F0-42D3-868C-6FEB5B8F7FDD}" presName="Name8" presStyleCnt="0"/>
      <dgm:spPr/>
    </dgm:pt>
    <dgm:pt modelId="{3D1C6D71-B351-430F-BAC6-A0F14858CD4A}" type="pres">
      <dgm:prSet presAssocID="{029D3E0C-49F0-42D3-868C-6FEB5B8F7FDD}" presName="level" presStyleLbl="node1" presStyleIdx="0" presStyleCnt="3">
        <dgm:presLayoutVars>
          <dgm:chMax val="1"/>
          <dgm:bulletEnabled val="1"/>
        </dgm:presLayoutVars>
      </dgm:prSet>
      <dgm:spPr/>
      <dgm:t>
        <a:bodyPr/>
        <a:lstStyle/>
        <a:p>
          <a:pPr rtl="1"/>
          <a:endParaRPr lang="ar-SA"/>
        </a:p>
      </dgm:t>
    </dgm:pt>
    <dgm:pt modelId="{27A5E20E-507F-494D-B71C-A5726394277D}" type="pres">
      <dgm:prSet presAssocID="{029D3E0C-49F0-42D3-868C-6FEB5B8F7FDD}" presName="levelTx" presStyleLbl="revTx" presStyleIdx="0" presStyleCnt="0">
        <dgm:presLayoutVars>
          <dgm:chMax val="1"/>
          <dgm:bulletEnabled val="1"/>
        </dgm:presLayoutVars>
      </dgm:prSet>
      <dgm:spPr/>
      <dgm:t>
        <a:bodyPr/>
        <a:lstStyle/>
        <a:p>
          <a:pPr rtl="1"/>
          <a:endParaRPr lang="ar-SA"/>
        </a:p>
      </dgm:t>
    </dgm:pt>
    <dgm:pt modelId="{4A00ABD4-6901-4C93-B38B-9B73E4A7A19F}" type="pres">
      <dgm:prSet presAssocID="{63309461-01E1-444A-AAD1-5BDF09768E62}" presName="Name8" presStyleCnt="0"/>
      <dgm:spPr/>
    </dgm:pt>
    <dgm:pt modelId="{27B33049-1843-4096-8988-2D2FFFD3D523}" type="pres">
      <dgm:prSet presAssocID="{63309461-01E1-444A-AAD1-5BDF09768E62}" presName="level" presStyleLbl="node1" presStyleIdx="1" presStyleCnt="3">
        <dgm:presLayoutVars>
          <dgm:chMax val="1"/>
          <dgm:bulletEnabled val="1"/>
        </dgm:presLayoutVars>
      </dgm:prSet>
      <dgm:spPr/>
      <dgm:t>
        <a:bodyPr/>
        <a:lstStyle/>
        <a:p>
          <a:pPr rtl="1"/>
          <a:endParaRPr lang="ar-SA"/>
        </a:p>
      </dgm:t>
    </dgm:pt>
    <dgm:pt modelId="{14387134-5CEB-4808-9141-58483136FE50}" type="pres">
      <dgm:prSet presAssocID="{63309461-01E1-444A-AAD1-5BDF09768E62}" presName="levelTx" presStyleLbl="revTx" presStyleIdx="0" presStyleCnt="0">
        <dgm:presLayoutVars>
          <dgm:chMax val="1"/>
          <dgm:bulletEnabled val="1"/>
        </dgm:presLayoutVars>
      </dgm:prSet>
      <dgm:spPr/>
      <dgm:t>
        <a:bodyPr/>
        <a:lstStyle/>
        <a:p>
          <a:pPr rtl="1"/>
          <a:endParaRPr lang="ar-SA"/>
        </a:p>
      </dgm:t>
    </dgm:pt>
    <dgm:pt modelId="{E22B1C30-A36D-483A-9EA3-1A75A23355B6}" type="pres">
      <dgm:prSet presAssocID="{B568B007-FA2D-4087-AB9D-D61BF483B649}" presName="Name8" presStyleCnt="0"/>
      <dgm:spPr/>
    </dgm:pt>
    <dgm:pt modelId="{B9959D86-3DE7-464C-8B38-7BB9FA2952CA}" type="pres">
      <dgm:prSet presAssocID="{B568B007-FA2D-4087-AB9D-D61BF483B649}" presName="level" presStyleLbl="node1" presStyleIdx="2" presStyleCnt="3">
        <dgm:presLayoutVars>
          <dgm:chMax val="1"/>
          <dgm:bulletEnabled val="1"/>
        </dgm:presLayoutVars>
      </dgm:prSet>
      <dgm:spPr/>
      <dgm:t>
        <a:bodyPr/>
        <a:lstStyle/>
        <a:p>
          <a:pPr rtl="1"/>
          <a:endParaRPr lang="ar-SA"/>
        </a:p>
      </dgm:t>
    </dgm:pt>
    <dgm:pt modelId="{B1096F76-137D-4C3D-894F-5C13A88C3E35}" type="pres">
      <dgm:prSet presAssocID="{B568B007-FA2D-4087-AB9D-D61BF483B649}" presName="levelTx" presStyleLbl="revTx" presStyleIdx="0" presStyleCnt="0">
        <dgm:presLayoutVars>
          <dgm:chMax val="1"/>
          <dgm:bulletEnabled val="1"/>
        </dgm:presLayoutVars>
      </dgm:prSet>
      <dgm:spPr/>
      <dgm:t>
        <a:bodyPr/>
        <a:lstStyle/>
        <a:p>
          <a:pPr rtl="1"/>
          <a:endParaRPr lang="ar-SA"/>
        </a:p>
      </dgm:t>
    </dgm:pt>
  </dgm:ptLst>
  <dgm:cxnLst>
    <dgm:cxn modelId="{05E27489-61D0-4287-B6E0-1CE473792FB0}" type="presOf" srcId="{63309461-01E1-444A-AAD1-5BDF09768E62}" destId="{27B33049-1843-4096-8988-2D2FFFD3D523}" srcOrd="0" destOrd="0" presId="urn:microsoft.com/office/officeart/2005/8/layout/pyramid1"/>
    <dgm:cxn modelId="{DB344A01-7685-4B53-B4D7-7832E8280C59}" type="presOf" srcId="{63309461-01E1-444A-AAD1-5BDF09768E62}" destId="{14387134-5CEB-4808-9141-58483136FE50}" srcOrd="1" destOrd="0" presId="urn:microsoft.com/office/officeart/2005/8/layout/pyramid1"/>
    <dgm:cxn modelId="{2DCF9731-9469-46BF-BACB-7D54F0DC168C}" type="presOf" srcId="{B568B007-FA2D-4087-AB9D-D61BF483B649}" destId="{B1096F76-137D-4C3D-894F-5C13A88C3E35}" srcOrd="1" destOrd="0" presId="urn:microsoft.com/office/officeart/2005/8/layout/pyramid1"/>
    <dgm:cxn modelId="{DC849B0C-6560-48C7-B64A-4E79C1445E58}" type="presOf" srcId="{B568B007-FA2D-4087-AB9D-D61BF483B649}" destId="{B9959D86-3DE7-464C-8B38-7BB9FA2952CA}" srcOrd="0" destOrd="0" presId="urn:microsoft.com/office/officeart/2005/8/layout/pyramid1"/>
    <dgm:cxn modelId="{C9E78115-1E67-47EA-B621-AAFB7DBDC610}" srcId="{65DD4865-F9CB-4604-A336-13177658E431}" destId="{B568B007-FA2D-4087-AB9D-D61BF483B649}" srcOrd="2" destOrd="0" parTransId="{4460F994-F8D7-4D57-92D2-A79E91A6EE19}" sibTransId="{BD1B9879-02E2-47F9-815B-15A3A7266D69}"/>
    <dgm:cxn modelId="{11770657-3D16-4F21-B601-53E7BF8521EE}" srcId="{65DD4865-F9CB-4604-A336-13177658E431}" destId="{63309461-01E1-444A-AAD1-5BDF09768E62}" srcOrd="1" destOrd="0" parTransId="{4CA4C922-5FEC-4A84-B043-782FB2E3EA6C}" sibTransId="{DD14617C-CDC4-483C-86A9-0ED5CAAF44C7}"/>
    <dgm:cxn modelId="{B5E69E32-ED1F-4650-B33F-6BA8A668B562}" type="presOf" srcId="{65DD4865-F9CB-4604-A336-13177658E431}" destId="{BB7A5A10-FBFA-4DDB-9BEB-D34F4E74E51B}" srcOrd="0" destOrd="0" presId="urn:microsoft.com/office/officeart/2005/8/layout/pyramid1"/>
    <dgm:cxn modelId="{D5E728E1-CCBC-4198-8BE2-25A08C82C269}" type="presOf" srcId="{029D3E0C-49F0-42D3-868C-6FEB5B8F7FDD}" destId="{3D1C6D71-B351-430F-BAC6-A0F14858CD4A}" srcOrd="0" destOrd="0" presId="urn:microsoft.com/office/officeart/2005/8/layout/pyramid1"/>
    <dgm:cxn modelId="{79C25C20-993E-4EB4-8516-70BA8A81A2C5}" srcId="{65DD4865-F9CB-4604-A336-13177658E431}" destId="{029D3E0C-49F0-42D3-868C-6FEB5B8F7FDD}" srcOrd="0" destOrd="0" parTransId="{551BA7C6-358B-45B4-8A81-301B41DCA2A6}" sibTransId="{4A0B6DBC-E883-4834-B459-E07FD503A4DA}"/>
    <dgm:cxn modelId="{1C2B85DA-1E0C-4F0C-8783-A28F02066727}" type="presOf" srcId="{029D3E0C-49F0-42D3-868C-6FEB5B8F7FDD}" destId="{27A5E20E-507F-494D-B71C-A5726394277D}" srcOrd="1" destOrd="0" presId="urn:microsoft.com/office/officeart/2005/8/layout/pyramid1"/>
    <dgm:cxn modelId="{C2B96191-DD4A-4282-AE9D-263D5D4320A2}" type="presParOf" srcId="{BB7A5A10-FBFA-4DDB-9BEB-D34F4E74E51B}" destId="{150A3C80-DFED-4C87-88E0-270238996ADE}" srcOrd="0" destOrd="0" presId="urn:microsoft.com/office/officeart/2005/8/layout/pyramid1"/>
    <dgm:cxn modelId="{E3C17E65-FC66-4D87-A696-405920B0687E}" type="presParOf" srcId="{150A3C80-DFED-4C87-88E0-270238996ADE}" destId="{3D1C6D71-B351-430F-BAC6-A0F14858CD4A}" srcOrd="0" destOrd="0" presId="urn:microsoft.com/office/officeart/2005/8/layout/pyramid1"/>
    <dgm:cxn modelId="{4BA0C281-1769-467C-BCF7-339D3658CA4E}" type="presParOf" srcId="{150A3C80-DFED-4C87-88E0-270238996ADE}" destId="{27A5E20E-507F-494D-B71C-A5726394277D}" srcOrd="1" destOrd="0" presId="urn:microsoft.com/office/officeart/2005/8/layout/pyramid1"/>
    <dgm:cxn modelId="{E42F047E-A08E-423F-BEEB-A203025B8AEA}" type="presParOf" srcId="{BB7A5A10-FBFA-4DDB-9BEB-D34F4E74E51B}" destId="{4A00ABD4-6901-4C93-B38B-9B73E4A7A19F}" srcOrd="1" destOrd="0" presId="urn:microsoft.com/office/officeart/2005/8/layout/pyramid1"/>
    <dgm:cxn modelId="{D2F5091D-AFE0-4F26-A8D5-E33074721E65}" type="presParOf" srcId="{4A00ABD4-6901-4C93-B38B-9B73E4A7A19F}" destId="{27B33049-1843-4096-8988-2D2FFFD3D523}" srcOrd="0" destOrd="0" presId="urn:microsoft.com/office/officeart/2005/8/layout/pyramid1"/>
    <dgm:cxn modelId="{65FFCE04-D98C-46C8-AE48-9258CA179870}" type="presParOf" srcId="{4A00ABD4-6901-4C93-B38B-9B73E4A7A19F}" destId="{14387134-5CEB-4808-9141-58483136FE50}" srcOrd="1" destOrd="0" presId="urn:microsoft.com/office/officeart/2005/8/layout/pyramid1"/>
    <dgm:cxn modelId="{487536E9-FF84-48F9-967D-056F221AF254}" type="presParOf" srcId="{BB7A5A10-FBFA-4DDB-9BEB-D34F4E74E51B}" destId="{E22B1C30-A36D-483A-9EA3-1A75A23355B6}" srcOrd="2" destOrd="0" presId="urn:microsoft.com/office/officeart/2005/8/layout/pyramid1"/>
    <dgm:cxn modelId="{4BAB13AA-6C17-4542-9BCE-395800115C66}" type="presParOf" srcId="{E22B1C30-A36D-483A-9EA3-1A75A23355B6}" destId="{B9959D86-3DE7-464C-8B38-7BB9FA2952CA}" srcOrd="0" destOrd="0" presId="urn:microsoft.com/office/officeart/2005/8/layout/pyramid1"/>
    <dgm:cxn modelId="{61E2D7B4-13E1-48B2-BF4C-A9F4C43F5D17}" type="presParOf" srcId="{E22B1C30-A36D-483A-9EA3-1A75A23355B6}" destId="{B1096F76-137D-4C3D-894F-5C13A88C3E3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89851FC-A36F-40C5-B840-E9A6AB82FC20}" type="datetimeFigureOut">
              <a:rPr lang="en-US" smtClean="0"/>
              <a:t>5/24/2016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89851FC-A36F-40C5-B840-E9A6AB82FC20}" type="datetimeFigureOut">
              <a:rPr lang="en-US" smtClean="0"/>
              <a:t>5/24/2016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89851FC-A36F-40C5-B840-E9A6AB82FC20}" type="datetimeFigureOut">
              <a:rPr lang="en-US" smtClean="0"/>
              <a:t>5/24/2016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89851FC-A36F-40C5-B840-E9A6AB82FC20}" type="datetimeFigureOut">
              <a:rPr lang="en-US" smtClean="0"/>
              <a:t>5/24/2016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89851FC-A36F-40C5-B840-E9A6AB82FC20}" type="datetimeFigureOut">
              <a:rPr lang="en-US" smtClean="0"/>
              <a:t>5/24/2016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89851FC-A36F-40C5-B840-E9A6AB82FC20}" type="datetimeFigureOut">
              <a:rPr lang="en-US" smtClean="0"/>
              <a:t>5/24/2016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89851FC-A36F-40C5-B840-E9A6AB82FC20}" type="datetimeFigureOut">
              <a:rPr lang="en-US" smtClean="0"/>
              <a:t>5/24/2016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89851FC-A36F-40C5-B840-E9A6AB82FC20}" type="datetimeFigureOut">
              <a:rPr lang="en-US" smtClean="0"/>
              <a:t>5/24/2016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89851FC-A36F-40C5-B840-E9A6AB82FC20}" type="datetimeFigureOut">
              <a:rPr lang="en-US" smtClean="0"/>
              <a:t>5/24/2016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89851FC-A36F-40C5-B840-E9A6AB82FC20}" type="datetimeFigureOut">
              <a:rPr lang="en-US" smtClean="0"/>
              <a:t>5/24/2016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89851FC-A36F-40C5-B840-E9A6AB82FC20}" type="datetimeFigureOut">
              <a:rPr lang="en-US" smtClean="0"/>
              <a:t>5/24/2016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EFBE1-B086-41CB-8FEC-F108CEF40B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851FC-A36F-40C5-B840-E9A6AB82FC20}" type="datetimeFigureOut">
              <a:rPr lang="en-US" smtClean="0"/>
              <a:t>5/24/2016</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EFBE1-B086-41CB-8FEC-F108CEF40B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3500461"/>
          </a:xfrm>
        </p:spPr>
        <p:txBody>
          <a:bodyPr>
            <a:normAutofit fontScale="90000"/>
          </a:bodyPr>
          <a:lstStyle/>
          <a:p>
            <a:r>
              <a:rPr lang="en-US" sz="2800" b="1" dirty="0"/>
              <a:t>An-</a:t>
            </a:r>
            <a:r>
              <a:rPr lang="en-US" sz="2800" b="1" dirty="0" err="1"/>
              <a:t>Najah</a:t>
            </a:r>
            <a:r>
              <a:rPr lang="en-US" sz="2800" b="1" dirty="0"/>
              <a:t> National </a:t>
            </a:r>
            <a:r>
              <a:rPr lang="en-US" sz="2800" b="1" dirty="0" smtClean="0"/>
              <a:t>University</a:t>
            </a:r>
            <a:r>
              <a:rPr lang="ar-SA" sz="2800" b="1" dirty="0" smtClean="0"/>
              <a:t/>
            </a:r>
            <a:br>
              <a:rPr lang="ar-SA" sz="2800" b="1" dirty="0" smtClean="0"/>
            </a:br>
            <a:r>
              <a:rPr lang="ar-SA" sz="2800" b="1" dirty="0" smtClean="0"/>
              <a:t/>
            </a:r>
            <a:br>
              <a:rPr lang="ar-SA" sz="2800" b="1" dirty="0" smtClean="0"/>
            </a:br>
            <a:r>
              <a:rPr lang="ar-SA" sz="2800" b="1" dirty="0" smtClean="0"/>
              <a:t/>
            </a:r>
            <a:br>
              <a:rPr lang="ar-SA" sz="2800" b="1" dirty="0" smtClean="0"/>
            </a:br>
            <a:r>
              <a:rPr lang="ar-SA" sz="2800" b="1" dirty="0" smtClean="0"/>
              <a:t/>
            </a:r>
            <a:br>
              <a:rPr lang="ar-SA" sz="2800" b="1" dirty="0" smtClean="0"/>
            </a:br>
            <a:r>
              <a:rPr lang="ar-SA" sz="2800" b="1" dirty="0"/>
              <a:t/>
            </a:r>
            <a:br>
              <a:rPr lang="ar-SA" sz="2800" b="1" dirty="0"/>
            </a:br>
            <a:r>
              <a:rPr lang="en-US" sz="2800" dirty="0"/>
              <a:t/>
            </a:r>
            <a:br>
              <a:rPr lang="en-US" sz="2800" dirty="0"/>
            </a:br>
            <a:r>
              <a:rPr lang="en-US" sz="2800" b="1" dirty="0" smtClean="0"/>
              <a:t>Faculty of Engineering and Information Technology</a:t>
            </a:r>
            <a:r>
              <a:rPr lang="en-US" sz="2800" dirty="0" smtClean="0"/>
              <a:t/>
            </a:r>
            <a:br>
              <a:rPr lang="en-US" sz="2800" dirty="0" smtClean="0"/>
            </a:br>
            <a:r>
              <a:rPr lang="en-US" sz="2800" b="1" dirty="0" smtClean="0"/>
              <a:t>Department of Industrial Engineering</a:t>
            </a:r>
            <a:r>
              <a:rPr lang="en-US" sz="2800" dirty="0" smtClean="0"/>
              <a:t/>
            </a:r>
            <a:br>
              <a:rPr lang="en-US" sz="2800" dirty="0" smtClean="0"/>
            </a:br>
            <a:endParaRPr lang="en-US" sz="2800" dirty="0"/>
          </a:p>
        </p:txBody>
      </p:sp>
      <p:sp>
        <p:nvSpPr>
          <p:cNvPr id="3" name="عنوان فرعي 2"/>
          <p:cNvSpPr>
            <a:spLocks noGrp="1"/>
          </p:cNvSpPr>
          <p:nvPr>
            <p:ph type="subTitle" idx="1"/>
          </p:nvPr>
        </p:nvSpPr>
        <p:spPr>
          <a:xfrm>
            <a:off x="1357290" y="3714752"/>
            <a:ext cx="6429420" cy="2714644"/>
          </a:xfrm>
        </p:spPr>
        <p:txBody>
          <a:bodyPr>
            <a:normAutofit fontScale="77500" lnSpcReduction="20000"/>
          </a:bodyPr>
          <a:lstStyle/>
          <a:p>
            <a:r>
              <a:rPr lang="en-US" dirty="0"/>
              <a:t> </a:t>
            </a:r>
          </a:p>
          <a:p>
            <a:r>
              <a:rPr lang="en-US" b="1" u="sng" dirty="0">
                <a:solidFill>
                  <a:schemeClr val="tx1"/>
                </a:solidFill>
              </a:rPr>
              <a:t>Graduation Project (II): Operations Improvement at </a:t>
            </a:r>
            <a:r>
              <a:rPr lang="en-US" b="1" u="sng" dirty="0" err="1">
                <a:solidFill>
                  <a:schemeClr val="tx1"/>
                </a:solidFill>
              </a:rPr>
              <a:t>Mhanna</a:t>
            </a:r>
            <a:r>
              <a:rPr lang="en-US" b="1" u="sng" dirty="0">
                <a:solidFill>
                  <a:schemeClr val="tx1"/>
                </a:solidFill>
              </a:rPr>
              <a:t> Factory</a:t>
            </a:r>
          </a:p>
          <a:p>
            <a:r>
              <a:rPr lang="en-US" dirty="0"/>
              <a:t> </a:t>
            </a:r>
          </a:p>
          <a:p>
            <a:r>
              <a:rPr lang="en-US" b="1" dirty="0">
                <a:solidFill>
                  <a:schemeClr val="tx1"/>
                </a:solidFill>
              </a:rPr>
              <a:t>Submitted to : Eng. </a:t>
            </a:r>
            <a:r>
              <a:rPr lang="en-US" b="1" dirty="0" err="1">
                <a:solidFill>
                  <a:schemeClr val="tx1"/>
                </a:solidFill>
              </a:rPr>
              <a:t>Sulieman</a:t>
            </a:r>
            <a:r>
              <a:rPr lang="en-US" b="1" dirty="0">
                <a:solidFill>
                  <a:schemeClr val="tx1"/>
                </a:solidFill>
              </a:rPr>
              <a:t> </a:t>
            </a:r>
            <a:r>
              <a:rPr lang="en-US" b="1" dirty="0" err="1" smtClean="0">
                <a:solidFill>
                  <a:schemeClr val="tx1"/>
                </a:solidFill>
              </a:rPr>
              <a:t>Daifi</a:t>
            </a:r>
            <a:endParaRPr lang="ar-SA" b="1" dirty="0" smtClean="0">
              <a:solidFill>
                <a:schemeClr val="tx1"/>
              </a:solidFill>
            </a:endParaRPr>
          </a:p>
          <a:p>
            <a:endParaRPr lang="ar-SA" b="1" dirty="0" smtClean="0">
              <a:solidFill>
                <a:schemeClr val="tx1"/>
              </a:solidFill>
            </a:endParaRPr>
          </a:p>
          <a:p>
            <a:r>
              <a:rPr lang="en-US" dirty="0">
                <a:solidFill>
                  <a:schemeClr val="tx1"/>
                </a:solidFill>
              </a:rPr>
              <a:t>Prepared by :</a:t>
            </a:r>
            <a:r>
              <a:rPr lang="en-US" dirty="0" err="1">
                <a:solidFill>
                  <a:schemeClr val="tx1"/>
                </a:solidFill>
              </a:rPr>
              <a:t>Morshed</a:t>
            </a:r>
            <a:r>
              <a:rPr lang="en-US" dirty="0">
                <a:solidFill>
                  <a:schemeClr val="tx1"/>
                </a:solidFill>
              </a:rPr>
              <a:t> </a:t>
            </a:r>
            <a:r>
              <a:rPr lang="en-US" dirty="0" err="1">
                <a:solidFill>
                  <a:schemeClr val="tx1"/>
                </a:solidFill>
              </a:rPr>
              <a:t>Mhanna</a:t>
            </a:r>
            <a:endParaRPr lang="en-US" dirty="0">
              <a:solidFill>
                <a:schemeClr val="tx1"/>
              </a:solidFill>
            </a:endParaRPr>
          </a:p>
          <a:p>
            <a:endParaRPr lang="en-US" dirty="0"/>
          </a:p>
          <a:p>
            <a:endParaRPr lang="en-US" dirty="0"/>
          </a:p>
        </p:txBody>
      </p:sp>
      <p:pic>
        <p:nvPicPr>
          <p:cNvPr id="4" name="صورة 3" descr="https://i.ytimg.com/i/C5FTg0TxSkzxHNGWy5by6A/mq1.jpg?v=50922391"/>
          <p:cNvPicPr/>
          <p:nvPr/>
        </p:nvPicPr>
        <p:blipFill>
          <a:blip r:embed="rId3" cstate="print"/>
          <a:srcRect/>
          <a:stretch>
            <a:fillRect/>
          </a:stretch>
        </p:blipFill>
        <p:spPr bwMode="auto">
          <a:xfrm>
            <a:off x="3786182" y="1285860"/>
            <a:ext cx="1283019" cy="128301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500042"/>
          <a:ext cx="8229600"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55820" y="714356"/>
          <a:ext cx="8123859" cy="5643602"/>
        </p:xfrm>
        <a:graphic>
          <a:graphicData uri="http://schemas.openxmlformats.org/presentationml/2006/ole">
            <mc:AlternateContent xmlns:mc="http://schemas.openxmlformats.org/markup-compatibility/2006">
              <mc:Choice xmlns:v="urn:schemas-microsoft-com:vml" Requires="v">
                <p:oleObj spid="_x0000_s1027" name="مستند" r:id="rId4" imgW="6342999" imgH="4407598" progId="Word.Document.12">
                  <p:embed/>
                </p:oleObj>
              </mc:Choice>
              <mc:Fallback>
                <p:oleObj name="مستند" r:id="rId4" imgW="6342999" imgH="4407598"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820" y="714356"/>
                        <a:ext cx="8123859" cy="5643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Production Management:</a:t>
            </a:r>
          </a:p>
        </p:txBody>
      </p:sp>
      <p:sp>
        <p:nvSpPr>
          <p:cNvPr id="3" name="عنصر نائب للمحتوى 2"/>
          <p:cNvSpPr>
            <a:spLocks noGrp="1"/>
          </p:cNvSpPr>
          <p:nvPr>
            <p:ph idx="1"/>
          </p:nvPr>
        </p:nvSpPr>
        <p:spPr>
          <a:xfrm>
            <a:off x="457200" y="1600200"/>
            <a:ext cx="8229600" cy="4972072"/>
          </a:xfrm>
        </p:spPr>
        <p:txBody>
          <a:bodyPr>
            <a:normAutofit lnSpcReduction="10000"/>
          </a:bodyPr>
          <a:lstStyle/>
          <a:p>
            <a:pPr lvl="0"/>
            <a:r>
              <a:rPr lang="en-US" dirty="0"/>
              <a:t>Implement systematic </a:t>
            </a:r>
            <a:r>
              <a:rPr lang="en-US" b="1" u="sng" dirty="0"/>
              <a:t>demand forecasting</a:t>
            </a:r>
            <a:r>
              <a:rPr lang="en-US" dirty="0"/>
              <a:t> techniques to determine potential required quantities and plan the production accordingly. </a:t>
            </a:r>
            <a:endParaRPr lang="en-US" dirty="0" smtClean="0"/>
          </a:p>
          <a:p>
            <a:pPr lvl="0"/>
            <a:r>
              <a:rPr lang="en-US" dirty="0"/>
              <a:t>Analyze the current </a:t>
            </a:r>
            <a:r>
              <a:rPr lang="en-US" b="1" u="sng" dirty="0"/>
              <a:t>capacity</a:t>
            </a:r>
            <a:r>
              <a:rPr lang="en-US" dirty="0"/>
              <a:t> of the factory and study the available options to increase it</a:t>
            </a:r>
            <a:r>
              <a:rPr lang="en-US" dirty="0" smtClean="0"/>
              <a:t>.</a:t>
            </a:r>
          </a:p>
          <a:p>
            <a:pPr lvl="0"/>
            <a:r>
              <a:rPr lang="en-US" dirty="0"/>
              <a:t>Develop a methodology to process </a:t>
            </a:r>
            <a:r>
              <a:rPr lang="en-US" b="1" u="sng" dirty="0"/>
              <a:t>orders</a:t>
            </a:r>
            <a:r>
              <a:rPr lang="en-US" dirty="0"/>
              <a:t> effectively and schedule production runs in the optimal order (</a:t>
            </a:r>
            <a:r>
              <a:rPr lang="en-US" b="1" u="sng" dirty="0"/>
              <a:t>Sequencing</a:t>
            </a:r>
            <a:r>
              <a:rPr lang="en-US" dirty="0"/>
              <a:t> and </a:t>
            </a:r>
            <a:r>
              <a:rPr lang="en-US" b="1" u="sng" dirty="0"/>
              <a:t>Scheduling</a:t>
            </a:r>
            <a:r>
              <a:rPr lang="en-US" dirty="0"/>
              <a:t>).</a:t>
            </a:r>
            <a:r>
              <a:rPr lang="en-US" dirty="0" smtClean="0"/>
              <a:t>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Inventory &amp; Stores</a:t>
            </a:r>
          </a:p>
        </p:txBody>
      </p:sp>
      <p:sp>
        <p:nvSpPr>
          <p:cNvPr id="3" name="عنصر نائب للمحتوى 2"/>
          <p:cNvSpPr>
            <a:spLocks noGrp="1"/>
          </p:cNvSpPr>
          <p:nvPr>
            <p:ph idx="1"/>
          </p:nvPr>
        </p:nvSpPr>
        <p:spPr/>
        <p:txBody>
          <a:bodyPr/>
          <a:lstStyle/>
          <a:p>
            <a:pPr lvl="0"/>
            <a:r>
              <a:rPr lang="en-US" b="1" dirty="0"/>
              <a:t>Creating a Materials Management </a:t>
            </a:r>
            <a:r>
              <a:rPr lang="en-US" b="1" dirty="0" smtClean="0"/>
              <a:t>System</a:t>
            </a:r>
          </a:p>
          <a:p>
            <a:pPr lvl="0" algn="just">
              <a:buNone/>
            </a:pPr>
            <a:r>
              <a:rPr lang="en-US" dirty="0" smtClean="0"/>
              <a:t>	It is that function </a:t>
            </a:r>
            <a:r>
              <a:rPr lang="en-US" dirty="0"/>
              <a:t>of business that is responsible for the coordination of planning, sourcing, purchasing, moving, storing and controlling materials in an optimum manner so as to provide service to the customer, at a pre-decided level at a minimum cost. </a:t>
            </a:r>
            <a:r>
              <a:rPr lang="en-US" b="1" dirty="0" smtClean="0"/>
              <a:t>  </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Inventory &amp; Stores</a:t>
            </a:r>
            <a:endParaRPr lang="en-US" dirty="0"/>
          </a:p>
        </p:txBody>
      </p:sp>
      <p:sp>
        <p:nvSpPr>
          <p:cNvPr id="3" name="عنصر نائب للمحتوى 2"/>
          <p:cNvSpPr>
            <a:spLocks noGrp="1"/>
          </p:cNvSpPr>
          <p:nvPr>
            <p:ph idx="1"/>
          </p:nvPr>
        </p:nvSpPr>
        <p:spPr/>
        <p:txBody>
          <a:bodyPr/>
          <a:lstStyle/>
          <a:p>
            <a:pPr lvl="0"/>
            <a:r>
              <a:rPr lang="en-US" b="1" dirty="0"/>
              <a:t>Increasing Storage Area: </a:t>
            </a:r>
            <a:r>
              <a:rPr lang="en-US" dirty="0"/>
              <a:t>by utilizing the high ceiling of the factory and adding an extra floor to store light items.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Facility </a:t>
            </a:r>
            <a:r>
              <a:rPr lang="en-US" dirty="0" smtClean="0"/>
              <a:t>Layout</a:t>
            </a:r>
            <a:endParaRPr lang="en-US" dirty="0"/>
          </a:p>
        </p:txBody>
      </p:sp>
      <p:sp>
        <p:nvSpPr>
          <p:cNvPr id="3" name="عنصر نائب للمحتوى 2"/>
          <p:cNvSpPr>
            <a:spLocks noGrp="1"/>
          </p:cNvSpPr>
          <p:nvPr>
            <p:ph idx="1"/>
          </p:nvPr>
        </p:nvSpPr>
        <p:spPr/>
        <p:txBody>
          <a:bodyPr/>
          <a:lstStyle/>
          <a:p>
            <a:pPr algn="just"/>
            <a:r>
              <a:rPr lang="en-US" dirty="0"/>
              <a:t>The current layout was not determined based on scientific considerations, it was the result of the space and construction limitations.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200" b="1" dirty="0" smtClean="0"/>
              <a:t>Possible Modifications to the Current Layout:</a:t>
            </a:r>
            <a:r>
              <a:rPr lang="en-US" sz="3200" dirty="0" smtClean="0"/>
              <a:t/>
            </a:r>
            <a:br>
              <a:rPr lang="en-US" sz="3200" dirty="0" smtClean="0"/>
            </a:br>
            <a:endParaRPr lang="en-US" sz="3200" dirty="0"/>
          </a:p>
        </p:txBody>
      </p:sp>
      <p:sp>
        <p:nvSpPr>
          <p:cNvPr id="3" name="عنصر نائب للمحتوى 2"/>
          <p:cNvSpPr>
            <a:spLocks noGrp="1"/>
          </p:cNvSpPr>
          <p:nvPr>
            <p:ph idx="1"/>
          </p:nvPr>
        </p:nvSpPr>
        <p:spPr/>
        <p:txBody>
          <a:bodyPr/>
          <a:lstStyle/>
          <a:p>
            <a:pPr lvl="0"/>
            <a:r>
              <a:rPr lang="en-US" sz="2800" dirty="0" smtClean="0"/>
              <a:t>Move </a:t>
            </a:r>
            <a:r>
              <a:rPr lang="en-US" sz="2800" dirty="0"/>
              <a:t>the cooling unit to the rooftop and add the narrow space where it is now to the factory area. </a:t>
            </a:r>
          </a:p>
          <a:p>
            <a:endParaRPr lang="en-US" dirty="0"/>
          </a:p>
        </p:txBody>
      </p:sp>
      <p:pic>
        <p:nvPicPr>
          <p:cNvPr id="4" name="صورة 3"/>
          <p:cNvPicPr/>
          <p:nvPr/>
        </p:nvPicPr>
        <p:blipFill>
          <a:blip r:embed="rId2" cstate="print"/>
          <a:srcRect/>
          <a:stretch>
            <a:fillRect/>
          </a:stretch>
        </p:blipFill>
        <p:spPr bwMode="auto">
          <a:xfrm>
            <a:off x="2428860" y="2571744"/>
            <a:ext cx="4786346" cy="385762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en-US" dirty="0"/>
              <a:t>Move the two machines together and create a processing area. </a:t>
            </a:r>
          </a:p>
          <a:p>
            <a:endParaRPr lang="en-US" dirty="0"/>
          </a:p>
        </p:txBody>
      </p:sp>
      <p:pic>
        <p:nvPicPr>
          <p:cNvPr id="4" name="صورة 3"/>
          <p:cNvPicPr/>
          <p:nvPr/>
        </p:nvPicPr>
        <p:blipFill>
          <a:blip r:embed="rId2" cstate="print"/>
          <a:srcRect b="10569"/>
          <a:stretch>
            <a:fillRect/>
          </a:stretch>
        </p:blipFill>
        <p:spPr bwMode="auto">
          <a:xfrm>
            <a:off x="2428860" y="3071811"/>
            <a:ext cx="4929222" cy="378619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Safety Management:</a:t>
            </a:r>
            <a:r>
              <a:rPr lang="en-US" dirty="0"/>
              <a:t/>
            </a:r>
            <a:br>
              <a:rPr lang="en-US" dirty="0"/>
            </a:br>
            <a:endParaRPr lang="en-US" dirty="0"/>
          </a:p>
        </p:txBody>
      </p:sp>
      <p:sp>
        <p:nvSpPr>
          <p:cNvPr id="3" name="عنصر نائب للمحتوى 2"/>
          <p:cNvSpPr>
            <a:spLocks noGrp="1"/>
          </p:cNvSpPr>
          <p:nvPr>
            <p:ph idx="1"/>
          </p:nvPr>
        </p:nvSpPr>
        <p:spPr/>
        <p:txBody>
          <a:bodyPr/>
          <a:lstStyle/>
          <a:p>
            <a:pPr algn="just"/>
            <a:r>
              <a:rPr lang="en-US" dirty="0"/>
              <a:t>This term needs to be introduced to the factory and this does not necessarily mean hiring a safety manager, alternatively it can be added to the responsibilities of the production supervisor or the factory manager.  </a:t>
            </a:r>
            <a:r>
              <a:rPr lang="en-US" b="1" dirty="0"/>
              <a:t> </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The main responsibilities of safety </a:t>
            </a:r>
            <a:r>
              <a:rPr lang="en-US" dirty="0" smtClean="0"/>
              <a:t>management:</a:t>
            </a:r>
            <a:endParaRPr lang="en-US" dirty="0"/>
          </a:p>
        </p:txBody>
      </p:sp>
      <p:sp>
        <p:nvSpPr>
          <p:cNvPr id="3" name="عنصر نائب للمحتوى 2"/>
          <p:cNvSpPr>
            <a:spLocks noGrp="1"/>
          </p:cNvSpPr>
          <p:nvPr>
            <p:ph idx="1"/>
          </p:nvPr>
        </p:nvSpPr>
        <p:spPr/>
        <p:txBody>
          <a:bodyPr/>
          <a:lstStyle/>
          <a:p>
            <a:pPr lvl="0"/>
            <a:r>
              <a:rPr lang="en-US" dirty="0" smtClean="0"/>
              <a:t>Provide </a:t>
            </a:r>
            <a:r>
              <a:rPr lang="en-US" dirty="0"/>
              <a:t>a workplace that is free from serious safety and health hazards.</a:t>
            </a:r>
          </a:p>
          <a:p>
            <a:pPr lvl="0"/>
            <a:r>
              <a:rPr lang="en-US" dirty="0"/>
              <a:t>Monitor the workplace to ensure employees follow safety in manufacturing</a:t>
            </a:r>
          </a:p>
          <a:p>
            <a:pPr lvl="0"/>
            <a:r>
              <a:rPr lang="en-US" dirty="0"/>
              <a:t>Create a culture in the factory that recognizes the importance of safety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0">
              <a:spcBef>
                <a:spcPct val="0"/>
              </a:spcBef>
            </a:pPr>
            <a:r>
              <a:rPr lang="en-US" sz="4400" b="1" dirty="0" smtClean="0"/>
              <a:t>Outline </a:t>
            </a:r>
            <a:endParaRPr lang="en-US" sz="4400" dirty="0"/>
          </a:p>
        </p:txBody>
      </p:sp>
      <p:sp>
        <p:nvSpPr>
          <p:cNvPr id="3" name="عنصر نائب للمحتوى 2"/>
          <p:cNvSpPr>
            <a:spLocks noGrp="1"/>
          </p:cNvSpPr>
          <p:nvPr>
            <p:ph idx="1"/>
          </p:nvPr>
        </p:nvSpPr>
        <p:spPr/>
        <p:txBody>
          <a:bodyPr/>
          <a:lstStyle/>
          <a:p>
            <a:r>
              <a:rPr lang="en-US" dirty="0" smtClean="0"/>
              <a:t>Introduction</a:t>
            </a:r>
          </a:p>
          <a:p>
            <a:r>
              <a:rPr lang="en-US" dirty="0" smtClean="0"/>
              <a:t>Current Factory Profile </a:t>
            </a:r>
          </a:p>
          <a:p>
            <a:r>
              <a:rPr lang="en-US" dirty="0" smtClean="0"/>
              <a:t>Possible Fields of Improvement </a:t>
            </a:r>
          </a:p>
          <a:p>
            <a:r>
              <a:rPr lang="en-US" dirty="0" smtClean="0"/>
              <a:t>Suggested Improvements and Interventions </a:t>
            </a:r>
          </a:p>
          <a:p>
            <a:r>
              <a:rPr lang="en-US" dirty="0" smtClean="0"/>
              <a:t>Measuring The Effects of Improvements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Maintenance Management </a:t>
            </a:r>
            <a:r>
              <a:rPr lang="en-US" dirty="0"/>
              <a:t/>
            </a:r>
            <a:br>
              <a:rPr lang="en-US" dirty="0"/>
            </a:br>
            <a:endParaRPr lang="en-US" dirty="0"/>
          </a:p>
        </p:txBody>
      </p:sp>
      <p:sp>
        <p:nvSpPr>
          <p:cNvPr id="3" name="عنصر نائب للمحتوى 2"/>
          <p:cNvSpPr>
            <a:spLocks noGrp="1"/>
          </p:cNvSpPr>
          <p:nvPr>
            <p:ph idx="1"/>
          </p:nvPr>
        </p:nvSpPr>
        <p:spPr/>
        <p:txBody>
          <a:bodyPr/>
          <a:lstStyle/>
          <a:p>
            <a:pPr algn="just"/>
            <a:r>
              <a:rPr lang="en-US" dirty="0" smtClean="0"/>
              <a:t>There </a:t>
            </a:r>
            <a:r>
              <a:rPr lang="en-US" dirty="0"/>
              <a:t>is a technician in the factory, he needs to be trained to do more maintenance tasks, and he can also be guided to perform regular preventive maintenance for the machine based on a set schedule. There is also a possibility to contract an external company to do complicated maintenance activities if this was proven to be more cost-effective.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Measuring the Effects of the Interventions </a:t>
            </a:r>
          </a:p>
        </p:txBody>
      </p:sp>
      <p:sp>
        <p:nvSpPr>
          <p:cNvPr id="3" name="عنصر نائب للمحتوى 2"/>
          <p:cNvSpPr>
            <a:spLocks noGrp="1"/>
          </p:cNvSpPr>
          <p:nvPr>
            <p:ph idx="1"/>
          </p:nvPr>
        </p:nvSpPr>
        <p:spPr/>
        <p:txBody>
          <a:bodyPr/>
          <a:lstStyle/>
          <a:p>
            <a:r>
              <a:rPr lang="en-US" dirty="0"/>
              <a:t>After discussing the possible improvements to the operation of the factory, there is a need to measure the impact of these improvements. This impact can be measured using a set of specific indicators called Key Performance Indicators.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lvl="0"/>
            <a:r>
              <a:rPr lang="en-US" b="1" dirty="0"/>
              <a:t>Overall Sales </a:t>
            </a:r>
            <a:endParaRPr lang="en-US" dirty="0"/>
          </a:p>
          <a:p>
            <a:pPr>
              <a:buNone/>
            </a:pPr>
            <a:r>
              <a:rPr lang="en-US" dirty="0"/>
              <a:t>The most tangible and straightforward measure of success for any business is the volume of sales. It reflects the competitiveness of the product or service provided by a given business and its ability to capture market share.</a:t>
            </a:r>
          </a:p>
          <a:p>
            <a:pPr lvl="1"/>
            <a:r>
              <a:rPr lang="en-US" dirty="0"/>
              <a:t>Improved quality </a:t>
            </a:r>
            <a:endParaRPr lang="en-US" dirty="0" smtClean="0"/>
          </a:p>
          <a:p>
            <a:pPr lvl="1"/>
            <a:r>
              <a:rPr lang="en-US" dirty="0" smtClean="0"/>
              <a:t>lower </a:t>
            </a:r>
            <a:r>
              <a:rPr lang="en-US" dirty="0"/>
              <a:t>cost</a:t>
            </a:r>
            <a:r>
              <a:rPr lang="en-US" dirty="0" smtClean="0"/>
              <a:t>,</a:t>
            </a:r>
          </a:p>
          <a:p>
            <a:pPr lvl="1"/>
            <a:r>
              <a:rPr lang="en-US" dirty="0" smtClean="0"/>
              <a:t>the </a:t>
            </a:r>
            <a:r>
              <a:rPr lang="en-US" dirty="0"/>
              <a:t>ability to fulfill orders on time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en-US" b="1" dirty="0"/>
              <a:t>Asset </a:t>
            </a:r>
            <a:r>
              <a:rPr lang="en-US" b="1" dirty="0" smtClean="0"/>
              <a:t>Utilization</a:t>
            </a:r>
            <a:endParaRPr lang="en-US" dirty="0"/>
          </a:p>
        </p:txBody>
      </p:sp>
      <p:sp>
        <p:nvSpPr>
          <p:cNvPr id="3" name="عنصر نائب للمحتوى 2"/>
          <p:cNvSpPr>
            <a:spLocks noGrp="1"/>
          </p:cNvSpPr>
          <p:nvPr>
            <p:ph idx="1"/>
          </p:nvPr>
        </p:nvSpPr>
        <p:spPr/>
        <p:txBody>
          <a:bodyPr/>
          <a:lstStyle/>
          <a:p>
            <a:pPr algn="just"/>
            <a:r>
              <a:rPr lang="en-US" dirty="0"/>
              <a:t>Most businesses are unable to achieve full utilization of their assets due to some complicated factors such as demand fluctuations and workforce availability. </a:t>
            </a:r>
            <a:endParaRPr lang="en-US" dirty="0" smtClean="0"/>
          </a:p>
          <a:p>
            <a:pPr algn="just"/>
            <a:r>
              <a:rPr lang="en-US" dirty="0"/>
              <a:t>This can be avoided by scheduling production and managing the inventories in a scientific way.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en-US" b="1" dirty="0"/>
              <a:t>Production Rate / Cycle time </a:t>
            </a:r>
            <a:r>
              <a:rPr lang="en-US" dirty="0"/>
              <a:t/>
            </a:r>
            <a:br>
              <a:rPr lang="en-US" dirty="0"/>
            </a:br>
            <a:endParaRPr lang="en-US" dirty="0"/>
          </a:p>
        </p:txBody>
      </p:sp>
      <p:sp>
        <p:nvSpPr>
          <p:cNvPr id="3" name="عنصر نائب للمحتوى 2"/>
          <p:cNvSpPr>
            <a:spLocks noGrp="1"/>
          </p:cNvSpPr>
          <p:nvPr>
            <p:ph idx="1"/>
          </p:nvPr>
        </p:nvSpPr>
        <p:spPr/>
        <p:txBody>
          <a:bodyPr/>
          <a:lstStyle/>
          <a:p>
            <a:r>
              <a:rPr lang="en-US" dirty="0"/>
              <a:t>The number of products made in the time unit is the simplest definition of the production rate. It is directly related to the cycle time which is the total time required to make a certain item. </a:t>
            </a:r>
            <a:endParaRPr lang="en-US" dirty="0" smtClean="0"/>
          </a:p>
          <a:p>
            <a:pPr lvl="1"/>
            <a:r>
              <a:rPr lang="en-US" dirty="0"/>
              <a:t>Better material </a:t>
            </a:r>
            <a:r>
              <a:rPr lang="en-US" dirty="0" smtClean="0"/>
              <a:t>handling</a:t>
            </a:r>
          </a:p>
          <a:p>
            <a:pPr lvl="1"/>
            <a:r>
              <a:rPr lang="en-US" dirty="0" smtClean="0"/>
              <a:t>shorter </a:t>
            </a:r>
            <a:r>
              <a:rPr lang="en-US" dirty="0"/>
              <a:t>setup time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en-US" b="1" dirty="0"/>
              <a:t>Time from order to shipment </a:t>
            </a:r>
            <a:endParaRPr lang="en-US" dirty="0"/>
          </a:p>
        </p:txBody>
      </p:sp>
      <p:sp>
        <p:nvSpPr>
          <p:cNvPr id="3" name="عنصر نائب للمحتوى 2"/>
          <p:cNvSpPr>
            <a:spLocks noGrp="1"/>
          </p:cNvSpPr>
          <p:nvPr>
            <p:ph idx="1"/>
          </p:nvPr>
        </p:nvSpPr>
        <p:spPr/>
        <p:txBody>
          <a:bodyPr/>
          <a:lstStyle/>
          <a:p>
            <a:r>
              <a:rPr lang="en-US" dirty="0"/>
              <a:t>Most factories struggle to meet the delivery deadlines and shipment dates due to unexpected lags and delays</a:t>
            </a:r>
            <a:r>
              <a:rPr lang="en-US" dirty="0" smtClean="0"/>
              <a:t>.</a:t>
            </a:r>
          </a:p>
          <a:p>
            <a:pPr lvl="1"/>
            <a:r>
              <a:rPr lang="en-US" dirty="0"/>
              <a:t>increasing the production rate </a:t>
            </a:r>
            <a:endParaRPr lang="en-US" dirty="0" smtClean="0"/>
          </a:p>
          <a:p>
            <a:pPr lvl="1"/>
            <a:r>
              <a:rPr lang="en-US" dirty="0"/>
              <a:t>keeping a reserve stock of products to tackle shortages </a:t>
            </a:r>
            <a:endParaRPr lang="en-US" dirty="0" smtClean="0"/>
          </a:p>
          <a:p>
            <a:pPr lvl="1"/>
            <a:r>
              <a:rPr lang="en-US" dirty="0"/>
              <a:t>systematic scheduling of production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en-US" b="1" dirty="0"/>
              <a:t>Defective Rates </a:t>
            </a:r>
            <a:r>
              <a:rPr lang="en-US" dirty="0"/>
              <a:t/>
            </a:r>
            <a:br>
              <a:rPr lang="en-US" dirty="0"/>
            </a:br>
            <a:endParaRPr lang="en-US" dirty="0"/>
          </a:p>
        </p:txBody>
      </p:sp>
      <p:sp>
        <p:nvSpPr>
          <p:cNvPr id="3" name="عنصر نائب للمحتوى 2"/>
          <p:cNvSpPr>
            <a:spLocks noGrp="1"/>
          </p:cNvSpPr>
          <p:nvPr>
            <p:ph idx="1"/>
          </p:nvPr>
        </p:nvSpPr>
        <p:spPr/>
        <p:txBody>
          <a:bodyPr/>
          <a:lstStyle/>
          <a:p>
            <a:pPr algn="just"/>
            <a:r>
              <a:rPr lang="en-US" dirty="0" smtClean="0"/>
              <a:t>Lower </a:t>
            </a:r>
            <a:r>
              <a:rPr lang="en-US" dirty="0"/>
              <a:t>defective rates mean less waste and cost, better overall quality and consistency, higher production rate and ability to plan production.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Conclusions</a:t>
            </a:r>
            <a:endParaRPr lang="en-US" dirty="0"/>
          </a:p>
        </p:txBody>
      </p:sp>
      <p:sp>
        <p:nvSpPr>
          <p:cNvPr id="3" name="عنصر نائب للمحتوى 2"/>
          <p:cNvSpPr>
            <a:spLocks noGrp="1"/>
          </p:cNvSpPr>
          <p:nvPr>
            <p:ph idx="1"/>
          </p:nvPr>
        </p:nvSpPr>
        <p:spPr/>
        <p:txBody>
          <a:bodyPr>
            <a:normAutofit/>
          </a:bodyPr>
          <a:lstStyle/>
          <a:p>
            <a:pPr lvl="0" algn="just"/>
            <a:r>
              <a:rPr lang="en-US" dirty="0"/>
              <a:t>This factory lacks many business functions and departments </a:t>
            </a:r>
            <a:r>
              <a:rPr lang="en-US" dirty="0" smtClean="0"/>
              <a:t>such </a:t>
            </a:r>
            <a:r>
              <a:rPr lang="en-US" dirty="0"/>
              <a:t>as Quality, Production, Maintenance, Human Resources, Sales and Marketing and Inventory Management. </a:t>
            </a:r>
          </a:p>
          <a:p>
            <a:pPr lvl="0" algn="just"/>
            <a:r>
              <a:rPr lang="en-US" dirty="0"/>
              <a:t>The absence of these functions as separate departments doesn’t mean that the core tasks associated with them are not implemented at the factory.</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Conclusions …. </a:t>
            </a:r>
            <a:endParaRPr lang="en-US" dirty="0"/>
          </a:p>
        </p:txBody>
      </p:sp>
      <p:sp>
        <p:nvSpPr>
          <p:cNvPr id="3" name="عنصر نائب للمحتوى 2"/>
          <p:cNvSpPr>
            <a:spLocks noGrp="1"/>
          </p:cNvSpPr>
          <p:nvPr>
            <p:ph idx="1"/>
          </p:nvPr>
        </p:nvSpPr>
        <p:spPr/>
        <p:txBody>
          <a:bodyPr>
            <a:normAutofit lnSpcReduction="10000"/>
          </a:bodyPr>
          <a:lstStyle/>
          <a:p>
            <a:pPr lvl="0" algn="just"/>
            <a:r>
              <a:rPr lang="en-US" dirty="0" smtClean="0"/>
              <a:t>The size of the business and the nature of its work can explain its ability to operate without these functions as separate departments. </a:t>
            </a:r>
          </a:p>
          <a:p>
            <a:pPr lvl="0" algn="just"/>
            <a:r>
              <a:rPr lang="en-US" dirty="0" smtClean="0"/>
              <a:t>This type of businesses (family-business) can operate without separate departments in some areas. </a:t>
            </a:r>
          </a:p>
          <a:p>
            <a:pPr lvl="0" algn="just"/>
            <a:r>
              <a:rPr lang="en-US" dirty="0" smtClean="0"/>
              <a:t>There are great opportunities for improvement in the operation of the factory in several areas.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Recommendations</a:t>
            </a:r>
            <a:endParaRPr lang="en-US" dirty="0"/>
          </a:p>
        </p:txBody>
      </p:sp>
      <p:sp>
        <p:nvSpPr>
          <p:cNvPr id="3" name="عنصر نائب للمحتوى 2"/>
          <p:cNvSpPr>
            <a:spLocks noGrp="1"/>
          </p:cNvSpPr>
          <p:nvPr>
            <p:ph idx="1"/>
          </p:nvPr>
        </p:nvSpPr>
        <p:spPr/>
        <p:txBody>
          <a:bodyPr>
            <a:normAutofit/>
          </a:bodyPr>
          <a:lstStyle/>
          <a:p>
            <a:pPr lvl="0" algn="just"/>
            <a:r>
              <a:rPr lang="en-US" dirty="0"/>
              <a:t>The suggested improvements and interventions have to be </a:t>
            </a:r>
            <a:r>
              <a:rPr lang="en-US" dirty="0" smtClean="0"/>
              <a:t>carefully studied </a:t>
            </a:r>
            <a:r>
              <a:rPr lang="en-US" dirty="0"/>
              <a:t>to investigate the feasibility and possibility of each one. </a:t>
            </a:r>
            <a:endParaRPr lang="en-US" dirty="0" smtClean="0"/>
          </a:p>
          <a:p>
            <a:pPr lvl="0" algn="just">
              <a:buNone/>
            </a:pPr>
            <a:r>
              <a:rPr lang="en-US" dirty="0"/>
              <a:t> </a:t>
            </a:r>
            <a:r>
              <a:rPr lang="en-US" dirty="0" smtClean="0"/>
              <a:t>   This </a:t>
            </a:r>
            <a:r>
              <a:rPr lang="en-US" dirty="0"/>
              <a:t>needs </a:t>
            </a:r>
            <a:r>
              <a:rPr lang="en-US" dirty="0" smtClean="0"/>
              <a:t>fact-based </a:t>
            </a:r>
            <a:r>
              <a:rPr lang="en-US" dirty="0"/>
              <a:t>work to determine the benefits and costs of each intervention.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lvl="1" algn="ctr" rtl="0">
              <a:spcBef>
                <a:spcPct val="0"/>
              </a:spcBef>
            </a:pPr>
            <a:r>
              <a:rPr lang="en-US" sz="3600" b="1" dirty="0"/>
              <a:t>Project </a:t>
            </a:r>
            <a:r>
              <a:rPr lang="en-US" sz="3600" b="1" dirty="0" smtClean="0"/>
              <a:t>Overview</a:t>
            </a:r>
            <a:endParaRPr lang="en-US" sz="3600" dirty="0"/>
          </a:p>
        </p:txBody>
      </p:sp>
      <p:sp>
        <p:nvSpPr>
          <p:cNvPr id="3" name="عنصر نائب للمحتوى 2"/>
          <p:cNvSpPr>
            <a:spLocks noGrp="1"/>
          </p:cNvSpPr>
          <p:nvPr>
            <p:ph idx="1"/>
          </p:nvPr>
        </p:nvSpPr>
        <p:spPr/>
        <p:txBody>
          <a:bodyPr>
            <a:normAutofit/>
          </a:bodyPr>
          <a:lstStyle/>
          <a:p>
            <a:pPr algn="just"/>
            <a:r>
              <a:rPr lang="en-US" sz="3600" dirty="0"/>
              <a:t>In this research, a comprehensive improvement of operations will be undertaken to enhance the performance and </a:t>
            </a:r>
            <a:r>
              <a:rPr lang="en-US" sz="3600" dirty="0" smtClean="0"/>
              <a:t>the </a:t>
            </a:r>
            <a:r>
              <a:rPr lang="en-US" sz="3600" dirty="0"/>
              <a:t>profitability of </a:t>
            </a:r>
            <a:r>
              <a:rPr lang="en-US" sz="3600" dirty="0" err="1"/>
              <a:t>Mhanna</a:t>
            </a:r>
            <a:r>
              <a:rPr lang="en-US" sz="3600" dirty="0"/>
              <a:t> Factory in Tulkarm.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Recommendations</a:t>
            </a:r>
            <a:endParaRPr lang="en-US" dirty="0"/>
          </a:p>
        </p:txBody>
      </p:sp>
      <p:sp>
        <p:nvSpPr>
          <p:cNvPr id="3" name="عنصر نائب للمحتوى 2"/>
          <p:cNvSpPr>
            <a:spLocks noGrp="1"/>
          </p:cNvSpPr>
          <p:nvPr>
            <p:ph idx="1"/>
          </p:nvPr>
        </p:nvSpPr>
        <p:spPr/>
        <p:txBody>
          <a:bodyPr/>
          <a:lstStyle/>
          <a:p>
            <a:pPr lvl="0" algn="just"/>
            <a:r>
              <a:rPr lang="en-US" dirty="0" smtClean="0"/>
              <a:t>This factory is a good model of the Small and Medium Enterprises which account for the majority of businesses in Palestine. </a:t>
            </a:r>
          </a:p>
          <a:p>
            <a:pPr lvl="0" algn="just">
              <a:buNone/>
            </a:pPr>
            <a:r>
              <a:rPr lang="en-US" dirty="0"/>
              <a:t> </a:t>
            </a:r>
            <a:r>
              <a:rPr lang="en-US" dirty="0" smtClean="0"/>
              <a:t>  It can also be used as an example for other factories that  are managed by the owner which is the most common type of ownership in the industrial sector in Palestine.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Recommendations</a:t>
            </a:r>
            <a:endParaRPr lang="en-US" dirty="0"/>
          </a:p>
        </p:txBody>
      </p:sp>
      <p:sp>
        <p:nvSpPr>
          <p:cNvPr id="3" name="عنصر نائب للمحتوى 2"/>
          <p:cNvSpPr>
            <a:spLocks noGrp="1"/>
          </p:cNvSpPr>
          <p:nvPr>
            <p:ph idx="1"/>
          </p:nvPr>
        </p:nvSpPr>
        <p:spPr/>
        <p:txBody>
          <a:bodyPr>
            <a:normAutofit lnSpcReduction="10000"/>
          </a:bodyPr>
          <a:lstStyle/>
          <a:p>
            <a:pPr lvl="0" algn="just"/>
            <a:r>
              <a:rPr lang="en-US" dirty="0"/>
              <a:t>The changing realities in the local market mean that the factory must adapt to the change and adopt a new mindset to keep up with the </a:t>
            </a:r>
            <a:r>
              <a:rPr lang="en-US" dirty="0" smtClean="0"/>
              <a:t>competition and </a:t>
            </a:r>
            <a:r>
              <a:rPr lang="en-US" dirty="0"/>
              <a:t>avoid losing market share. </a:t>
            </a:r>
            <a:endParaRPr lang="en-US" dirty="0" smtClean="0"/>
          </a:p>
          <a:p>
            <a:pPr lvl="0" algn="just">
              <a:buNone/>
            </a:pPr>
            <a:r>
              <a:rPr lang="en-US" dirty="0"/>
              <a:t> </a:t>
            </a:r>
            <a:r>
              <a:rPr lang="en-US" dirty="0" smtClean="0"/>
              <a:t>  Operating </a:t>
            </a:r>
            <a:r>
              <a:rPr lang="en-US" dirty="0"/>
              <a:t>with higher efficiency and lower cost enables the factory to sell at lower prices which is a great advantage for competitiveness.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214554"/>
            <a:ext cx="8229600" cy="1143000"/>
          </a:xfrm>
        </p:spPr>
        <p:txBody>
          <a:bodyPr/>
          <a:lstStyle/>
          <a:p>
            <a:r>
              <a:rPr lang="en-US" dirty="0" smtClean="0"/>
              <a:t>Thanks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en-US" sz="3600" dirty="0" smtClean="0"/>
              <a:t>The improvement will not be limited to the “shop floor” , it </a:t>
            </a:r>
            <a:r>
              <a:rPr lang="en-US" sz="3600" dirty="0"/>
              <a:t>will include the other aspects of the business which are collectively called the Manufacturing Support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Methodology</a:t>
            </a:r>
            <a:endParaRPr lang="en-US" dirty="0"/>
          </a:p>
        </p:txBody>
      </p:sp>
      <p:graphicFrame>
        <p:nvGraphicFramePr>
          <p:cNvPr id="4" name="عنصر نائب للمحتوى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Objectives</a:t>
            </a:r>
            <a:endParaRPr lang="en-US" dirty="0"/>
          </a:p>
        </p:txBody>
      </p:sp>
      <p:sp>
        <p:nvSpPr>
          <p:cNvPr id="3" name="عنصر نائب للمحتوى 2"/>
          <p:cNvSpPr>
            <a:spLocks noGrp="1"/>
          </p:cNvSpPr>
          <p:nvPr>
            <p:ph idx="1"/>
          </p:nvPr>
        </p:nvSpPr>
        <p:spPr>
          <a:xfrm>
            <a:off x="457200" y="1600200"/>
            <a:ext cx="8329642" cy="4900634"/>
          </a:xfrm>
        </p:spPr>
        <p:txBody>
          <a:bodyPr>
            <a:normAutofit/>
          </a:bodyPr>
          <a:lstStyle/>
          <a:p>
            <a:pPr lvl="0"/>
            <a:r>
              <a:rPr lang="en-US" dirty="0" smtClean="0"/>
              <a:t>Provide </a:t>
            </a:r>
            <a:r>
              <a:rPr lang="en-US" dirty="0"/>
              <a:t>evidence for the management of the factory on the importance of implementing the </a:t>
            </a:r>
            <a:r>
              <a:rPr lang="en-US" dirty="0" smtClean="0"/>
              <a:t>proposed </a:t>
            </a:r>
            <a:r>
              <a:rPr lang="en-US" dirty="0"/>
              <a:t>improvements. </a:t>
            </a:r>
          </a:p>
          <a:p>
            <a:pPr lvl="0"/>
            <a:r>
              <a:rPr lang="en-US" dirty="0"/>
              <a:t> Give an example for the industrial sector: </a:t>
            </a:r>
            <a:r>
              <a:rPr lang="en-US" dirty="0" smtClean="0"/>
              <a:t>family business </a:t>
            </a:r>
            <a:r>
              <a:rPr lang="en-US" dirty="0"/>
              <a:t>is the most common in the Palestinian economy, therefore it is very important to demonstrate the possibility of applying scientific approaches of operations improvement to this type of business.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Current Factory Profile</a:t>
            </a:r>
          </a:p>
        </p:txBody>
      </p:sp>
      <p:sp>
        <p:nvSpPr>
          <p:cNvPr id="3" name="عنصر نائب للمحتوى 2"/>
          <p:cNvSpPr>
            <a:spLocks noGrp="1"/>
          </p:cNvSpPr>
          <p:nvPr>
            <p:ph idx="1"/>
          </p:nvPr>
        </p:nvSpPr>
        <p:spPr/>
        <p:txBody>
          <a:bodyPr/>
          <a:lstStyle/>
          <a:p>
            <a:pPr marL="342900" lvl="1" indent="-342900">
              <a:buFont typeface="Arial" pitchFamily="34" charset="0"/>
              <a:buChar char="•"/>
            </a:pPr>
            <a:r>
              <a:rPr lang="en-US" b="1" dirty="0"/>
              <a:t>Production, Quality </a:t>
            </a:r>
            <a:r>
              <a:rPr lang="en-US" b="1" dirty="0" smtClean="0"/>
              <a:t>, Safety and Maintenance</a:t>
            </a:r>
          </a:p>
          <a:p>
            <a:pPr marL="342900" lvl="1" indent="-342900">
              <a:buFont typeface="Arial" pitchFamily="34" charset="0"/>
              <a:buChar char="•"/>
            </a:pPr>
            <a:r>
              <a:rPr lang="en-US" b="1" dirty="0"/>
              <a:t>Production Planning and Inventory </a:t>
            </a:r>
            <a:r>
              <a:rPr lang="en-US" b="1" dirty="0" smtClean="0"/>
              <a:t>Management</a:t>
            </a:r>
          </a:p>
          <a:p>
            <a:pPr marL="342900" lvl="1" indent="-342900">
              <a:buFont typeface="Arial" pitchFamily="34" charset="0"/>
              <a:buChar char="•"/>
            </a:pPr>
            <a:r>
              <a:rPr lang="en-US" b="1" dirty="0"/>
              <a:t>Facility Layout</a:t>
            </a:r>
          </a:p>
          <a:p>
            <a:pPr marL="342900" lvl="1" indent="-342900">
              <a:buFont typeface="Arial" pitchFamily="34" charset="0"/>
              <a:buChar char="•"/>
            </a:pPr>
            <a:endParaRPr lang="en-US" b="1" dirty="0"/>
          </a:p>
          <a:p>
            <a:endParaRPr lang="en-US" dirty="0"/>
          </a:p>
        </p:txBody>
      </p:sp>
      <p:pic>
        <p:nvPicPr>
          <p:cNvPr id="4" name="Picture 30"/>
          <p:cNvPicPr/>
          <p:nvPr/>
        </p:nvPicPr>
        <p:blipFill>
          <a:blip r:embed="rId2" cstate="print"/>
          <a:stretch>
            <a:fillRect/>
          </a:stretch>
        </p:blipFill>
        <p:spPr>
          <a:xfrm>
            <a:off x="1928794" y="3357562"/>
            <a:ext cx="5143536" cy="350043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Improvements and </a:t>
            </a:r>
            <a:r>
              <a:rPr lang="en-US" b="1" dirty="0" smtClean="0"/>
              <a:t>Interventions</a:t>
            </a:r>
            <a:endParaRPr lang="en-US" dirty="0"/>
          </a:p>
        </p:txBody>
      </p:sp>
      <p:sp>
        <p:nvSpPr>
          <p:cNvPr id="3" name="عنصر نائب للمحتوى 2"/>
          <p:cNvSpPr>
            <a:spLocks noGrp="1"/>
          </p:cNvSpPr>
          <p:nvPr>
            <p:ph idx="1"/>
          </p:nvPr>
        </p:nvSpPr>
        <p:spPr/>
        <p:txBody>
          <a:bodyPr>
            <a:normAutofit/>
          </a:bodyPr>
          <a:lstStyle/>
          <a:p>
            <a:pPr lvl="0"/>
            <a:r>
              <a:rPr lang="en-US" dirty="0" smtClean="0"/>
              <a:t>Quality Management</a:t>
            </a:r>
            <a:endParaRPr lang="en-US" dirty="0"/>
          </a:p>
          <a:p>
            <a:pPr lvl="0"/>
            <a:r>
              <a:rPr lang="en-US" dirty="0"/>
              <a:t>Production </a:t>
            </a:r>
            <a:r>
              <a:rPr lang="en-US" dirty="0" smtClean="0"/>
              <a:t>Management</a:t>
            </a:r>
            <a:endParaRPr lang="en-US" dirty="0"/>
          </a:p>
          <a:p>
            <a:pPr lvl="0"/>
            <a:r>
              <a:rPr lang="en-US" dirty="0"/>
              <a:t>Inventory &amp; </a:t>
            </a:r>
            <a:r>
              <a:rPr lang="en-US" dirty="0" smtClean="0"/>
              <a:t>Stores </a:t>
            </a:r>
            <a:endParaRPr lang="en-US" dirty="0"/>
          </a:p>
          <a:p>
            <a:pPr lvl="0"/>
            <a:r>
              <a:rPr lang="en-US" dirty="0"/>
              <a:t> Facility </a:t>
            </a:r>
            <a:r>
              <a:rPr lang="en-US" dirty="0" smtClean="0"/>
              <a:t>Layout</a:t>
            </a:r>
          </a:p>
          <a:p>
            <a:pPr lvl="0"/>
            <a:r>
              <a:rPr lang="en-US" dirty="0" smtClean="0"/>
              <a:t>Maintenance </a:t>
            </a:r>
            <a:r>
              <a:rPr lang="en-US" dirty="0"/>
              <a:t>&amp; Safety </a:t>
            </a:r>
            <a:r>
              <a:rPr lang="en-US" dirty="0" smtClean="0"/>
              <a:t>Management</a:t>
            </a: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Quality Management:</a:t>
            </a:r>
            <a:endParaRPr lang="en-US" dirty="0"/>
          </a:p>
        </p:txBody>
      </p:sp>
      <p:sp>
        <p:nvSpPr>
          <p:cNvPr id="3" name="عنصر نائب للمحتوى 2"/>
          <p:cNvSpPr>
            <a:spLocks noGrp="1"/>
          </p:cNvSpPr>
          <p:nvPr>
            <p:ph idx="1"/>
          </p:nvPr>
        </p:nvSpPr>
        <p:spPr/>
        <p:txBody>
          <a:bodyPr/>
          <a:lstStyle/>
          <a:p>
            <a:pPr lvl="1"/>
            <a:r>
              <a:rPr lang="en-US" dirty="0" smtClean="0"/>
              <a:t>Obtaining quality certifications for the factory.</a:t>
            </a:r>
          </a:p>
          <a:p>
            <a:pPr lvl="1"/>
            <a:endParaRPr lang="en-US" dirty="0" smtClean="0"/>
          </a:p>
          <a:p>
            <a:pPr lvl="1"/>
            <a:r>
              <a:rPr lang="en-US" dirty="0" smtClean="0"/>
              <a:t>Introduce the Quality Control Charts. </a:t>
            </a:r>
          </a:p>
          <a:p>
            <a:pPr lvl="1">
              <a:buNone/>
            </a:pPr>
            <a:endParaRPr lang="en-US" dirty="0" smtClean="0"/>
          </a:p>
          <a:p>
            <a:pPr lvl="1"/>
            <a:r>
              <a:rPr lang="en-US" dirty="0" smtClean="0"/>
              <a:t>Improve the overall quality of the products. </a:t>
            </a:r>
          </a:p>
          <a:p>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1075</Words>
  <Application>Microsoft Office PowerPoint</Application>
  <PresentationFormat>On-screen Show (4:3)</PresentationFormat>
  <Paragraphs>103</Paragraphs>
  <Slides>32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Calibri</vt:lpstr>
      <vt:lpstr>Times New Roman</vt:lpstr>
      <vt:lpstr>سمة Office</vt:lpstr>
      <vt:lpstr>مستند</vt:lpstr>
      <vt:lpstr>An-Najah National University      Faculty of Engineering and Information Technology Department of Industrial Engineering </vt:lpstr>
      <vt:lpstr>Outline </vt:lpstr>
      <vt:lpstr>Project Overview</vt:lpstr>
      <vt:lpstr>PowerPoint Presentation</vt:lpstr>
      <vt:lpstr>Methodology</vt:lpstr>
      <vt:lpstr>Objectives</vt:lpstr>
      <vt:lpstr>Current Factory Profile</vt:lpstr>
      <vt:lpstr>Improvements and Interventions</vt:lpstr>
      <vt:lpstr>Quality Management:</vt:lpstr>
      <vt:lpstr>PowerPoint Presentation</vt:lpstr>
      <vt:lpstr>PowerPoint Presentation</vt:lpstr>
      <vt:lpstr>Production Management:</vt:lpstr>
      <vt:lpstr>Inventory &amp; Stores</vt:lpstr>
      <vt:lpstr>Inventory &amp; Stores</vt:lpstr>
      <vt:lpstr>Facility Layout</vt:lpstr>
      <vt:lpstr>Possible Modifications to the Current Layout: </vt:lpstr>
      <vt:lpstr>PowerPoint Presentation</vt:lpstr>
      <vt:lpstr>Safety Management: </vt:lpstr>
      <vt:lpstr>The main responsibilities of safety management:</vt:lpstr>
      <vt:lpstr>Maintenance Management  </vt:lpstr>
      <vt:lpstr>Measuring the Effects of the Interventions </vt:lpstr>
      <vt:lpstr>PowerPoint Presentation</vt:lpstr>
      <vt:lpstr>Asset Utilization</vt:lpstr>
      <vt:lpstr>Production Rate / Cycle time  </vt:lpstr>
      <vt:lpstr>Time from order to shipment </vt:lpstr>
      <vt:lpstr>Defective Rates  </vt:lpstr>
      <vt:lpstr>Conclusions</vt:lpstr>
      <vt:lpstr>Conclusions …. </vt:lpstr>
      <vt:lpstr>Recommendations</vt:lpstr>
      <vt:lpstr>Recommendations</vt:lpstr>
      <vt:lpstr>Recommendations</vt:lpstr>
      <vt:lpstr>Thanks  </vt:lpstr>
    </vt:vector>
  </TitlesOfParts>
  <Company>MagicSoft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An-Najah National University      Faculty of Engineering and Information Technology Department of Industrial Engineering</dc:title>
  <dc:creator>Master</dc:creator>
  <cp:lastModifiedBy>Admin</cp:lastModifiedBy>
  <cp:revision>12</cp:revision>
  <dcterms:created xsi:type="dcterms:W3CDTF">2015-12-19T14:04:45Z</dcterms:created>
  <dcterms:modified xsi:type="dcterms:W3CDTF">2016-05-24T09:32:52Z</dcterms:modified>
</cp:coreProperties>
</file>