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8" r:id="rId2"/>
    <p:sldId id="258" r:id="rId3"/>
    <p:sldId id="259" r:id="rId4"/>
    <p:sldId id="283" r:id="rId5"/>
    <p:sldId id="260" r:id="rId6"/>
    <p:sldId id="282" r:id="rId7"/>
    <p:sldId id="262" r:id="rId8"/>
    <p:sldId id="284" r:id="rId9"/>
    <p:sldId id="263" r:id="rId10"/>
    <p:sldId id="279" r:id="rId11"/>
    <p:sldId id="264" r:id="rId12"/>
    <p:sldId id="285" r:id="rId13"/>
    <p:sldId id="286" r:id="rId14"/>
    <p:sldId id="287" r:id="rId15"/>
    <p:sldId id="277" r:id="rId16"/>
    <p:sldId id="288" r:id="rId17"/>
    <p:sldId id="266" r:id="rId18"/>
    <p:sldId id="278" r:id="rId19"/>
    <p:sldId id="289" r:id="rId20"/>
    <p:sldId id="290" r:id="rId21"/>
    <p:sldId id="299" r:id="rId22"/>
    <p:sldId id="291" r:id="rId23"/>
    <p:sldId id="292" r:id="rId24"/>
    <p:sldId id="293" r:id="rId25"/>
    <p:sldId id="294" r:id="rId26"/>
    <p:sldId id="295" r:id="rId27"/>
    <p:sldId id="296" r:id="rId28"/>
    <p:sldId id="297" r:id="rId29"/>
    <p:sldId id="298" r:id="rId30"/>
    <p:sldId id="276" r:id="rId31"/>
  </p:sldIdLst>
  <p:sldSz cx="9144000" cy="6858000" type="screen4x3"/>
  <p:notesSz cx="7102475" cy="89916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852"/>
    <a:srgbClr val="06176F"/>
    <a:srgbClr val="000134"/>
    <a:srgbClr val="3399FF"/>
    <a:srgbClr val="99CCFF"/>
    <a:srgbClr val="33CCFF"/>
    <a:srgbClr val="00CCFF"/>
    <a:srgbClr val="1422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6019"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6020"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6021"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DF96AE0-8387-4C5F-B2FC-9BB71F7063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fld id="{BE076CF6-EA5C-4B40-8767-064F285CC0CB}" type="datetimeFigureOut">
              <a:rPr lang="en-US" smtClean="0"/>
              <a:pPr/>
              <a:t>12/26/2010</a:t>
            </a:fld>
            <a:endParaRPr lang="en-US"/>
          </a:p>
        </p:txBody>
      </p:sp>
      <p:sp>
        <p:nvSpPr>
          <p:cNvPr id="4" name="عنصر نائب لصورة الشريحة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fld id="{89D34076-887F-42D9-9186-AC22624CCA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D34076-887F-42D9-9186-AC22624CCA9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905000"/>
            <a:ext cx="8686800" cy="762000"/>
          </a:xfrm>
        </p:spPr>
        <p:txBody>
          <a:bodyPr/>
          <a:lstStyle>
            <a:lvl1pPr>
              <a:defRPr sz="4000" b="1">
                <a:solidFill>
                  <a:schemeClr val="bg1"/>
                </a:solidFill>
              </a:defRPr>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bwMode="black">
          <a:xfrm>
            <a:off x="914400" y="4495800"/>
            <a:ext cx="7467600" cy="609600"/>
          </a:xfrm>
        </p:spPr>
        <p:txBody>
          <a:bodyPr/>
          <a:lstStyle>
            <a:lvl1pPr marL="0" indent="0" algn="ctr">
              <a:buFont typeface="Wingdings" pitchFamily="2" charset="2"/>
              <a:buNone/>
              <a:defRPr sz="1800" b="1"/>
            </a:lvl1pPr>
          </a:lstStyle>
          <a:p>
            <a:r>
              <a:rPr lang="ar-SA" smtClean="0"/>
              <a:t>انقر لتحرير نمط العنوان الثانوي الرئيسي</a:t>
            </a:r>
            <a:endParaRPr lang="en-US"/>
          </a:p>
        </p:txBody>
      </p:sp>
      <p:sp>
        <p:nvSpPr>
          <p:cNvPr id="3086" name="Text Box 14"/>
          <p:cNvSpPr txBox="1">
            <a:spLocks noChangeArrowheads="1"/>
          </p:cNvSpPr>
          <p:nvPr/>
        </p:nvSpPr>
        <p:spPr bwMode="auto">
          <a:xfrm>
            <a:off x="3657600" y="5562600"/>
            <a:ext cx="1841500" cy="793750"/>
          </a:xfrm>
          <a:prstGeom prst="rect">
            <a:avLst/>
          </a:prstGeom>
          <a:noFill/>
          <a:ln w="9525">
            <a:noFill/>
            <a:miter lim="800000"/>
            <a:headEnd/>
            <a:tailEnd/>
          </a:ln>
          <a:effectLst/>
        </p:spPr>
        <p:txBody>
          <a:bodyPr>
            <a:spAutoFit/>
          </a:bodyPr>
          <a:lstStyle/>
          <a:p>
            <a:r>
              <a:rPr lang="en-US">
                <a:solidFill>
                  <a:schemeClr val="tx2"/>
                </a:solidFill>
              </a:rPr>
              <a:t>Company</a:t>
            </a:r>
          </a:p>
          <a:p>
            <a:r>
              <a:rPr lang="en-US" sz="2800" b="1">
                <a:solidFill>
                  <a:schemeClr val="tx2"/>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A3211F5E-EFE0-4C9E-8A34-DD8D6F682D2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152400"/>
            <a:ext cx="2152650" cy="623887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228600" y="152400"/>
            <a:ext cx="6305550" cy="62388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C25DD3D9-514D-48C5-8131-817F3199652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52400"/>
            <a:ext cx="8610600" cy="671513"/>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228600" y="1143000"/>
            <a:ext cx="8610600" cy="5248275"/>
          </a:xfrm>
        </p:spPr>
        <p:txBody>
          <a:bodyPr/>
          <a:lstStyle/>
          <a:p>
            <a:r>
              <a:rPr lang="ar-SA" smtClean="0"/>
              <a:t>انقر فوق الرمز لإضافة جدول</a:t>
            </a:r>
            <a:endParaRPr lang="en-US"/>
          </a:p>
        </p:txBody>
      </p:sp>
      <p:sp>
        <p:nvSpPr>
          <p:cNvPr id="4" name="عنصر نائب للتاريخ 3"/>
          <p:cNvSpPr>
            <a:spLocks noGrp="1"/>
          </p:cNvSpPr>
          <p:nvPr>
            <p:ph type="dt" sz="half" idx="10"/>
          </p:nvPr>
        </p:nvSpPr>
        <p:spPr>
          <a:xfrm>
            <a:off x="457200" y="6400800"/>
            <a:ext cx="2133600" cy="320675"/>
          </a:xfrm>
        </p:spPr>
        <p:txBody>
          <a:bodyPr/>
          <a:lstStyle>
            <a:lvl1pPr>
              <a:defRPr/>
            </a:lvl1pPr>
          </a:lstStyle>
          <a:p>
            <a:endParaRPr lang="en-US"/>
          </a:p>
        </p:txBody>
      </p:sp>
      <p:sp>
        <p:nvSpPr>
          <p:cNvPr id="5" name="عنصر نائب للتذييل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400800"/>
            <a:ext cx="2133600" cy="320675"/>
          </a:xfrm>
        </p:spPr>
        <p:txBody>
          <a:bodyPr/>
          <a:lstStyle>
            <a:lvl1pPr>
              <a:defRPr/>
            </a:lvl1pPr>
          </a:lstStyle>
          <a:p>
            <a:fld id="{EA5988C7-E15A-4045-B413-D23C7D0509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7D256B3D-B556-466B-8C8D-B31425E421D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7116DC6-6FD7-471D-8260-A6BDBB1987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228600" y="1143000"/>
            <a:ext cx="42291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10100" y="1143000"/>
            <a:ext cx="42291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B344C3BA-A79C-4EEE-9DBC-6F23E348FEA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CE1D5CC-E661-459B-ADF3-B51796F0A3C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EEA6E1D8-68FC-4723-80AA-A035BD4271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AC141E32-3BAD-4708-9DE7-D84C7A32C7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C741246E-1A23-4B2F-AC33-C55377F504C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229ED2D-5DCA-4E2A-855A-58A70D79DB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white">
          <a:xfrm>
            <a:off x="0" y="0"/>
            <a:ext cx="9144000" cy="765175"/>
          </a:xfrm>
          <a:prstGeom prst="rect">
            <a:avLst/>
          </a:prstGeom>
          <a:gradFill rotWithShape="1">
            <a:gsLst>
              <a:gs pos="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en-US"/>
          </a:p>
        </p:txBody>
      </p:sp>
      <p:sp>
        <p:nvSpPr>
          <p:cNvPr id="1040" name="Rectangle 16"/>
          <p:cNvSpPr>
            <a:spLocks noChangeArrowheads="1"/>
          </p:cNvSpPr>
          <p:nvPr/>
        </p:nvSpPr>
        <p:spPr bwMode="white">
          <a:xfrm>
            <a:off x="0" y="908050"/>
            <a:ext cx="9144000" cy="5949950"/>
          </a:xfrm>
          <a:prstGeom prst="rect">
            <a:avLst/>
          </a:prstGeom>
          <a:gradFill rotWithShape="1">
            <a:gsLst>
              <a:gs pos="0">
                <a:schemeClr val="bg1">
                  <a:gamma/>
                  <a:shade val="46275"/>
                  <a:invGamma/>
                </a:schemeClr>
              </a:gs>
              <a:gs pos="100000">
                <a:schemeClr val="bg1">
                  <a:alpha val="48000"/>
                </a:schemeClr>
              </a:gs>
            </a:gsLst>
            <a:lin ang="540000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8600" y="1143000"/>
            <a:ext cx="8610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3D5A4F-989D-453F-A01D-FB5104CF0EBF}" type="slidenum">
              <a:rPr lang="en-US"/>
              <a:pPr/>
              <a:t>‹#›</a:t>
            </a:fld>
            <a:endParaRPr lang="en-US"/>
          </a:p>
        </p:txBody>
      </p:sp>
      <p:sp>
        <p:nvSpPr>
          <p:cNvPr id="1026" name="Rectangle 2"/>
          <p:cNvSpPr>
            <a:spLocks noGrp="1" noChangeArrowheads="1"/>
          </p:cNvSpPr>
          <p:nvPr>
            <p:ph type="title"/>
          </p:nvPr>
        </p:nvSpPr>
        <p:spPr bwMode="black">
          <a:xfrm>
            <a:off x="228600" y="152400"/>
            <a:ext cx="8610600" cy="6715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43" name="Rectangle 19"/>
          <p:cNvSpPr>
            <a:spLocks noChangeArrowheads="1"/>
          </p:cNvSpPr>
          <p:nvPr/>
        </p:nvSpPr>
        <p:spPr bwMode="gray">
          <a:xfrm flipV="1">
            <a:off x="0" y="838200"/>
            <a:ext cx="9144000" cy="76200"/>
          </a:xfrm>
          <a:prstGeom prst="rect">
            <a:avLst/>
          </a:prstGeom>
          <a:gradFill rotWithShape="1">
            <a:gsLst>
              <a:gs pos="0">
                <a:srgbClr val="3399FF">
                  <a:gamma/>
                  <a:shade val="46275"/>
                  <a:invGamma/>
                </a:srgbClr>
              </a:gs>
              <a:gs pos="50000">
                <a:srgbClr val="3399FF"/>
              </a:gs>
              <a:gs pos="100000">
                <a:srgbClr val="3399FF">
                  <a:gamma/>
                  <a:shade val="46275"/>
                  <a:invGamma/>
                </a:srgbClr>
              </a:gs>
            </a:gsLst>
            <a:lin ang="0" scaled="1"/>
          </a:gradFill>
          <a:ln w="9525">
            <a:no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rgbClr val="99CCFF"/>
          </a:solidFill>
          <a:latin typeface="+mj-lt"/>
          <a:ea typeface="+mj-ea"/>
          <a:cs typeface="+mj-cs"/>
        </a:defRPr>
      </a:lvl1pPr>
      <a:lvl2pPr algn="ctr" rtl="0" eaLnBrk="1" fontAlgn="base" hangingPunct="1">
        <a:spcBef>
          <a:spcPct val="0"/>
        </a:spcBef>
        <a:spcAft>
          <a:spcPct val="0"/>
        </a:spcAft>
        <a:defRPr sz="3200">
          <a:solidFill>
            <a:srgbClr val="99CCFF"/>
          </a:solidFill>
          <a:latin typeface="Verdana" pitchFamily="34" charset="0"/>
        </a:defRPr>
      </a:lvl2pPr>
      <a:lvl3pPr algn="ctr" rtl="0" eaLnBrk="1" fontAlgn="base" hangingPunct="1">
        <a:spcBef>
          <a:spcPct val="0"/>
        </a:spcBef>
        <a:spcAft>
          <a:spcPct val="0"/>
        </a:spcAft>
        <a:defRPr sz="3200">
          <a:solidFill>
            <a:srgbClr val="99CCFF"/>
          </a:solidFill>
          <a:latin typeface="Verdana" pitchFamily="34" charset="0"/>
        </a:defRPr>
      </a:lvl3pPr>
      <a:lvl4pPr algn="ctr" rtl="0" eaLnBrk="1" fontAlgn="base" hangingPunct="1">
        <a:spcBef>
          <a:spcPct val="0"/>
        </a:spcBef>
        <a:spcAft>
          <a:spcPct val="0"/>
        </a:spcAft>
        <a:defRPr sz="3200">
          <a:solidFill>
            <a:srgbClr val="99CCFF"/>
          </a:solidFill>
          <a:latin typeface="Verdana" pitchFamily="34" charset="0"/>
        </a:defRPr>
      </a:lvl4pPr>
      <a:lvl5pPr algn="ctr" rtl="0" eaLnBrk="1" fontAlgn="base" hangingPunct="1">
        <a:spcBef>
          <a:spcPct val="0"/>
        </a:spcBef>
        <a:spcAft>
          <a:spcPct val="0"/>
        </a:spcAft>
        <a:defRPr sz="3200">
          <a:solidFill>
            <a:srgbClr val="99CCFF"/>
          </a:solidFill>
          <a:latin typeface="Verdana" pitchFamily="34" charset="0"/>
        </a:defRPr>
      </a:lvl5pPr>
      <a:lvl6pPr marL="457200" algn="ctr" rtl="0" eaLnBrk="1" fontAlgn="base" hangingPunct="1">
        <a:spcBef>
          <a:spcPct val="0"/>
        </a:spcBef>
        <a:spcAft>
          <a:spcPct val="0"/>
        </a:spcAft>
        <a:defRPr sz="3200">
          <a:solidFill>
            <a:srgbClr val="99CCFF"/>
          </a:solidFill>
          <a:latin typeface="Verdana" pitchFamily="34" charset="0"/>
        </a:defRPr>
      </a:lvl6pPr>
      <a:lvl7pPr marL="914400" algn="ctr" rtl="0" eaLnBrk="1" fontAlgn="base" hangingPunct="1">
        <a:spcBef>
          <a:spcPct val="0"/>
        </a:spcBef>
        <a:spcAft>
          <a:spcPct val="0"/>
        </a:spcAft>
        <a:defRPr sz="3200">
          <a:solidFill>
            <a:srgbClr val="99CCFF"/>
          </a:solidFill>
          <a:latin typeface="Verdana" pitchFamily="34" charset="0"/>
        </a:defRPr>
      </a:lvl7pPr>
      <a:lvl8pPr marL="1371600" algn="ctr" rtl="0" eaLnBrk="1" fontAlgn="base" hangingPunct="1">
        <a:spcBef>
          <a:spcPct val="0"/>
        </a:spcBef>
        <a:spcAft>
          <a:spcPct val="0"/>
        </a:spcAft>
        <a:defRPr sz="3200">
          <a:solidFill>
            <a:srgbClr val="99CCFF"/>
          </a:solidFill>
          <a:latin typeface="Verdana" pitchFamily="34" charset="0"/>
        </a:defRPr>
      </a:lvl8pPr>
      <a:lvl9pPr marL="1828800" algn="ctr" rtl="0" eaLnBrk="1" fontAlgn="base" hangingPunct="1">
        <a:spcBef>
          <a:spcPct val="0"/>
        </a:spcBef>
        <a:spcAft>
          <a:spcPct val="0"/>
        </a:spcAft>
        <a:defRPr sz="3200">
          <a:solidFill>
            <a:srgbClr val="99CCF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4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txBox="1">
            <a:spLocks noChangeArrowheads="1"/>
          </p:cNvSpPr>
          <p:nvPr/>
        </p:nvSpPr>
        <p:spPr bwMode="black">
          <a:xfrm>
            <a:off x="533400" y="3657600"/>
            <a:ext cx="868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w="50800"/>
                <a:solidFill>
                  <a:schemeClr val="tx2"/>
                </a:solidFill>
                <a:effectLst>
                  <a:glow rad="228600">
                    <a:schemeClr val="accent2">
                      <a:satMod val="175000"/>
                      <a:alpha val="40000"/>
                    </a:schemeClr>
                  </a:glow>
                </a:effectLst>
                <a:uLnTx/>
                <a:uFillTx/>
                <a:latin typeface="+mj-lt"/>
                <a:ea typeface="+mj-ea"/>
                <a:cs typeface="+mj-cs"/>
              </a:rPr>
              <a:t>Traffic System Management </a:t>
            </a:r>
            <a:br>
              <a:rPr kumimoji="0" lang="en-US" sz="3200" b="1" i="0" u="none" strike="noStrike" kern="0" cap="none" spc="0" normalizeH="0" baseline="0" noProof="0" dirty="0" smtClean="0">
                <a:ln w="50800"/>
                <a:solidFill>
                  <a:schemeClr val="tx2"/>
                </a:solidFill>
                <a:effectLst>
                  <a:glow rad="228600">
                    <a:schemeClr val="accent2">
                      <a:satMod val="175000"/>
                      <a:alpha val="40000"/>
                    </a:schemeClr>
                  </a:glow>
                </a:effectLst>
                <a:uLnTx/>
                <a:uFillTx/>
                <a:latin typeface="+mj-lt"/>
                <a:ea typeface="+mj-ea"/>
                <a:cs typeface="+mj-cs"/>
              </a:rPr>
            </a:br>
            <a:r>
              <a:rPr kumimoji="0" lang="en-US" sz="3200" b="1" i="0" u="none" strike="noStrike" kern="0" cap="none" spc="0" normalizeH="0" baseline="0" noProof="0" dirty="0" smtClean="0">
                <a:ln w="50800"/>
                <a:solidFill>
                  <a:schemeClr val="tx2"/>
                </a:solidFill>
                <a:effectLst>
                  <a:glow rad="228600">
                    <a:schemeClr val="accent2">
                      <a:satMod val="175000"/>
                      <a:alpha val="40000"/>
                    </a:schemeClr>
                  </a:glow>
                </a:effectLst>
                <a:uLnTx/>
                <a:uFillTx/>
                <a:latin typeface="+mj-lt"/>
                <a:ea typeface="+mj-ea"/>
                <a:cs typeface="+mj-cs"/>
              </a:rPr>
              <a:t>for “Tulkarem”</a:t>
            </a:r>
            <a:endParaRPr kumimoji="0" lang="en-US" sz="3200" b="1" i="0" u="none" strike="noStrike" kern="0" cap="none" spc="0" normalizeH="0" baseline="0" noProof="0" dirty="0">
              <a:ln w="50800"/>
              <a:solidFill>
                <a:schemeClr val="tx2"/>
              </a:solidFill>
              <a:effectLst>
                <a:glow rad="228600">
                  <a:schemeClr val="accent2">
                    <a:satMod val="175000"/>
                    <a:alpha val="40000"/>
                  </a:schemeClr>
                </a:glow>
              </a:effectLst>
              <a:uLnTx/>
              <a:uFillTx/>
              <a:latin typeface="+mj-lt"/>
              <a:ea typeface="+mj-ea"/>
              <a:cs typeface="+mj-cs"/>
            </a:endParaRPr>
          </a:p>
        </p:txBody>
      </p:sp>
      <p:sp>
        <p:nvSpPr>
          <p:cNvPr id="46" name="Rectangle 3"/>
          <p:cNvSpPr txBox="1">
            <a:spLocks noChangeArrowheads="1"/>
          </p:cNvSpPr>
          <p:nvPr/>
        </p:nvSpPr>
        <p:spPr bwMode="auto">
          <a:xfrm>
            <a:off x="3429000" y="3124200"/>
            <a:ext cx="7467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342900" marR="0" lvl="0" indent="-342900" algn="l" defTabSz="914400" rtl="0" eaLnBrk="1" fontAlgn="base" latinLnBrk="0" hangingPunct="1">
              <a:lnSpc>
                <a:spcPct val="100000"/>
              </a:lnSpc>
              <a:spcBef>
                <a:spcPct val="20000"/>
              </a:spcBef>
              <a:spcAft>
                <a:spcPct val="0"/>
              </a:spcAft>
              <a:buClr>
                <a:schemeClr val="hlink"/>
              </a:buClr>
              <a:buSzTx/>
              <a:tabLst/>
              <a:defRPr/>
            </a:pPr>
            <a:r>
              <a:rPr kumimoji="0" lang="en-US" sz="2000" b="0" i="0" u="none" strike="noStrike" kern="0" cap="none" spc="0" normalizeH="0" baseline="0" noProof="0" dirty="0" smtClean="0">
                <a:ln w="50800"/>
                <a:solidFill>
                  <a:schemeClr val="tx2"/>
                </a:solidFill>
                <a:effectLst/>
                <a:uLnTx/>
                <a:uFillTx/>
                <a:latin typeface="+mn-lt"/>
                <a:ea typeface="+mn-ea"/>
                <a:cs typeface="+mn-cs"/>
              </a:rPr>
              <a:t>Graduation Project</a:t>
            </a:r>
            <a:endParaRPr kumimoji="0" lang="en-US" sz="2000" b="0" i="0" u="none" strike="noStrike" kern="0" cap="none" spc="0" normalizeH="0" baseline="0" noProof="0" dirty="0">
              <a:ln w="50800"/>
              <a:solidFill>
                <a:schemeClr val="tx2"/>
              </a:solidFill>
              <a:effectLst/>
              <a:uLnTx/>
              <a:uFillTx/>
              <a:latin typeface="+mn-lt"/>
              <a:ea typeface="+mn-ea"/>
              <a:cs typeface="+mn-cs"/>
            </a:endParaRPr>
          </a:p>
        </p:txBody>
      </p:sp>
      <p:pic>
        <p:nvPicPr>
          <p:cNvPr id="47" name="Picture 5" descr="D:\Engineering\مواصلات 2\untitled.JPG"/>
          <p:cNvPicPr>
            <a:picLocks noChangeAspect="1" noChangeArrowheads="1"/>
          </p:cNvPicPr>
          <p:nvPr/>
        </p:nvPicPr>
        <p:blipFill>
          <a:blip r:embed="rId3" cstate="print"/>
          <a:srcRect l="12091" t="7607" r="10524" b="8716"/>
          <a:stretch>
            <a:fillRect/>
          </a:stretch>
        </p:blipFill>
        <p:spPr bwMode="auto">
          <a:xfrm>
            <a:off x="3505200" y="-14097"/>
            <a:ext cx="2438400" cy="2376297"/>
          </a:xfrm>
          <a:prstGeom prst="ellipse">
            <a:avLst/>
          </a:prstGeom>
          <a:ln>
            <a:noFill/>
          </a:ln>
          <a:effectLst>
            <a:softEdge rad="112500"/>
          </a:effectLst>
        </p:spPr>
      </p:pic>
      <p:sp>
        <p:nvSpPr>
          <p:cNvPr id="48" name="مستطيل 47"/>
          <p:cNvSpPr/>
          <p:nvPr/>
        </p:nvSpPr>
        <p:spPr>
          <a:xfrm>
            <a:off x="2438400" y="2286000"/>
            <a:ext cx="4572000" cy="923330"/>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tx2"/>
                </a:solidFill>
              </a:rPr>
              <a:t>An </a:t>
            </a:r>
            <a:r>
              <a:rPr lang="en-US" b="1" dirty="0" err="1" smtClean="0">
                <a:ln w="50800"/>
                <a:solidFill>
                  <a:schemeClr val="tx2"/>
                </a:solidFill>
              </a:rPr>
              <a:t>Najah</a:t>
            </a:r>
            <a:r>
              <a:rPr lang="en-US" b="1" dirty="0" smtClean="0">
                <a:ln w="50800"/>
                <a:solidFill>
                  <a:schemeClr val="tx2"/>
                </a:solidFill>
              </a:rPr>
              <a:t> National University </a:t>
            </a:r>
          </a:p>
          <a:p>
            <a:r>
              <a:rPr lang="en-US" b="1" dirty="0" smtClean="0">
                <a:ln w="50800"/>
                <a:solidFill>
                  <a:schemeClr val="tx2"/>
                </a:solidFill>
              </a:rPr>
              <a:t>Engineering College </a:t>
            </a:r>
          </a:p>
          <a:p>
            <a:r>
              <a:rPr lang="en-US" b="1" dirty="0" smtClean="0">
                <a:ln w="50800"/>
                <a:solidFill>
                  <a:schemeClr val="tx2"/>
                </a:solidFill>
              </a:rPr>
              <a:t>Civil Engineering Department</a:t>
            </a:r>
          </a:p>
        </p:txBody>
      </p:sp>
      <p:sp>
        <p:nvSpPr>
          <p:cNvPr id="49" name="مربع نص 48"/>
          <p:cNvSpPr txBox="1"/>
          <p:nvPr/>
        </p:nvSpPr>
        <p:spPr>
          <a:xfrm>
            <a:off x="3048000" y="4678740"/>
            <a:ext cx="3358227" cy="1569660"/>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solidFill>
                  <a:schemeClr val="tx2"/>
                </a:solidFill>
                <a:effectLst>
                  <a:glow rad="101600">
                    <a:schemeClr val="accent2">
                      <a:satMod val="175000"/>
                      <a:alpha val="40000"/>
                    </a:schemeClr>
                  </a:glow>
                </a:effectLst>
              </a:rPr>
              <a:t>Prepared by:</a:t>
            </a:r>
          </a:p>
          <a:p>
            <a:r>
              <a:rPr lang="en-US" sz="2400" b="1" dirty="0" err="1" smtClean="0">
                <a:ln w="50800"/>
                <a:solidFill>
                  <a:schemeClr val="tx2"/>
                </a:solidFill>
                <a:effectLst>
                  <a:glow rad="101600">
                    <a:schemeClr val="accent2">
                      <a:satMod val="175000"/>
                      <a:alpha val="40000"/>
                    </a:schemeClr>
                  </a:glow>
                </a:effectLst>
              </a:rPr>
              <a:t>Jehad</a:t>
            </a:r>
            <a:r>
              <a:rPr lang="en-US" sz="2400" b="1" dirty="0" smtClean="0">
                <a:ln w="50800"/>
                <a:solidFill>
                  <a:schemeClr val="tx2"/>
                </a:solidFill>
                <a:effectLst>
                  <a:glow rad="101600">
                    <a:schemeClr val="accent2">
                      <a:satMod val="175000"/>
                      <a:alpha val="40000"/>
                    </a:schemeClr>
                  </a:glow>
                </a:effectLst>
              </a:rPr>
              <a:t> Ahmad Jallad </a:t>
            </a:r>
          </a:p>
          <a:p>
            <a:r>
              <a:rPr lang="en-US" sz="2400" b="1" dirty="0" smtClean="0">
                <a:ln w="50800"/>
                <a:solidFill>
                  <a:schemeClr val="tx2"/>
                </a:solidFill>
                <a:effectLst>
                  <a:glow rad="101600">
                    <a:schemeClr val="accent2">
                      <a:satMod val="175000"/>
                      <a:alpha val="40000"/>
                    </a:schemeClr>
                  </a:glow>
                </a:effectLst>
              </a:rPr>
              <a:t>Mohammad  </a:t>
            </a:r>
            <a:r>
              <a:rPr lang="en-US" sz="2400" b="1" dirty="0" err="1" smtClean="0">
                <a:ln w="50800"/>
                <a:solidFill>
                  <a:schemeClr val="tx2"/>
                </a:solidFill>
                <a:effectLst>
                  <a:glow rad="101600">
                    <a:schemeClr val="accent2">
                      <a:satMod val="175000"/>
                      <a:alpha val="40000"/>
                    </a:schemeClr>
                  </a:glow>
                </a:effectLst>
              </a:rPr>
              <a:t>Takrouri</a:t>
            </a:r>
            <a:r>
              <a:rPr lang="en-US" sz="2400" b="1" dirty="0" smtClean="0">
                <a:ln w="50800"/>
                <a:solidFill>
                  <a:schemeClr val="tx2"/>
                </a:solidFill>
                <a:effectLst>
                  <a:glow rad="101600">
                    <a:schemeClr val="accent2">
                      <a:satMod val="175000"/>
                      <a:alpha val="40000"/>
                    </a:schemeClr>
                  </a:glow>
                </a:effectLst>
              </a:rPr>
              <a:t> </a:t>
            </a:r>
          </a:p>
          <a:p>
            <a:r>
              <a:rPr lang="en-US" sz="2400" b="1" dirty="0" smtClean="0">
                <a:ln w="50800"/>
                <a:solidFill>
                  <a:schemeClr val="tx2"/>
                </a:solidFill>
                <a:effectLst>
                  <a:glow rad="101600">
                    <a:schemeClr val="accent2">
                      <a:satMod val="175000"/>
                      <a:alpha val="40000"/>
                    </a:schemeClr>
                  </a:glow>
                </a:effectLst>
              </a:rPr>
              <a:t>Mohammad   Al-Dana</a:t>
            </a:r>
            <a:endParaRPr lang="en-US" sz="2400" b="1" dirty="0">
              <a:ln w="50800"/>
              <a:solidFill>
                <a:schemeClr val="tx2"/>
              </a:solidFill>
              <a:effectLst>
                <a:glow rad="101600">
                  <a:schemeClr val="accent2">
                    <a:satMod val="175000"/>
                    <a:alpha val="40000"/>
                  </a:schemeClr>
                </a:glow>
              </a:effectLst>
            </a:endParaRPr>
          </a:p>
        </p:txBody>
      </p:sp>
      <p:sp>
        <p:nvSpPr>
          <p:cNvPr id="51" name="مربع نص 50"/>
          <p:cNvSpPr txBox="1"/>
          <p:nvPr/>
        </p:nvSpPr>
        <p:spPr>
          <a:xfrm>
            <a:off x="2362200" y="6381690"/>
            <a:ext cx="4834977" cy="400110"/>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tx2"/>
                </a:solidFill>
                <a:effectLst>
                  <a:glow rad="101600">
                    <a:schemeClr val="accent1">
                      <a:satMod val="175000"/>
                      <a:alpha val="40000"/>
                    </a:schemeClr>
                  </a:glow>
                </a:effectLst>
                <a:latin typeface="+mj-lt"/>
              </a:rPr>
              <a:t>Supervisor : </a:t>
            </a:r>
            <a:r>
              <a:rPr lang="en-US" sz="2000" b="1" dirty="0" err="1" smtClean="0">
                <a:ln w="50800"/>
                <a:solidFill>
                  <a:schemeClr val="tx2"/>
                </a:solidFill>
                <a:effectLst>
                  <a:glow rad="101600">
                    <a:schemeClr val="accent1">
                      <a:satMod val="175000"/>
                      <a:alpha val="40000"/>
                    </a:schemeClr>
                  </a:glow>
                </a:effectLst>
                <a:latin typeface="+mj-lt"/>
              </a:rPr>
              <a:t>Sameer</a:t>
            </a:r>
            <a:r>
              <a:rPr lang="en-US" sz="2000" b="1" dirty="0" smtClean="0">
                <a:ln w="50800"/>
                <a:solidFill>
                  <a:schemeClr val="tx2"/>
                </a:solidFill>
                <a:effectLst>
                  <a:glow rad="101600">
                    <a:schemeClr val="accent1">
                      <a:satMod val="175000"/>
                      <a:alpha val="40000"/>
                    </a:schemeClr>
                  </a:glow>
                </a:effectLst>
                <a:latin typeface="+mj-lt"/>
              </a:rPr>
              <a:t> Abu-</a:t>
            </a:r>
            <a:r>
              <a:rPr lang="en-US" sz="2000" b="1" dirty="0" err="1" smtClean="0">
                <a:ln w="50800"/>
                <a:solidFill>
                  <a:schemeClr val="tx2"/>
                </a:solidFill>
                <a:effectLst>
                  <a:glow rad="101600">
                    <a:schemeClr val="accent1">
                      <a:satMod val="175000"/>
                      <a:alpha val="40000"/>
                    </a:schemeClr>
                  </a:glow>
                </a:effectLst>
                <a:latin typeface="+mj-lt"/>
              </a:rPr>
              <a:t>Eisheh</a:t>
            </a:r>
            <a:endParaRPr lang="en-US" sz="2000" b="1" dirty="0">
              <a:ln w="50800"/>
              <a:solidFill>
                <a:schemeClr val="tx2"/>
              </a:solidFill>
              <a:effectLst>
                <a:glow rad="101600">
                  <a:schemeClr val="accent1">
                    <a:satMod val="175000"/>
                    <a:alpha val="40000"/>
                  </a:schemeClr>
                </a:glo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dirty="0" smtClean="0"/>
              <a:t>Level of Service (LOS)</a:t>
            </a:r>
            <a:endParaRPr lang="en-US" sz="1800" dirty="0"/>
          </a:p>
        </p:txBody>
      </p:sp>
      <p:sp>
        <p:nvSpPr>
          <p:cNvPr id="90159" name="AutoShape 47"/>
          <p:cNvSpPr>
            <a:spLocks noChangeArrowheads="1"/>
          </p:cNvSpPr>
          <p:nvPr/>
        </p:nvSpPr>
        <p:spPr bwMode="gray">
          <a:xfrm>
            <a:off x="1092200" y="2095500"/>
            <a:ext cx="2163763" cy="28575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a:prstShdw prst="shdw12">
              <a:srgbClr val="000000">
                <a:alpha val="50000"/>
              </a:srgbClr>
            </a:prstShdw>
          </a:effectLst>
        </p:spPr>
        <p:txBody>
          <a:bodyPr wrap="none" anchor="ctr"/>
          <a:lstStyle/>
          <a:p>
            <a:endParaRPr lang="en-US"/>
          </a:p>
        </p:txBody>
      </p:sp>
      <p:sp>
        <p:nvSpPr>
          <p:cNvPr id="90160" name="AutoShape 48"/>
          <p:cNvSpPr>
            <a:spLocks noChangeArrowheads="1"/>
          </p:cNvSpPr>
          <p:nvPr/>
        </p:nvSpPr>
        <p:spPr bwMode="gray">
          <a:xfrm>
            <a:off x="1125538" y="2103438"/>
            <a:ext cx="2098675" cy="2803525"/>
          </a:xfrm>
          <a:prstGeom prst="roundRect">
            <a:avLst>
              <a:gd name="adj" fmla="val 16667"/>
            </a:avLst>
          </a:prstGeom>
          <a:solidFill>
            <a:srgbClr val="3CA1E6"/>
          </a:solidFill>
          <a:ln w="9525">
            <a:noFill/>
            <a:round/>
            <a:headEnd/>
            <a:tailEnd/>
          </a:ln>
          <a:effectLst/>
        </p:spPr>
        <p:txBody>
          <a:bodyPr wrap="none" anchor="ctr"/>
          <a:lstStyle/>
          <a:p>
            <a:endParaRPr lang="en-US"/>
          </a:p>
        </p:txBody>
      </p:sp>
      <p:sp>
        <p:nvSpPr>
          <p:cNvPr id="90161" name="AutoShape 49"/>
          <p:cNvSpPr>
            <a:spLocks noChangeArrowheads="1"/>
          </p:cNvSpPr>
          <p:nvPr/>
        </p:nvSpPr>
        <p:spPr bwMode="gray">
          <a:xfrm>
            <a:off x="1143000" y="4167188"/>
            <a:ext cx="2070100"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en-US"/>
          </a:p>
        </p:txBody>
      </p:sp>
      <p:sp>
        <p:nvSpPr>
          <p:cNvPr id="90162" name="AutoShape 50"/>
          <p:cNvSpPr>
            <a:spLocks noChangeArrowheads="1"/>
          </p:cNvSpPr>
          <p:nvPr/>
        </p:nvSpPr>
        <p:spPr bwMode="gray">
          <a:xfrm>
            <a:off x="1143000" y="2125663"/>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grpSp>
        <p:nvGrpSpPr>
          <p:cNvPr id="90163" name="Group 51"/>
          <p:cNvGrpSpPr>
            <a:grpSpLocks/>
          </p:cNvGrpSpPr>
          <p:nvPr/>
        </p:nvGrpSpPr>
        <p:grpSpPr bwMode="auto">
          <a:xfrm>
            <a:off x="1836738" y="1787525"/>
            <a:ext cx="642937" cy="642938"/>
            <a:chOff x="1289" y="582"/>
            <a:chExt cx="668" cy="668"/>
          </a:xfrm>
        </p:grpSpPr>
        <p:sp>
          <p:nvSpPr>
            <p:cNvPr id="90164" name="Oval 52"/>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90165"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90166"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90167"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90168"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90169" name="Text Box 57"/>
          <p:cNvSpPr txBox="1">
            <a:spLocks noChangeArrowheads="1"/>
          </p:cNvSpPr>
          <p:nvPr/>
        </p:nvSpPr>
        <p:spPr bwMode="gray">
          <a:xfrm>
            <a:off x="1974850" y="1879600"/>
            <a:ext cx="354013" cy="457200"/>
          </a:xfrm>
          <a:prstGeom prst="rect">
            <a:avLst/>
          </a:prstGeom>
          <a:noFill/>
          <a:ln w="9525" algn="ctr">
            <a:noFill/>
            <a:miter lim="800000"/>
            <a:headEnd/>
            <a:tailEnd/>
          </a:ln>
          <a:effectLst/>
        </p:spPr>
        <p:txBody>
          <a:bodyPr wrap="none">
            <a:spAutoFit/>
          </a:bodyPr>
          <a:lstStyle/>
          <a:p>
            <a:pPr eaLnBrk="0" hangingPunct="0"/>
            <a:r>
              <a:rPr lang="en-US" sz="2400">
                <a:solidFill>
                  <a:srgbClr val="000000"/>
                </a:solidFill>
              </a:rPr>
              <a:t>1</a:t>
            </a:r>
          </a:p>
        </p:txBody>
      </p:sp>
      <p:sp>
        <p:nvSpPr>
          <p:cNvPr id="90170" name="Text Box 58"/>
          <p:cNvSpPr txBox="1">
            <a:spLocks noChangeArrowheads="1"/>
          </p:cNvSpPr>
          <p:nvPr/>
        </p:nvSpPr>
        <p:spPr bwMode="gray">
          <a:xfrm>
            <a:off x="1168400" y="2549525"/>
            <a:ext cx="2032000" cy="2031325"/>
          </a:xfrm>
          <a:prstGeom prst="rect">
            <a:avLst/>
          </a:prstGeom>
          <a:noFill/>
          <a:ln w="9525" algn="ctr">
            <a:noFill/>
            <a:miter lim="800000"/>
            <a:headEnd/>
            <a:tailEnd/>
          </a:ln>
          <a:effectLst/>
        </p:spPr>
        <p:txBody>
          <a:bodyPr wrap="square">
            <a:spAutoFit/>
          </a:bodyPr>
          <a:lstStyle/>
          <a:p>
            <a:pPr algn="l" eaLnBrk="0" hangingPunct="0"/>
            <a:r>
              <a:rPr lang="en-US" b="1" dirty="0" smtClean="0">
                <a:solidFill>
                  <a:schemeClr val="bg1"/>
                </a:solidFill>
              </a:rPr>
              <a:t>Level of Service Analyses (LOS) were conducted using HCS 3.0 as an input file, obtaining a reports file</a:t>
            </a:r>
            <a:endParaRPr lang="en-US" b="1" dirty="0">
              <a:solidFill>
                <a:schemeClr val="bg1"/>
              </a:solidFill>
              <a:latin typeface="Verdana" pitchFamily="34" charset="0"/>
            </a:endParaRPr>
          </a:p>
        </p:txBody>
      </p:sp>
      <p:sp>
        <p:nvSpPr>
          <p:cNvPr id="90171" name="AutoShape 59"/>
          <p:cNvSpPr>
            <a:spLocks noChangeArrowheads="1"/>
          </p:cNvSpPr>
          <p:nvPr/>
        </p:nvSpPr>
        <p:spPr bwMode="gray">
          <a:xfrm>
            <a:off x="5816600" y="2095500"/>
            <a:ext cx="2163763" cy="28575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a:prstShdw prst="shdw11">
              <a:srgbClr val="000000">
                <a:alpha val="50000"/>
              </a:srgbClr>
            </a:prstShdw>
          </a:effectLst>
        </p:spPr>
        <p:txBody>
          <a:bodyPr wrap="none" anchor="ctr"/>
          <a:lstStyle/>
          <a:p>
            <a:endParaRPr lang="en-US"/>
          </a:p>
        </p:txBody>
      </p:sp>
      <p:sp>
        <p:nvSpPr>
          <p:cNvPr id="90172" name="AutoShape 60"/>
          <p:cNvSpPr>
            <a:spLocks noChangeArrowheads="1"/>
          </p:cNvSpPr>
          <p:nvPr/>
        </p:nvSpPr>
        <p:spPr bwMode="gray">
          <a:xfrm>
            <a:off x="5849938" y="2103438"/>
            <a:ext cx="2098675" cy="2803525"/>
          </a:xfrm>
          <a:prstGeom prst="roundRect">
            <a:avLst>
              <a:gd name="adj" fmla="val 16667"/>
            </a:avLst>
          </a:prstGeom>
          <a:solidFill>
            <a:srgbClr val="E9E065"/>
          </a:solidFill>
          <a:ln w="9525">
            <a:noFill/>
            <a:round/>
            <a:headEnd/>
            <a:tailEnd/>
          </a:ln>
          <a:effectLst/>
        </p:spPr>
        <p:txBody>
          <a:bodyPr wrap="none" anchor="ctr"/>
          <a:lstStyle/>
          <a:p>
            <a:endParaRPr lang="en-US"/>
          </a:p>
        </p:txBody>
      </p:sp>
      <p:sp>
        <p:nvSpPr>
          <p:cNvPr id="90173" name="AutoShape 61"/>
          <p:cNvSpPr>
            <a:spLocks noChangeArrowheads="1"/>
          </p:cNvSpPr>
          <p:nvPr/>
        </p:nvSpPr>
        <p:spPr bwMode="gray">
          <a:xfrm>
            <a:off x="5867400" y="4167188"/>
            <a:ext cx="2070100" cy="709612"/>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en-US"/>
          </a:p>
        </p:txBody>
      </p:sp>
      <p:sp>
        <p:nvSpPr>
          <p:cNvPr id="90174" name="AutoShape 62"/>
          <p:cNvSpPr>
            <a:spLocks noChangeArrowheads="1"/>
          </p:cNvSpPr>
          <p:nvPr/>
        </p:nvSpPr>
        <p:spPr bwMode="gray">
          <a:xfrm>
            <a:off x="5867400" y="2125663"/>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en-US"/>
          </a:p>
        </p:txBody>
      </p:sp>
      <p:grpSp>
        <p:nvGrpSpPr>
          <p:cNvPr id="90175" name="Group 63"/>
          <p:cNvGrpSpPr>
            <a:grpSpLocks/>
          </p:cNvGrpSpPr>
          <p:nvPr/>
        </p:nvGrpSpPr>
        <p:grpSpPr bwMode="auto">
          <a:xfrm>
            <a:off x="6561138" y="1787525"/>
            <a:ext cx="642937" cy="642938"/>
            <a:chOff x="1289" y="582"/>
            <a:chExt cx="668" cy="668"/>
          </a:xfrm>
        </p:grpSpPr>
        <p:sp>
          <p:nvSpPr>
            <p:cNvPr id="90176" name="Oval 64"/>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90177"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90178"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90179"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90180"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90181" name="Text Box 69"/>
          <p:cNvSpPr txBox="1">
            <a:spLocks noChangeArrowheads="1"/>
          </p:cNvSpPr>
          <p:nvPr/>
        </p:nvSpPr>
        <p:spPr bwMode="gray">
          <a:xfrm>
            <a:off x="6699250" y="1879600"/>
            <a:ext cx="354013" cy="457200"/>
          </a:xfrm>
          <a:prstGeom prst="rect">
            <a:avLst/>
          </a:prstGeom>
          <a:noFill/>
          <a:ln w="9525" algn="ctr">
            <a:noFill/>
            <a:miter lim="800000"/>
            <a:headEnd/>
            <a:tailEnd/>
          </a:ln>
          <a:effectLst/>
        </p:spPr>
        <p:txBody>
          <a:bodyPr wrap="none">
            <a:spAutoFit/>
          </a:bodyPr>
          <a:lstStyle/>
          <a:p>
            <a:pPr eaLnBrk="0" hangingPunct="0"/>
            <a:r>
              <a:rPr lang="en-US" sz="2400">
                <a:solidFill>
                  <a:srgbClr val="000000"/>
                </a:solidFill>
              </a:rPr>
              <a:t>3</a:t>
            </a:r>
          </a:p>
        </p:txBody>
      </p:sp>
      <p:sp>
        <p:nvSpPr>
          <p:cNvPr id="90182" name="Text Box 70"/>
          <p:cNvSpPr txBox="1">
            <a:spLocks noChangeArrowheads="1"/>
          </p:cNvSpPr>
          <p:nvPr/>
        </p:nvSpPr>
        <p:spPr bwMode="gray">
          <a:xfrm>
            <a:off x="5892800" y="2549525"/>
            <a:ext cx="2057400" cy="2031325"/>
          </a:xfrm>
          <a:prstGeom prst="rect">
            <a:avLst/>
          </a:prstGeom>
          <a:noFill/>
          <a:ln w="9525" algn="ctr">
            <a:noFill/>
            <a:miter lim="800000"/>
            <a:headEnd/>
            <a:tailEnd/>
          </a:ln>
          <a:effectLst/>
        </p:spPr>
        <p:txBody>
          <a:bodyPr>
            <a:spAutoFit/>
          </a:bodyPr>
          <a:lstStyle/>
          <a:p>
            <a:pPr algn="l" eaLnBrk="0" hangingPunct="0"/>
            <a:r>
              <a:rPr lang="en-US" b="1" dirty="0" smtClean="0">
                <a:solidFill>
                  <a:schemeClr val="bg1"/>
                </a:solidFill>
              </a:rPr>
              <a:t>The output is presented in Figure (4.1) along  with peak hour volumes on the wall .     </a:t>
            </a:r>
          </a:p>
          <a:p>
            <a:pPr algn="l" eaLnBrk="0" hangingPunct="0"/>
            <a:endParaRPr lang="en-US" b="1" dirty="0">
              <a:solidFill>
                <a:schemeClr val="bg1"/>
              </a:solidFill>
              <a:latin typeface="Verdana" pitchFamily="34" charset="0"/>
            </a:endParaRPr>
          </a:p>
        </p:txBody>
      </p:sp>
      <p:sp>
        <p:nvSpPr>
          <p:cNvPr id="90183" name="AutoShape 71"/>
          <p:cNvSpPr>
            <a:spLocks noChangeArrowheads="1"/>
          </p:cNvSpPr>
          <p:nvPr/>
        </p:nvSpPr>
        <p:spPr bwMode="gray">
          <a:xfrm>
            <a:off x="3454400" y="2095500"/>
            <a:ext cx="2163763" cy="28575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p>
        </p:txBody>
      </p:sp>
      <p:sp>
        <p:nvSpPr>
          <p:cNvPr id="90184" name="AutoShape 72"/>
          <p:cNvSpPr>
            <a:spLocks noChangeArrowheads="1"/>
          </p:cNvSpPr>
          <p:nvPr/>
        </p:nvSpPr>
        <p:spPr bwMode="gray">
          <a:xfrm>
            <a:off x="3487738" y="2103438"/>
            <a:ext cx="2098675" cy="2803525"/>
          </a:xfrm>
          <a:prstGeom prst="roundRect">
            <a:avLst>
              <a:gd name="adj" fmla="val 16667"/>
            </a:avLst>
          </a:prstGeom>
          <a:solidFill>
            <a:srgbClr val="73E77E"/>
          </a:solidFill>
          <a:ln w="9525">
            <a:noFill/>
            <a:round/>
            <a:headEnd/>
            <a:tailEnd/>
          </a:ln>
          <a:effectLst/>
        </p:spPr>
        <p:txBody>
          <a:bodyPr wrap="none" anchor="ctr"/>
          <a:lstStyle/>
          <a:p>
            <a:endParaRPr lang="en-US"/>
          </a:p>
        </p:txBody>
      </p:sp>
      <p:sp>
        <p:nvSpPr>
          <p:cNvPr id="90185" name="AutoShape 73"/>
          <p:cNvSpPr>
            <a:spLocks noChangeArrowheads="1"/>
          </p:cNvSpPr>
          <p:nvPr/>
        </p:nvSpPr>
        <p:spPr bwMode="gray">
          <a:xfrm>
            <a:off x="3505200" y="4167188"/>
            <a:ext cx="2070100" cy="709612"/>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en-US"/>
          </a:p>
        </p:txBody>
      </p:sp>
      <p:sp>
        <p:nvSpPr>
          <p:cNvPr id="90186" name="AutoShape 74"/>
          <p:cNvSpPr>
            <a:spLocks noChangeArrowheads="1"/>
          </p:cNvSpPr>
          <p:nvPr/>
        </p:nvSpPr>
        <p:spPr bwMode="gray">
          <a:xfrm>
            <a:off x="3505200" y="2125663"/>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en-US"/>
          </a:p>
        </p:txBody>
      </p:sp>
      <p:sp>
        <p:nvSpPr>
          <p:cNvPr id="90187" name="Oval 75"/>
          <p:cNvSpPr>
            <a:spLocks noChangeArrowheads="1"/>
          </p:cNvSpPr>
          <p:nvPr/>
        </p:nvSpPr>
        <p:spPr bwMode="gray">
          <a:xfrm>
            <a:off x="4198938" y="1787525"/>
            <a:ext cx="642937" cy="642938"/>
          </a:xfrm>
          <a:prstGeom prst="ellipse">
            <a:avLst/>
          </a:prstGeom>
          <a:solidFill>
            <a:srgbClr val="333333"/>
          </a:solidFill>
          <a:ln w="38100" algn="ctr">
            <a:noFill/>
            <a:round/>
            <a:headEnd/>
            <a:tailEnd/>
          </a:ln>
          <a:effectLst/>
        </p:spPr>
        <p:txBody>
          <a:bodyPr anchor="ctr">
            <a:spAutoFit/>
          </a:bodyPr>
          <a:lstStyle/>
          <a:p>
            <a:endParaRPr lang="en-US"/>
          </a:p>
        </p:txBody>
      </p:sp>
      <p:sp>
        <p:nvSpPr>
          <p:cNvPr id="90188" name="Oval 76"/>
          <p:cNvSpPr>
            <a:spLocks noChangeArrowheads="1"/>
          </p:cNvSpPr>
          <p:nvPr/>
        </p:nvSpPr>
        <p:spPr bwMode="gray">
          <a:xfrm>
            <a:off x="4205288" y="1792288"/>
            <a:ext cx="622300" cy="62230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90189" name="Oval 77"/>
          <p:cNvSpPr>
            <a:spLocks noChangeArrowheads="1"/>
          </p:cNvSpPr>
          <p:nvPr/>
        </p:nvSpPr>
        <p:spPr bwMode="gray">
          <a:xfrm>
            <a:off x="4213225" y="1795463"/>
            <a:ext cx="608013" cy="608012"/>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90190" name="Oval 78"/>
          <p:cNvSpPr>
            <a:spLocks noChangeArrowheads="1"/>
          </p:cNvSpPr>
          <p:nvPr/>
        </p:nvSpPr>
        <p:spPr bwMode="gray">
          <a:xfrm>
            <a:off x="4219575" y="1801813"/>
            <a:ext cx="577850" cy="5667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90191" name="Oval 79"/>
          <p:cNvSpPr>
            <a:spLocks noChangeArrowheads="1"/>
          </p:cNvSpPr>
          <p:nvPr/>
        </p:nvSpPr>
        <p:spPr bwMode="gray">
          <a:xfrm>
            <a:off x="4254500" y="1817688"/>
            <a:ext cx="512763" cy="46037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90192" name="Text Box 80"/>
          <p:cNvSpPr txBox="1">
            <a:spLocks noChangeArrowheads="1"/>
          </p:cNvSpPr>
          <p:nvPr/>
        </p:nvSpPr>
        <p:spPr bwMode="gray">
          <a:xfrm>
            <a:off x="4337050" y="1879600"/>
            <a:ext cx="354013" cy="457200"/>
          </a:xfrm>
          <a:prstGeom prst="rect">
            <a:avLst/>
          </a:prstGeom>
          <a:noFill/>
          <a:ln w="9525" algn="ctr">
            <a:noFill/>
            <a:miter lim="800000"/>
            <a:headEnd/>
            <a:tailEnd/>
          </a:ln>
          <a:effectLst/>
        </p:spPr>
        <p:txBody>
          <a:bodyPr wrap="none">
            <a:spAutoFit/>
          </a:bodyPr>
          <a:lstStyle/>
          <a:p>
            <a:pPr eaLnBrk="0" hangingPunct="0"/>
            <a:r>
              <a:rPr lang="en-US" sz="2400">
                <a:solidFill>
                  <a:srgbClr val="000000"/>
                </a:solidFill>
              </a:rPr>
              <a:t>2</a:t>
            </a:r>
          </a:p>
        </p:txBody>
      </p:sp>
      <p:sp>
        <p:nvSpPr>
          <p:cNvPr id="90193" name="Text Box 81"/>
          <p:cNvSpPr txBox="1">
            <a:spLocks noChangeArrowheads="1"/>
          </p:cNvSpPr>
          <p:nvPr/>
        </p:nvSpPr>
        <p:spPr bwMode="gray">
          <a:xfrm>
            <a:off x="3530600" y="2549525"/>
            <a:ext cx="2057400" cy="1754326"/>
          </a:xfrm>
          <a:prstGeom prst="rect">
            <a:avLst/>
          </a:prstGeom>
          <a:noFill/>
          <a:ln w="9525" algn="ctr">
            <a:noFill/>
            <a:miter lim="800000"/>
            <a:headEnd/>
            <a:tailEnd/>
          </a:ln>
          <a:effectLst/>
        </p:spPr>
        <p:txBody>
          <a:bodyPr>
            <a:spAutoFit/>
          </a:bodyPr>
          <a:lstStyle/>
          <a:p>
            <a:pPr algn="l" eaLnBrk="0" hangingPunct="0"/>
            <a:r>
              <a:rPr lang="en-US" b="1" dirty="0" smtClean="0">
                <a:solidFill>
                  <a:schemeClr val="bg1"/>
                </a:solidFill>
              </a:rPr>
              <a:t>Currently no signalized intersections are in operation within the study area</a:t>
            </a:r>
            <a:endParaRPr lang="en-US"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Counting Period</a:t>
            </a:r>
            <a:endParaRPr lang="en-US" sz="1800" dirty="0"/>
          </a:p>
        </p:txBody>
      </p:sp>
      <p:sp>
        <p:nvSpPr>
          <p:cNvPr id="29" name="Content Placeholder 2"/>
          <p:cNvSpPr>
            <a:spLocks noGrp="1"/>
          </p:cNvSpPr>
          <p:nvPr>
            <p:ph idx="1"/>
          </p:nvPr>
        </p:nvSpPr>
        <p:spPr>
          <a:xfrm>
            <a:off x="457200" y="1447800"/>
            <a:ext cx="8229600" cy="4525963"/>
          </a:xfrm>
        </p:spPr>
        <p:txBody>
          <a:bodyPr/>
          <a:lstStyle/>
          <a:p>
            <a:pPr algn="just"/>
            <a:endParaRPr lang="en-US" sz="2000" dirty="0" smtClean="0"/>
          </a:p>
          <a:p>
            <a:pPr algn="just"/>
            <a:r>
              <a:rPr lang="en-US" sz="2000" dirty="0" smtClean="0"/>
              <a:t> Counting was performed along </a:t>
            </a:r>
            <a:r>
              <a:rPr lang="en-US" sz="2000" dirty="0"/>
              <a:t>the day in Nablus Street </a:t>
            </a:r>
            <a:r>
              <a:rPr lang="en-US" sz="2000" dirty="0" smtClean="0"/>
              <a:t>during (</a:t>
            </a:r>
            <a:r>
              <a:rPr lang="en-US" sz="2000" dirty="0"/>
              <a:t>7:00 AM – 4:00 PM) hours. </a:t>
            </a:r>
          </a:p>
          <a:p>
            <a:pPr algn="just"/>
            <a:endParaRPr lang="en-US" sz="2000" dirty="0" smtClean="0"/>
          </a:p>
          <a:p>
            <a:pPr algn="just"/>
            <a:r>
              <a:rPr lang="en-US" sz="2000" dirty="0" smtClean="0"/>
              <a:t>Counting was performed </a:t>
            </a:r>
            <a:r>
              <a:rPr lang="en-US" sz="2000" dirty="0"/>
              <a:t>at </a:t>
            </a:r>
            <a:r>
              <a:rPr lang="en-US" sz="2000" dirty="0" smtClean="0"/>
              <a:t>Industrial </a:t>
            </a:r>
            <a:r>
              <a:rPr lang="en-US" sz="2000" dirty="0"/>
              <a:t>School intersection from (</a:t>
            </a:r>
            <a:r>
              <a:rPr lang="en-US" sz="2000" dirty="0" smtClean="0"/>
              <a:t>7:00-11:00</a:t>
            </a:r>
            <a:r>
              <a:rPr lang="en-US" sz="2000" dirty="0"/>
              <a:t>) AM and (1:00-3:00) PM which is considered to be representive of traffic volume pattern at the intersections in the Tulkarem city</a:t>
            </a:r>
            <a:endParaRPr lang="en-US" sz="2000" dirty="0" smtClean="0">
              <a:cs typeface="Times New Roman" pitchFamily="18" charset="0"/>
            </a:endParaRPr>
          </a:p>
          <a:p>
            <a:pPr algn="just"/>
            <a:endParaRPr lang="en-US" sz="2000" dirty="0" smtClean="0">
              <a:cs typeface="Times New Roman" pitchFamily="18" charset="0"/>
            </a:endParaRPr>
          </a:p>
          <a:p>
            <a:pPr algn="just"/>
            <a:r>
              <a:rPr lang="en-US" sz="2000" dirty="0">
                <a:cs typeface="Times New Roman" pitchFamily="18" charset="0"/>
              </a:rPr>
              <a:t>T</a:t>
            </a:r>
            <a:r>
              <a:rPr lang="en-US" sz="2000" dirty="0" smtClean="0">
                <a:cs typeface="Times New Roman" pitchFamily="18" charset="0"/>
              </a:rPr>
              <a:t>he </a:t>
            </a:r>
            <a:r>
              <a:rPr lang="en-US" sz="2000" dirty="0">
                <a:cs typeface="Times New Roman" pitchFamily="18" charset="0"/>
              </a:rPr>
              <a:t>count was done on all intersections during the peak period for two hours; one in the morning at (9:00 - 11:00) AM and or one in the evening at (1:00 - 3:00) PM</a:t>
            </a:r>
            <a:r>
              <a:rPr lang="en-US" sz="2000" dirty="0" smtClean="0">
                <a:cs typeface="Times New Roman" pitchFamily="18" charset="0"/>
              </a:rPr>
              <a:t>.</a:t>
            </a:r>
          </a:p>
          <a:p>
            <a:endParaRPr lang="en-US" sz="2000" dirty="0" smtClean="0">
              <a:cs typeface="Times New Roman" pitchFamily="18" charset="0"/>
            </a:endParaRPr>
          </a:p>
          <a:p>
            <a:r>
              <a:rPr lang="en-US" sz="2000" dirty="0" smtClean="0">
                <a:cs typeface="Times New Roman" pitchFamily="18" charset="0"/>
              </a:rPr>
              <a:t>The Unified Peak Hour on all intersections  is (1:15–2:15 ) PM</a:t>
            </a:r>
            <a:endParaRPr lang="en-US" sz="2000" dirty="0">
              <a:cs typeface="Times New Roman" pitchFamily="18" charset="0"/>
            </a:endParaRPr>
          </a:p>
          <a:p>
            <a:pPr>
              <a:buNone/>
            </a:pPr>
            <a:endParaRPr lang="en-US" sz="2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b="1" dirty="0" smtClean="0"/>
              <a:t>Analysis of the Collected Data</a:t>
            </a:r>
            <a:endParaRPr lang="en-US" sz="1800" dirty="0"/>
          </a:p>
        </p:txBody>
      </p:sp>
      <p:sp>
        <p:nvSpPr>
          <p:cNvPr id="4" name="Content Placeholder 2"/>
          <p:cNvSpPr txBox="1">
            <a:spLocks/>
          </p:cNvSpPr>
          <p:nvPr/>
        </p:nvSpPr>
        <p:spPr bwMode="auto">
          <a:xfrm>
            <a:off x="228600" y="1981200"/>
            <a:ext cx="8763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000" b="0" i="0" u="none" strike="noStrike" kern="0" cap="none" spc="0" normalizeH="0" baseline="0" noProof="0" dirty="0" smtClean="0">
                <a:ln>
                  <a:noFill/>
                </a:ln>
                <a:solidFill>
                  <a:schemeClr val="tx2"/>
                </a:solidFill>
                <a:effectLst/>
                <a:uLnTx/>
                <a:uFillTx/>
                <a:latin typeface="+mn-lt"/>
                <a:ea typeface="+mn-ea"/>
                <a:cs typeface="+mn-cs"/>
              </a:rPr>
              <a:t>The result of counting in Nablus street = 6758 </a:t>
            </a:r>
            <a:r>
              <a:rPr kumimoji="0" lang="en-US" sz="2000" b="0" i="0" u="none" strike="noStrike" kern="0" cap="none" spc="0" normalizeH="0" baseline="0" noProof="0" dirty="0" err="1" smtClean="0">
                <a:ln>
                  <a:noFill/>
                </a:ln>
                <a:solidFill>
                  <a:schemeClr val="tx2"/>
                </a:solidFill>
                <a:effectLst/>
                <a:uLnTx/>
                <a:uFillTx/>
                <a:latin typeface="+mn-lt"/>
                <a:ea typeface="+mn-ea"/>
                <a:cs typeface="+mn-cs"/>
              </a:rPr>
              <a:t>veh</a:t>
            </a:r>
            <a:r>
              <a:rPr kumimoji="0" lang="en-US" sz="2000" b="0" i="0" u="none" strike="noStrike" kern="0" cap="none" spc="0" normalizeH="0" baseline="0" noProof="0" dirty="0" smtClean="0">
                <a:ln>
                  <a:noFill/>
                </a:ln>
                <a:solidFill>
                  <a:schemeClr val="tx2"/>
                </a:solidFill>
                <a:effectLst/>
                <a:uLnTx/>
                <a:uFillTx/>
                <a:latin typeface="+mn-lt"/>
                <a:ea typeface="+mn-ea"/>
                <a:cs typeface="+mn-cs"/>
              </a:rPr>
              <a:t>/day during (7:00 – 4:00) hours ,which is equal 9 hours.</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000" b="0" i="0" u="none" strike="noStrike" kern="0" cap="none" spc="0" normalizeH="0" baseline="0" noProof="0" dirty="0" smtClean="0">
              <a:ln>
                <a:noFill/>
              </a:ln>
              <a:solidFill>
                <a:schemeClr val="tx2"/>
              </a:solidFill>
              <a:effectLst/>
              <a:uLnTx/>
              <a:uFillTx/>
              <a:latin typeface="+mn-lt"/>
              <a:ea typeface="+mn-ea"/>
              <a:cs typeface="+mn-cs"/>
            </a:endParaRPr>
          </a:p>
          <a:p>
            <a:pPr marL="342900" lvl="0" indent="-342900" algn="l">
              <a:spcBef>
                <a:spcPct val="20000"/>
              </a:spcBef>
              <a:buClr>
                <a:schemeClr val="hlink"/>
              </a:buClr>
              <a:buFont typeface="Wingdings" pitchFamily="2" charset="2"/>
              <a:buChar char="v"/>
            </a:pPr>
            <a:r>
              <a:rPr kumimoji="0" lang="en-US" sz="2000" b="1" i="0" u="none" strike="noStrike" kern="0" cap="none" spc="0" normalizeH="0" baseline="0" noProof="0" dirty="0" smtClean="0">
                <a:ln>
                  <a:noFill/>
                </a:ln>
                <a:solidFill>
                  <a:schemeClr val="tx2"/>
                </a:solidFill>
                <a:effectLst/>
                <a:uLnTx/>
                <a:uFillTx/>
                <a:latin typeface="+mn-lt"/>
                <a:ea typeface="+mn-ea"/>
                <a:cs typeface="+mn-cs"/>
              </a:rPr>
              <a:t>X = No. of vehicle per hour in the intersection /total volume in the Nablus </a:t>
            </a:r>
            <a:r>
              <a:rPr lang="en-US" sz="2000" b="1" kern="0" dirty="0" smtClean="0">
                <a:solidFill>
                  <a:schemeClr val="tx2"/>
                </a:solidFill>
                <a:latin typeface="+mn-lt"/>
              </a:rPr>
              <a:t>Street  </a:t>
            </a:r>
          </a:p>
          <a:p>
            <a:pPr marL="342900" lvl="0" indent="-342900" algn="l">
              <a:spcBef>
                <a:spcPct val="20000"/>
              </a:spcBef>
              <a:buClr>
                <a:schemeClr val="hlink"/>
              </a:buClr>
              <a:buFont typeface="Wingdings" pitchFamily="2" charset="2"/>
              <a:buChar char="v"/>
            </a:pPr>
            <a:r>
              <a:rPr lang="en-US" sz="2000" b="1" kern="0" dirty="0" smtClean="0">
                <a:solidFill>
                  <a:schemeClr val="tx2"/>
                </a:solidFill>
                <a:latin typeface="+mn-lt"/>
              </a:rPr>
              <a:t>(1/X) = Expansion Factor</a:t>
            </a: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342900" lvl="0" indent="-342900" algn="l">
              <a:spcBef>
                <a:spcPct val="20000"/>
              </a:spcBef>
              <a:buClr>
                <a:schemeClr val="hlink"/>
              </a:buClr>
              <a:defRPr/>
            </a:pPr>
            <a:r>
              <a:rPr lang="en-US" sz="2000" b="1" kern="0" dirty="0" smtClean="0">
                <a:solidFill>
                  <a:schemeClr val="tx2"/>
                </a:solidFill>
                <a:latin typeface="+mn-lt"/>
              </a:rPr>
              <a:t>     Which use to determine Representive Day Time Traffic for other intersections</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lang="en-US" sz="2000" b="1" kern="0" dirty="0" smtClean="0">
              <a:solidFill>
                <a:schemeClr val="tx2"/>
              </a:solidFill>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The total volume during 6 hrs count at industrial</a:t>
            </a:r>
            <a:r>
              <a:rPr kumimoji="0" lang="en-US" sz="2000" b="1" i="0" u="none" strike="noStrike" kern="0" cap="none" spc="0" normalizeH="0" noProof="0" dirty="0" smtClean="0">
                <a:ln>
                  <a:noFill/>
                </a:ln>
                <a:solidFill>
                  <a:schemeClr val="tx2"/>
                </a:solidFill>
                <a:effectLst/>
                <a:uLnTx/>
                <a:uFillTx/>
                <a:latin typeface="+mn-lt"/>
                <a:ea typeface="+mn-ea"/>
                <a:cs typeface="+mn-cs"/>
              </a:rPr>
              <a:t> School Intersection, equal 7526 </a:t>
            </a:r>
            <a:r>
              <a:rPr kumimoji="0" lang="en-US" sz="2000" b="1" i="0" u="none" strike="noStrike" kern="0" cap="none" spc="0" normalizeH="0" noProof="0" dirty="0" err="1" smtClean="0">
                <a:ln>
                  <a:noFill/>
                </a:ln>
                <a:solidFill>
                  <a:schemeClr val="tx2"/>
                </a:solidFill>
                <a:effectLst/>
                <a:uLnTx/>
                <a:uFillTx/>
                <a:latin typeface="+mn-lt"/>
                <a:ea typeface="+mn-ea"/>
                <a:cs typeface="+mn-cs"/>
              </a:rPr>
              <a:t>veh</a:t>
            </a:r>
            <a:r>
              <a:rPr kumimoji="0" lang="en-US" sz="2000" b="1" i="0" u="none" strike="noStrike" kern="0" cap="none" spc="0" normalizeH="0" noProof="0" dirty="0" smtClean="0">
                <a:ln>
                  <a:noFill/>
                </a:ln>
                <a:solidFill>
                  <a:schemeClr val="tx2"/>
                </a:solidFill>
                <a:effectLst/>
                <a:uLnTx/>
                <a:uFillTx/>
                <a:latin typeface="+mn-lt"/>
                <a:ea typeface="+mn-ea"/>
                <a:cs typeface="+mn-cs"/>
              </a:rPr>
              <a:t>/hr and PHV = 1521 </a:t>
            </a: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kern="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000" b="1" i="0" u="none" strike="noStrike" kern="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b="1" dirty="0" smtClean="0"/>
              <a:t>Intersection Unified Peak Hour</a:t>
            </a:r>
            <a:endParaRPr lang="en-US" sz="1800" dirty="0"/>
          </a:p>
        </p:txBody>
      </p:sp>
      <p:sp>
        <p:nvSpPr>
          <p:cNvPr id="7" name="مربع نص 6"/>
          <p:cNvSpPr txBox="1"/>
          <p:nvPr/>
        </p:nvSpPr>
        <p:spPr>
          <a:xfrm>
            <a:off x="228600" y="990600"/>
            <a:ext cx="8305800"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8"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828800"/>
            <a:ext cx="7376156" cy="304800"/>
          </a:xfrm>
          <a:prstGeom prst="rect">
            <a:avLst/>
          </a:prstGeom>
          <a:noFill/>
        </p:spPr>
      </p:pic>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990600"/>
            <a:ext cx="4570758" cy="742950"/>
          </a:xfrm>
          <a:prstGeom prst="rect">
            <a:avLst/>
          </a:prstGeom>
          <a:noFill/>
        </p:spPr>
      </p:pic>
      <p:pic>
        <p:nvPicPr>
          <p:cNvPr id="10" name="Picture 2"/>
          <p:cNvPicPr>
            <a:picLocks noGrp="1" noChangeAspect="1" noChangeArrowheads="1"/>
          </p:cNvPicPr>
          <p:nvPr>
            <p:ph idx="1"/>
          </p:nvPr>
        </p:nvPicPr>
        <p:blipFill>
          <a:blip r:embed="rId5" cstate="print"/>
          <a:srcRect l="26850" t="33672" r="24745" b="25921"/>
          <a:stretch>
            <a:fillRect/>
          </a:stretch>
        </p:blipFill>
        <p:spPr bwMode="auto">
          <a:xfrm>
            <a:off x="228600" y="2367880"/>
            <a:ext cx="8305800" cy="4447050"/>
          </a:xfrm>
          <a:prstGeom prst="rect">
            <a:avLst/>
          </a:prstGeom>
          <a:noFill/>
          <a:ln w="9525">
            <a:noFill/>
            <a:miter lim="800000"/>
            <a:headEnd/>
            <a:tailEnd/>
          </a:ln>
        </p:spPr>
      </p:pic>
      <p:cxnSp>
        <p:nvCxnSpPr>
          <p:cNvPr id="12" name="رابط كسهم مستقيم 11"/>
          <p:cNvCxnSpPr/>
          <p:nvPr/>
        </p:nvCxnSpPr>
        <p:spPr bwMode="auto">
          <a:xfrm>
            <a:off x="5410200" y="1371600"/>
            <a:ext cx="609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48400" y="1219200"/>
            <a:ext cx="1600200" cy="4095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dirty="0" smtClean="0"/>
              <a:t>Traffic Signal Warrant</a:t>
            </a:r>
            <a:endParaRPr lang="en-US" sz="1800" dirty="0"/>
          </a:p>
        </p:txBody>
      </p:sp>
      <p:pic>
        <p:nvPicPr>
          <p:cNvPr id="38" name="Picture 2"/>
          <p:cNvPicPr>
            <a:picLocks noChangeAspect="1" noChangeArrowheads="1"/>
          </p:cNvPicPr>
          <p:nvPr/>
        </p:nvPicPr>
        <p:blipFill>
          <a:blip r:embed="rId3" cstate="print"/>
          <a:srcRect l="21250" t="34000" r="19375" b="13000"/>
          <a:stretch>
            <a:fillRect/>
          </a:stretch>
        </p:blipFill>
        <p:spPr bwMode="auto">
          <a:xfrm>
            <a:off x="381000" y="2029326"/>
            <a:ext cx="8382000" cy="4676274"/>
          </a:xfrm>
          <a:prstGeom prst="rect">
            <a:avLst/>
          </a:prstGeom>
          <a:noFill/>
          <a:ln w="9525">
            <a:noFill/>
            <a:miter lim="800000"/>
            <a:headEnd/>
            <a:tailEnd/>
          </a:ln>
        </p:spPr>
      </p:pic>
      <p:sp>
        <p:nvSpPr>
          <p:cNvPr id="39" name="مستطيل 38"/>
          <p:cNvSpPr/>
          <p:nvPr/>
        </p:nvSpPr>
        <p:spPr>
          <a:xfrm>
            <a:off x="381000" y="1219200"/>
            <a:ext cx="8001000" cy="646331"/>
          </a:xfrm>
          <a:prstGeom prst="rect">
            <a:avLst/>
          </a:prstGeom>
        </p:spPr>
        <p:txBody>
          <a:bodyPr wrap="square">
            <a:spAutoFit/>
          </a:bodyPr>
          <a:lstStyle/>
          <a:p>
            <a:pPr algn="l"/>
            <a:r>
              <a:rPr lang="en-US" dirty="0" smtClean="0">
                <a:solidFill>
                  <a:schemeClr val="tx2"/>
                </a:solidFill>
                <a:latin typeface="+mj-lt"/>
              </a:rPr>
              <a:t>Traffic control signals should not be installed unless one or more of the signal warrants are met</a:t>
            </a:r>
            <a:endParaRPr lang="en-US" dirty="0">
              <a:solidFill>
                <a:schemeClr val="tx2"/>
              </a:solidFill>
              <a:latin typeface="+mj-lt"/>
            </a:endParaRPr>
          </a:p>
        </p:txBody>
      </p:sp>
      <p:sp>
        <p:nvSpPr>
          <p:cNvPr id="40" name="مربع نص 39"/>
          <p:cNvSpPr txBox="1"/>
          <p:nvPr/>
        </p:nvSpPr>
        <p:spPr>
          <a:xfrm>
            <a:off x="2667000" y="3685401"/>
            <a:ext cx="838200" cy="276999"/>
          </a:xfrm>
          <a:prstGeom prst="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dirty="0" smtClean="0">
                <a:solidFill>
                  <a:schemeClr val="bg1"/>
                </a:solidFill>
              </a:rPr>
              <a:t>1175</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dirty="0" smtClean="0"/>
              <a:t>Parking Study</a:t>
            </a:r>
            <a:endParaRPr lang="en-US" b="1" dirty="0"/>
          </a:p>
        </p:txBody>
      </p:sp>
      <p:sp>
        <p:nvSpPr>
          <p:cNvPr id="33" name="مستطيل 32"/>
          <p:cNvSpPr/>
          <p:nvPr/>
        </p:nvSpPr>
        <p:spPr>
          <a:xfrm>
            <a:off x="228600" y="1219200"/>
            <a:ext cx="8686800" cy="5078313"/>
          </a:xfrm>
          <a:prstGeom prst="rect">
            <a:avLst/>
          </a:prstGeom>
        </p:spPr>
        <p:txBody>
          <a:bodyPr wrap="square">
            <a:spAutoFit/>
          </a:bodyPr>
          <a:lstStyle/>
          <a:p>
            <a:pPr algn="l">
              <a:buFontTx/>
              <a:buChar char="-"/>
            </a:pPr>
            <a:r>
              <a:rPr lang="en-US" dirty="0" smtClean="0">
                <a:latin typeface="+mj-lt"/>
              </a:rPr>
              <a:t>The parking conditions in Tulkarem city are sophisticated due to narrow streets and places</a:t>
            </a:r>
          </a:p>
          <a:p>
            <a:pPr algn="l"/>
            <a:endParaRPr lang="en-US" dirty="0" smtClean="0">
              <a:latin typeface="+mj-lt"/>
            </a:endParaRPr>
          </a:p>
          <a:p>
            <a:pPr algn="l">
              <a:buFontTx/>
              <a:buChar char="-"/>
            </a:pPr>
            <a:r>
              <a:rPr lang="en-US" dirty="0" smtClean="0">
                <a:latin typeface="+mj-lt"/>
              </a:rPr>
              <a:t>The period during which the parking study is counted was (8:00 AM –    2:00 PM) in weekday, and the summary of results are :</a:t>
            </a:r>
          </a:p>
          <a:p>
            <a:pPr algn="l"/>
            <a:r>
              <a:rPr lang="en-US" dirty="0" smtClean="0">
                <a:latin typeface="+mj-lt"/>
              </a:rPr>
              <a:t> </a:t>
            </a:r>
          </a:p>
          <a:p>
            <a:pPr algn="l">
              <a:buNone/>
            </a:pPr>
            <a:r>
              <a:rPr lang="en-US" dirty="0" smtClean="0">
                <a:latin typeface="+mj-lt"/>
              </a:rPr>
              <a:t>1) Actual Supply = 2004  Sp-hr</a:t>
            </a:r>
          </a:p>
          <a:p>
            <a:pPr algn="l">
              <a:buNone/>
            </a:pPr>
            <a:endParaRPr lang="en-US" dirty="0" smtClean="0">
              <a:latin typeface="+mj-lt"/>
            </a:endParaRPr>
          </a:p>
          <a:p>
            <a:pPr algn="l">
              <a:buNone/>
            </a:pPr>
            <a:r>
              <a:rPr lang="en-US" dirty="0" smtClean="0">
                <a:latin typeface="+mj-lt"/>
              </a:rPr>
              <a:t>Which is equal to 2004 * 60 = 120,240 sp-min</a:t>
            </a:r>
          </a:p>
          <a:p>
            <a:pPr algn="l"/>
            <a:endParaRPr lang="en-US" dirty="0" smtClean="0">
              <a:latin typeface="+mj-lt"/>
            </a:endParaRPr>
          </a:p>
          <a:p>
            <a:pPr algn="l">
              <a:buNone/>
            </a:pPr>
            <a:r>
              <a:rPr lang="en-US" dirty="0" smtClean="0">
                <a:latin typeface="+mj-lt"/>
              </a:rPr>
              <a:t>Σ (time x no. </a:t>
            </a:r>
            <a:r>
              <a:rPr lang="en-US" dirty="0" err="1" smtClean="0">
                <a:latin typeface="+mj-lt"/>
              </a:rPr>
              <a:t>veh</a:t>
            </a:r>
            <a:r>
              <a:rPr lang="en-US" dirty="0" smtClean="0">
                <a:latin typeface="+mj-lt"/>
              </a:rPr>
              <a:t>) = 67515 veh.min     </a:t>
            </a:r>
            <a:r>
              <a:rPr lang="en-US" b="1" dirty="0" smtClean="0">
                <a:latin typeface="+mj-lt"/>
              </a:rPr>
              <a:t>(for Total period)</a:t>
            </a:r>
            <a:endParaRPr lang="en-US" dirty="0" smtClean="0">
              <a:latin typeface="+mj-lt"/>
            </a:endParaRPr>
          </a:p>
          <a:p>
            <a:pPr algn="l">
              <a:buNone/>
            </a:pPr>
            <a:r>
              <a:rPr lang="en-US" dirty="0" smtClean="0">
                <a:latin typeface="+mj-lt"/>
              </a:rPr>
              <a:t>The stall parking are available about half.</a:t>
            </a:r>
          </a:p>
          <a:p>
            <a:pPr algn="l">
              <a:buNone/>
            </a:pPr>
            <a:endParaRPr lang="en-US" dirty="0" smtClean="0">
              <a:latin typeface="+mj-lt"/>
            </a:endParaRPr>
          </a:p>
          <a:p>
            <a:pPr algn="l">
              <a:buNone/>
            </a:pPr>
            <a:r>
              <a:rPr lang="en-US" dirty="0" smtClean="0">
                <a:latin typeface="+mj-lt"/>
              </a:rPr>
              <a:t>2) Turn Over = 1.5838	</a:t>
            </a:r>
            <a:r>
              <a:rPr lang="en-US" dirty="0" err="1" smtClean="0">
                <a:latin typeface="+mj-lt"/>
              </a:rPr>
              <a:t>veh</a:t>
            </a:r>
            <a:r>
              <a:rPr lang="en-US" dirty="0" smtClean="0">
                <a:latin typeface="+mj-lt"/>
              </a:rPr>
              <a:t>/sp</a:t>
            </a:r>
          </a:p>
          <a:p>
            <a:pPr algn="l">
              <a:buNone/>
            </a:pPr>
            <a:r>
              <a:rPr lang="en-US" dirty="0" smtClean="0">
                <a:latin typeface="+mj-lt"/>
              </a:rPr>
              <a:t>			</a:t>
            </a:r>
          </a:p>
          <a:p>
            <a:pPr algn="l">
              <a:buNone/>
            </a:pPr>
            <a:r>
              <a:rPr lang="en-US" dirty="0" smtClean="0">
                <a:latin typeface="+mj-lt"/>
              </a:rPr>
              <a:t>3) Average Duration = 2.13 hrs/</a:t>
            </a:r>
            <a:r>
              <a:rPr lang="en-US" dirty="0" err="1" smtClean="0">
                <a:latin typeface="+mj-lt"/>
              </a:rPr>
              <a:t>veh</a:t>
            </a:r>
            <a:endParaRPr lang="en-US" dirty="0" smtClean="0">
              <a:latin typeface="+mj-lt"/>
            </a:endParaRPr>
          </a:p>
          <a:p>
            <a:pPr algn="l">
              <a:buNone/>
            </a:pPr>
            <a:endParaRPr lang="en-US" dirty="0" smtClean="0">
              <a:latin typeface="+mj-lt"/>
            </a:endParaRPr>
          </a:p>
          <a:p>
            <a:pPr algn="l"/>
            <a:endParaRPr lang="en-US"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304800"/>
            <a:ext cx="8610600" cy="671513"/>
          </a:xfrm>
        </p:spPr>
        <p:txBody>
          <a:bodyPr/>
          <a:lstStyle/>
          <a:p>
            <a:r>
              <a:rPr lang="en-US" b="1" dirty="0" smtClean="0"/>
              <a:t>Intersection Design</a:t>
            </a:r>
            <a:r>
              <a:rPr lang="en-US" dirty="0" smtClean="0"/>
              <a:t/>
            </a:r>
            <a:br>
              <a:rPr lang="en-US" dirty="0" smtClean="0"/>
            </a:br>
            <a:endParaRPr lang="en-US" dirty="0"/>
          </a:p>
        </p:txBody>
      </p:sp>
      <p:sp>
        <p:nvSpPr>
          <p:cNvPr id="3" name="عنصر نائب للمحتوى 2"/>
          <p:cNvSpPr>
            <a:spLocks noGrp="1"/>
          </p:cNvSpPr>
          <p:nvPr>
            <p:ph idx="1"/>
          </p:nvPr>
        </p:nvSpPr>
        <p:spPr>
          <a:xfrm>
            <a:off x="228600" y="1457325"/>
            <a:ext cx="8610600" cy="5248275"/>
          </a:xfrm>
        </p:spPr>
        <p:txBody>
          <a:bodyPr/>
          <a:lstStyle/>
          <a:p>
            <a:pPr>
              <a:buNone/>
            </a:pPr>
            <a:r>
              <a:rPr lang="en-US" sz="1800" b="1" dirty="0" smtClean="0"/>
              <a:t>     Geometric Design Criteria:</a:t>
            </a:r>
          </a:p>
          <a:p>
            <a:pPr>
              <a:buNone/>
            </a:pPr>
            <a:endParaRPr lang="en-US" sz="1800" b="1" dirty="0" smtClean="0"/>
          </a:p>
          <a:p>
            <a:pPr>
              <a:buNone/>
            </a:pPr>
            <a:r>
              <a:rPr lang="en-US" sz="1800" dirty="0" smtClean="0"/>
              <a:t>     The design vehicles are </a:t>
            </a:r>
            <a:r>
              <a:rPr lang="en-US" sz="1800" dirty="0" smtClean="0"/>
              <a:t>(Passenger Car Single </a:t>
            </a:r>
            <a:r>
              <a:rPr lang="en-US" sz="1800" dirty="0" smtClean="0"/>
              <a:t>Unit, Bus, WB-15).</a:t>
            </a:r>
          </a:p>
          <a:p>
            <a:pPr>
              <a:buNone/>
            </a:pPr>
            <a:endParaRPr lang="en-US" sz="1800" dirty="0" smtClean="0"/>
          </a:p>
          <a:p>
            <a:pPr>
              <a:buNone/>
            </a:pPr>
            <a:r>
              <a:rPr lang="en-US" sz="1800" b="1" dirty="0" smtClean="0"/>
              <a:t>-   Lane width : </a:t>
            </a:r>
            <a:r>
              <a:rPr lang="en-US" sz="1800" dirty="0" smtClean="0"/>
              <a:t>lane with varies from (2.7-3.6) for different intersections based on average space.</a:t>
            </a:r>
          </a:p>
          <a:p>
            <a:endParaRPr lang="en-US" sz="1800" dirty="0" smtClean="0"/>
          </a:p>
          <a:p>
            <a:pPr>
              <a:buFontTx/>
              <a:buChar char="-"/>
            </a:pPr>
            <a:r>
              <a:rPr lang="en-US" sz="1800" b="1" dirty="0" smtClean="0"/>
              <a:t>Sidewalks: </a:t>
            </a:r>
            <a:r>
              <a:rPr lang="en-US" sz="1800" dirty="0" smtClean="0"/>
              <a:t>The minimum sidewalk width is 1.2m; sidewalk widths of 2.4 m or greater may be needed in commercial areas.</a:t>
            </a:r>
          </a:p>
          <a:p>
            <a:pPr>
              <a:buNone/>
            </a:pPr>
            <a:endParaRPr lang="en-US" sz="1800" dirty="0" smtClean="0"/>
          </a:p>
          <a:p>
            <a:pPr>
              <a:buFontTx/>
              <a:buChar char="-"/>
            </a:pPr>
            <a:r>
              <a:rPr lang="en-US" sz="1800" b="1" dirty="0" smtClean="0"/>
              <a:t>Minimum Turning Radii: </a:t>
            </a:r>
            <a:r>
              <a:rPr lang="en-US" sz="1800" dirty="0" smtClean="0"/>
              <a:t>design minimum turning radii were taken as11 m for single unit truck, and 5 meter for small crossing roads and passenger vehicles as the design vehicle. </a:t>
            </a:r>
          </a:p>
          <a:p>
            <a:pPr>
              <a:buFontTx/>
              <a:buChar char="-"/>
            </a:pPr>
            <a:endParaRPr lang="en-US" sz="1800" dirty="0" smtClean="0"/>
          </a:p>
          <a:p>
            <a:pPr>
              <a:buNone/>
            </a:pPr>
            <a:endParaRPr lang="en-US" sz="1800" dirty="0" smtClean="0"/>
          </a:p>
          <a:p>
            <a:pPr>
              <a:buNone/>
            </a:pPr>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 y="76200"/>
            <a:ext cx="9296400" cy="609600"/>
          </a:xfrm>
        </p:spPr>
        <p:txBody>
          <a:bodyPr/>
          <a:lstStyle/>
          <a:p>
            <a:r>
              <a:rPr lang="en-US" sz="2800" b="1" dirty="0" smtClean="0"/>
              <a:t>Roadway Intersection Design </a:t>
            </a:r>
            <a:br>
              <a:rPr lang="en-US" sz="2800" b="1" dirty="0" smtClean="0"/>
            </a:br>
            <a:r>
              <a:rPr lang="en-US" sz="2800" b="1" dirty="0" smtClean="0"/>
              <a:t>and Improvements</a:t>
            </a:r>
            <a:endParaRPr lang="en-US" sz="2800" dirty="0"/>
          </a:p>
        </p:txBody>
      </p:sp>
      <p:sp>
        <p:nvSpPr>
          <p:cNvPr id="41" name="مستطيل 40"/>
          <p:cNvSpPr/>
          <p:nvPr/>
        </p:nvSpPr>
        <p:spPr>
          <a:xfrm>
            <a:off x="457200" y="1612880"/>
            <a:ext cx="8153400" cy="3693319"/>
          </a:xfrm>
          <a:prstGeom prst="rect">
            <a:avLst/>
          </a:prstGeom>
        </p:spPr>
        <p:txBody>
          <a:bodyPr wrap="square">
            <a:spAutoFit/>
          </a:bodyPr>
          <a:lstStyle/>
          <a:p>
            <a:pPr algn="just"/>
            <a:endParaRPr lang="en-US" dirty="0" smtClean="0">
              <a:latin typeface="+mj-lt"/>
            </a:endParaRPr>
          </a:p>
          <a:p>
            <a:pPr algn="just"/>
            <a:r>
              <a:rPr lang="en-US" dirty="0" smtClean="0">
                <a:latin typeface="+mj-lt"/>
              </a:rPr>
              <a:t>There are 10 intersections for which drawings depicting the    recommended improvements have been prepared. Improvement at these intersection rang :</a:t>
            </a:r>
          </a:p>
          <a:p>
            <a:pPr algn="just"/>
            <a:endParaRPr lang="en-US" dirty="0" smtClean="0">
              <a:latin typeface="+mj-lt"/>
            </a:endParaRPr>
          </a:p>
          <a:p>
            <a:pPr algn="just">
              <a:buFontTx/>
              <a:buChar char="-"/>
            </a:pPr>
            <a:r>
              <a:rPr lang="en-US" dirty="0" smtClean="0">
                <a:latin typeface="+mj-lt"/>
              </a:rPr>
              <a:t> widening of intersection approaches to provide additional travel lanes to parking prohibitions to accomplish the same purpose or to widen existing lanes where possible</a:t>
            </a:r>
          </a:p>
          <a:p>
            <a:pPr algn="just"/>
            <a:endParaRPr lang="en-US" dirty="0" smtClean="0"/>
          </a:p>
          <a:p>
            <a:pPr algn="just">
              <a:buFontTx/>
              <a:buChar char="-"/>
            </a:pPr>
            <a:r>
              <a:rPr lang="en-US" dirty="0" smtClean="0"/>
              <a:t> pavement marking.</a:t>
            </a:r>
          </a:p>
          <a:p>
            <a:pPr algn="just">
              <a:buFontTx/>
              <a:buChar char="-"/>
            </a:pPr>
            <a:endParaRPr lang="en-US" dirty="0" smtClean="0">
              <a:latin typeface="+mj-lt"/>
            </a:endParaRPr>
          </a:p>
          <a:p>
            <a:pPr algn="just">
              <a:buFontTx/>
              <a:buChar char="-"/>
            </a:pPr>
            <a:r>
              <a:rPr lang="en-US" dirty="0" smtClean="0"/>
              <a:t> providing traffic control signs.</a:t>
            </a:r>
          </a:p>
          <a:p>
            <a:pPr algn="just"/>
            <a:endParaRPr lang="en-US"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1</a:t>
            </a:r>
            <a:endParaRPr lang="en-US" sz="1800" dirty="0"/>
          </a:p>
        </p:txBody>
      </p:sp>
      <p:pic>
        <p:nvPicPr>
          <p:cNvPr id="15361" name="Picture 1"/>
          <p:cNvPicPr>
            <a:picLocks noChangeAspect="1" noChangeArrowheads="1"/>
          </p:cNvPicPr>
          <p:nvPr/>
        </p:nvPicPr>
        <p:blipFill>
          <a:blip r:embed="rId3" cstate="print"/>
          <a:srcRect l="16398" t="16666" r="28551" b="20833"/>
          <a:stretch>
            <a:fillRect/>
          </a:stretch>
        </p:blipFill>
        <p:spPr bwMode="auto">
          <a:xfrm>
            <a:off x="228600" y="1066800"/>
            <a:ext cx="8763000" cy="5593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2</a:t>
            </a:r>
            <a:endParaRPr lang="en-US" sz="1800" dirty="0"/>
          </a:p>
        </p:txBody>
      </p:sp>
      <p:pic>
        <p:nvPicPr>
          <p:cNvPr id="39939" name="Picture 3"/>
          <p:cNvPicPr>
            <a:picLocks noChangeAspect="1" noChangeArrowheads="1"/>
          </p:cNvPicPr>
          <p:nvPr/>
        </p:nvPicPr>
        <p:blipFill>
          <a:blip r:embed="rId3" cstate="print"/>
          <a:srcRect l="16984" t="16667" r="14495" b="18750"/>
          <a:stretch>
            <a:fillRect/>
          </a:stretch>
        </p:blipFill>
        <p:spPr bwMode="auto">
          <a:xfrm>
            <a:off x="152400" y="1295400"/>
            <a:ext cx="8915400" cy="5105400"/>
          </a:xfrm>
          <a:prstGeom prst="rect">
            <a:avLst/>
          </a:prstGeom>
          <a:ln>
            <a:noFill/>
          </a:ln>
          <a:effectLst>
            <a:softEdge rad="112500"/>
          </a:effectLst>
        </p:spPr>
      </p:pic>
      <p:sp>
        <p:nvSpPr>
          <p:cNvPr id="39940" name="Rectangle 4"/>
          <p:cNvSpPr>
            <a:spLocks noChangeArrowheads="1"/>
          </p:cNvSpPr>
          <p:nvPr/>
        </p:nvSpPr>
        <p:spPr bwMode="auto">
          <a:xfrm>
            <a:off x="5715000" y="5105400"/>
            <a:ext cx="189346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Cycle length : 100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Intersection LOS: C </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Outline </a:t>
            </a:r>
            <a:endParaRPr lang="en-US" dirty="0"/>
          </a:p>
        </p:txBody>
      </p:sp>
      <p:sp>
        <p:nvSpPr>
          <p:cNvPr id="66623" name="AutoShape 63"/>
          <p:cNvSpPr>
            <a:spLocks noChangeArrowheads="1"/>
          </p:cNvSpPr>
          <p:nvPr/>
        </p:nvSpPr>
        <p:spPr bwMode="gray">
          <a:xfrm>
            <a:off x="2209800" y="1828800"/>
            <a:ext cx="4572000" cy="457200"/>
          </a:xfrm>
          <a:prstGeom prst="roundRect">
            <a:avLst>
              <a:gd name="adj" fmla="val 16667"/>
            </a:avLst>
          </a:prstGeom>
          <a:gradFill rotWithShape="1">
            <a:gsLst>
              <a:gs pos="0">
                <a:srgbClr val="48BE67"/>
              </a:gs>
              <a:gs pos="50000">
                <a:srgbClr val="48BE67">
                  <a:gamma/>
                  <a:tint val="21176"/>
                  <a:invGamma/>
                </a:srgbClr>
              </a:gs>
              <a:gs pos="100000">
                <a:srgbClr val="48BE67"/>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48BE67"/>
            </a:extrusionClr>
          </a:sp3d>
        </p:spPr>
        <p:txBody>
          <a:bodyPr wrap="none" anchor="ctr">
            <a:flatTx/>
          </a:bodyPr>
          <a:lstStyle/>
          <a:p>
            <a:endParaRPr lang="en-US"/>
          </a:p>
        </p:txBody>
      </p:sp>
      <p:sp>
        <p:nvSpPr>
          <p:cNvPr id="66624" name="Text Box 64"/>
          <p:cNvSpPr txBox="1">
            <a:spLocks noChangeArrowheads="1"/>
          </p:cNvSpPr>
          <p:nvPr/>
        </p:nvSpPr>
        <p:spPr bwMode="gray">
          <a:xfrm>
            <a:off x="3124200" y="1884362"/>
            <a:ext cx="2630488" cy="366713"/>
          </a:xfrm>
          <a:prstGeom prst="rect">
            <a:avLst/>
          </a:prstGeom>
          <a:noFill/>
          <a:ln w="9525" algn="ctr">
            <a:noFill/>
            <a:miter lim="800000"/>
            <a:headEnd/>
            <a:tailEnd/>
          </a:ln>
          <a:effectLst/>
        </p:spPr>
        <p:txBody>
          <a:bodyPr>
            <a:spAutoFit/>
          </a:bodyPr>
          <a:lstStyle/>
          <a:p>
            <a:pPr eaLnBrk="0" hangingPunct="0"/>
            <a:r>
              <a:rPr lang="en-US" b="1" dirty="0" smtClean="0">
                <a:solidFill>
                  <a:srgbClr val="000000"/>
                </a:solidFill>
              </a:rPr>
              <a:t>Introduction</a:t>
            </a:r>
            <a:endParaRPr lang="en-US" b="1" dirty="0">
              <a:solidFill>
                <a:srgbClr val="000000"/>
              </a:solidFill>
            </a:endParaRPr>
          </a:p>
        </p:txBody>
      </p:sp>
      <p:sp>
        <p:nvSpPr>
          <p:cNvPr id="66625" name="AutoShape 65"/>
          <p:cNvSpPr>
            <a:spLocks noChangeArrowheads="1"/>
          </p:cNvSpPr>
          <p:nvPr/>
        </p:nvSpPr>
        <p:spPr bwMode="gray">
          <a:xfrm>
            <a:off x="2209800" y="2514600"/>
            <a:ext cx="4572000" cy="457200"/>
          </a:xfrm>
          <a:prstGeom prst="roundRect">
            <a:avLst>
              <a:gd name="adj" fmla="val 16667"/>
            </a:avLst>
          </a:prstGeom>
          <a:gradFill rotWithShape="1">
            <a:gsLst>
              <a:gs pos="0">
                <a:srgbClr val="378FCB"/>
              </a:gs>
              <a:gs pos="50000">
                <a:srgbClr val="378FCB">
                  <a:gamma/>
                  <a:tint val="40000"/>
                  <a:invGamma/>
                </a:srgbClr>
              </a:gs>
              <a:gs pos="100000">
                <a:srgbClr val="378FCB"/>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378FCB"/>
            </a:extrusionClr>
          </a:sp3d>
        </p:spPr>
        <p:txBody>
          <a:bodyPr wrap="none" anchor="ctr">
            <a:flatTx/>
          </a:bodyPr>
          <a:lstStyle/>
          <a:p>
            <a:endParaRPr lang="en-US"/>
          </a:p>
        </p:txBody>
      </p:sp>
      <p:sp>
        <p:nvSpPr>
          <p:cNvPr id="66626" name="Text Box 66"/>
          <p:cNvSpPr txBox="1">
            <a:spLocks noChangeArrowheads="1"/>
          </p:cNvSpPr>
          <p:nvPr/>
        </p:nvSpPr>
        <p:spPr bwMode="gray">
          <a:xfrm>
            <a:off x="3124200" y="2570162"/>
            <a:ext cx="2630488" cy="366713"/>
          </a:xfrm>
          <a:prstGeom prst="rect">
            <a:avLst/>
          </a:prstGeom>
          <a:noFill/>
          <a:ln w="9525" algn="ctr">
            <a:noFill/>
            <a:miter lim="800000"/>
            <a:headEnd/>
            <a:tailEnd/>
          </a:ln>
          <a:effectLst/>
        </p:spPr>
        <p:txBody>
          <a:bodyPr>
            <a:spAutoFit/>
          </a:bodyPr>
          <a:lstStyle/>
          <a:p>
            <a:pPr eaLnBrk="0" hangingPunct="0"/>
            <a:r>
              <a:rPr lang="en-US" b="1" dirty="0" smtClean="0">
                <a:solidFill>
                  <a:srgbClr val="000000"/>
                </a:solidFill>
              </a:rPr>
              <a:t>Methodology</a:t>
            </a:r>
            <a:endParaRPr lang="en-US" b="1" dirty="0">
              <a:solidFill>
                <a:srgbClr val="000000"/>
              </a:solidFill>
            </a:endParaRPr>
          </a:p>
        </p:txBody>
      </p:sp>
      <p:sp>
        <p:nvSpPr>
          <p:cNvPr id="66627" name="AutoShape 67"/>
          <p:cNvSpPr>
            <a:spLocks noChangeArrowheads="1"/>
          </p:cNvSpPr>
          <p:nvPr/>
        </p:nvSpPr>
        <p:spPr bwMode="gray">
          <a:xfrm>
            <a:off x="2209800" y="3200400"/>
            <a:ext cx="4572000" cy="457200"/>
          </a:xfrm>
          <a:prstGeom prst="roundRect">
            <a:avLst>
              <a:gd name="adj" fmla="val 16667"/>
            </a:avLst>
          </a:prstGeom>
          <a:gradFill rotWithShape="1">
            <a:gsLst>
              <a:gs pos="0">
                <a:srgbClr val="48BE67"/>
              </a:gs>
              <a:gs pos="50000">
                <a:srgbClr val="48BE67">
                  <a:gamma/>
                  <a:tint val="21176"/>
                  <a:invGamma/>
                </a:srgbClr>
              </a:gs>
              <a:gs pos="100000">
                <a:srgbClr val="48BE67"/>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48BE67"/>
            </a:extrusionClr>
          </a:sp3d>
        </p:spPr>
        <p:txBody>
          <a:bodyPr wrap="none" anchor="ctr">
            <a:flatTx/>
          </a:bodyPr>
          <a:lstStyle/>
          <a:p>
            <a:endParaRPr lang="en-US"/>
          </a:p>
        </p:txBody>
      </p:sp>
      <p:sp>
        <p:nvSpPr>
          <p:cNvPr id="66629" name="AutoShape 69"/>
          <p:cNvSpPr>
            <a:spLocks noChangeArrowheads="1"/>
          </p:cNvSpPr>
          <p:nvPr/>
        </p:nvSpPr>
        <p:spPr bwMode="gray">
          <a:xfrm>
            <a:off x="2209800" y="3886200"/>
            <a:ext cx="4572000" cy="457200"/>
          </a:xfrm>
          <a:prstGeom prst="roundRect">
            <a:avLst>
              <a:gd name="adj" fmla="val 16667"/>
            </a:avLst>
          </a:prstGeom>
          <a:gradFill rotWithShape="1">
            <a:gsLst>
              <a:gs pos="0">
                <a:srgbClr val="378FCB"/>
              </a:gs>
              <a:gs pos="50000">
                <a:srgbClr val="378FCB">
                  <a:gamma/>
                  <a:tint val="40000"/>
                  <a:invGamma/>
                </a:srgbClr>
              </a:gs>
              <a:gs pos="100000">
                <a:srgbClr val="378FCB"/>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378FCB"/>
            </a:extrusionClr>
          </a:sp3d>
        </p:spPr>
        <p:txBody>
          <a:bodyPr wrap="none" anchor="ctr">
            <a:flatTx/>
          </a:bodyPr>
          <a:lstStyle/>
          <a:p>
            <a:endParaRPr lang="en-US"/>
          </a:p>
        </p:txBody>
      </p:sp>
      <p:sp>
        <p:nvSpPr>
          <p:cNvPr id="66630" name="Text Box 70"/>
          <p:cNvSpPr txBox="1">
            <a:spLocks noChangeArrowheads="1"/>
          </p:cNvSpPr>
          <p:nvPr/>
        </p:nvSpPr>
        <p:spPr bwMode="gray">
          <a:xfrm>
            <a:off x="3124200" y="3290887"/>
            <a:ext cx="2630488" cy="366713"/>
          </a:xfrm>
          <a:prstGeom prst="rect">
            <a:avLst/>
          </a:prstGeom>
          <a:noFill/>
          <a:ln w="9525" algn="ctr">
            <a:noFill/>
            <a:miter lim="800000"/>
            <a:headEnd/>
            <a:tailEnd/>
          </a:ln>
          <a:effectLst/>
        </p:spPr>
        <p:txBody>
          <a:bodyPr>
            <a:spAutoFit/>
          </a:bodyPr>
          <a:lstStyle/>
          <a:p>
            <a:pPr eaLnBrk="0" hangingPunct="0"/>
            <a:r>
              <a:rPr lang="en-US" b="1" dirty="0" smtClean="0">
                <a:solidFill>
                  <a:srgbClr val="000000"/>
                </a:solidFill>
              </a:rPr>
              <a:t>Analysis</a:t>
            </a:r>
            <a:endParaRPr lang="en-US" b="1" dirty="0">
              <a:solidFill>
                <a:srgbClr val="000000"/>
              </a:solidFill>
            </a:endParaRPr>
          </a:p>
        </p:txBody>
      </p:sp>
      <p:sp>
        <p:nvSpPr>
          <p:cNvPr id="66631" name="AutoShape 71"/>
          <p:cNvSpPr>
            <a:spLocks noChangeArrowheads="1"/>
          </p:cNvSpPr>
          <p:nvPr/>
        </p:nvSpPr>
        <p:spPr bwMode="gray">
          <a:xfrm>
            <a:off x="2209800" y="4572000"/>
            <a:ext cx="4572000" cy="457200"/>
          </a:xfrm>
          <a:prstGeom prst="roundRect">
            <a:avLst>
              <a:gd name="adj" fmla="val 16667"/>
            </a:avLst>
          </a:prstGeom>
          <a:gradFill rotWithShape="1">
            <a:gsLst>
              <a:gs pos="0">
                <a:srgbClr val="48BE67"/>
              </a:gs>
              <a:gs pos="50000">
                <a:srgbClr val="48BE67">
                  <a:gamma/>
                  <a:tint val="21176"/>
                  <a:invGamma/>
                </a:srgbClr>
              </a:gs>
              <a:gs pos="100000">
                <a:srgbClr val="48BE67"/>
              </a:gs>
            </a:gsLst>
            <a:lin ang="0" scaled="1"/>
          </a:gradFill>
          <a:ln w="19050" algn="ctr">
            <a:round/>
            <a:headEnd/>
            <a:tailEnd/>
          </a:ln>
          <a:effectLst/>
          <a:scene3d>
            <a:camera prst="legacyPerspectiveTop"/>
            <a:lightRig rig="legacyFlat3" dir="b"/>
          </a:scene3d>
          <a:sp3d extrusionH="887400" prstMaterial="legacyMatte">
            <a:bevelT w="13500" h="13500" prst="angle"/>
            <a:bevelB w="13500" h="13500" prst="angle"/>
            <a:extrusionClr>
              <a:srgbClr val="48BE67"/>
            </a:extrusionClr>
          </a:sp3d>
        </p:spPr>
        <p:txBody>
          <a:bodyPr wrap="none" anchor="ctr">
            <a:flatTx/>
          </a:bodyPr>
          <a:lstStyle/>
          <a:p>
            <a:endParaRPr lang="en-US"/>
          </a:p>
        </p:txBody>
      </p:sp>
      <p:sp>
        <p:nvSpPr>
          <p:cNvPr id="66632" name="Text Box 72"/>
          <p:cNvSpPr txBox="1">
            <a:spLocks noChangeArrowheads="1"/>
          </p:cNvSpPr>
          <p:nvPr/>
        </p:nvSpPr>
        <p:spPr bwMode="gray">
          <a:xfrm>
            <a:off x="3124200" y="3886200"/>
            <a:ext cx="2630488" cy="366713"/>
          </a:xfrm>
          <a:prstGeom prst="rect">
            <a:avLst/>
          </a:prstGeom>
          <a:noFill/>
          <a:ln w="9525" algn="ctr">
            <a:noFill/>
            <a:miter lim="800000"/>
            <a:headEnd/>
            <a:tailEnd/>
          </a:ln>
          <a:effectLst/>
        </p:spPr>
        <p:txBody>
          <a:bodyPr>
            <a:spAutoFit/>
          </a:bodyPr>
          <a:lstStyle/>
          <a:p>
            <a:pPr eaLnBrk="0" hangingPunct="0"/>
            <a:r>
              <a:rPr lang="en-US" b="1" dirty="0" smtClean="0">
                <a:solidFill>
                  <a:srgbClr val="000000"/>
                </a:solidFill>
              </a:rPr>
              <a:t>Design</a:t>
            </a:r>
            <a:endParaRPr lang="en-US" b="1" dirty="0">
              <a:solidFill>
                <a:srgbClr val="000000"/>
              </a:solidFill>
            </a:endParaRPr>
          </a:p>
        </p:txBody>
      </p:sp>
      <p:grpSp>
        <p:nvGrpSpPr>
          <p:cNvPr id="66633" name="Group 73"/>
          <p:cNvGrpSpPr>
            <a:grpSpLocks/>
          </p:cNvGrpSpPr>
          <p:nvPr/>
        </p:nvGrpSpPr>
        <p:grpSpPr bwMode="auto">
          <a:xfrm>
            <a:off x="2895600" y="1390650"/>
            <a:ext cx="122238" cy="4030662"/>
            <a:chOff x="1824" y="1212"/>
            <a:chExt cx="77" cy="2539"/>
          </a:xfrm>
        </p:grpSpPr>
        <p:sp>
          <p:nvSpPr>
            <p:cNvPr id="66634" name="Rectangle 74"/>
            <p:cNvSpPr>
              <a:spLocks noChangeArrowheads="1"/>
            </p:cNvSpPr>
            <p:nvPr/>
          </p:nvSpPr>
          <p:spPr bwMode="gray">
            <a:xfrm>
              <a:off x="1825" y="1212"/>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35" name="Rectangle 75"/>
            <p:cNvSpPr>
              <a:spLocks noChangeArrowheads="1"/>
            </p:cNvSpPr>
            <p:nvPr/>
          </p:nvSpPr>
          <p:spPr bwMode="gray">
            <a:xfrm>
              <a:off x="1824" y="1780"/>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36" name="Rectangle 76"/>
            <p:cNvSpPr>
              <a:spLocks noChangeArrowheads="1"/>
            </p:cNvSpPr>
            <p:nvPr/>
          </p:nvSpPr>
          <p:spPr bwMode="gray">
            <a:xfrm>
              <a:off x="1827" y="2209"/>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37" name="Rectangle 77"/>
            <p:cNvSpPr>
              <a:spLocks noChangeArrowheads="1"/>
            </p:cNvSpPr>
            <p:nvPr/>
          </p:nvSpPr>
          <p:spPr bwMode="gray">
            <a:xfrm>
              <a:off x="1825" y="2641"/>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38" name="Rectangle 78"/>
            <p:cNvSpPr>
              <a:spLocks noChangeArrowheads="1"/>
            </p:cNvSpPr>
            <p:nvPr/>
          </p:nvSpPr>
          <p:spPr bwMode="gray">
            <a:xfrm>
              <a:off x="1825" y="3072"/>
              <a:ext cx="70" cy="107"/>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39" name="Rectangle 79"/>
            <p:cNvSpPr>
              <a:spLocks noChangeArrowheads="1"/>
            </p:cNvSpPr>
            <p:nvPr/>
          </p:nvSpPr>
          <p:spPr bwMode="gray">
            <a:xfrm>
              <a:off x="1827" y="3511"/>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grpSp>
      <p:grpSp>
        <p:nvGrpSpPr>
          <p:cNvPr id="66640" name="Group 80"/>
          <p:cNvGrpSpPr>
            <a:grpSpLocks/>
          </p:cNvGrpSpPr>
          <p:nvPr/>
        </p:nvGrpSpPr>
        <p:grpSpPr bwMode="auto">
          <a:xfrm>
            <a:off x="5894388" y="1389062"/>
            <a:ext cx="125412" cy="4030663"/>
            <a:chOff x="3597" y="1211"/>
            <a:chExt cx="79" cy="2539"/>
          </a:xfrm>
        </p:grpSpPr>
        <p:sp>
          <p:nvSpPr>
            <p:cNvPr id="66641" name="Rectangle 81"/>
            <p:cNvSpPr>
              <a:spLocks noChangeArrowheads="1"/>
            </p:cNvSpPr>
            <p:nvPr/>
          </p:nvSpPr>
          <p:spPr bwMode="gray">
            <a:xfrm>
              <a:off x="3598" y="1211"/>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42" name="Rectangle 82"/>
            <p:cNvSpPr>
              <a:spLocks noChangeArrowheads="1"/>
            </p:cNvSpPr>
            <p:nvPr/>
          </p:nvSpPr>
          <p:spPr bwMode="gray">
            <a:xfrm>
              <a:off x="3597" y="1779"/>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43" name="Rectangle 83"/>
            <p:cNvSpPr>
              <a:spLocks noChangeArrowheads="1"/>
            </p:cNvSpPr>
            <p:nvPr/>
          </p:nvSpPr>
          <p:spPr bwMode="gray">
            <a:xfrm>
              <a:off x="3600" y="2208"/>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44" name="Rectangle 84"/>
            <p:cNvSpPr>
              <a:spLocks noChangeArrowheads="1"/>
            </p:cNvSpPr>
            <p:nvPr/>
          </p:nvSpPr>
          <p:spPr bwMode="gray">
            <a:xfrm>
              <a:off x="3598" y="2640"/>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45" name="Rectangle 85"/>
            <p:cNvSpPr>
              <a:spLocks noChangeArrowheads="1"/>
            </p:cNvSpPr>
            <p:nvPr/>
          </p:nvSpPr>
          <p:spPr bwMode="gray">
            <a:xfrm>
              <a:off x="3598" y="3071"/>
              <a:ext cx="76" cy="111"/>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sp>
          <p:nvSpPr>
            <p:cNvPr id="66646" name="Rectangle 86"/>
            <p:cNvSpPr>
              <a:spLocks noChangeArrowheads="1"/>
            </p:cNvSpPr>
            <p:nvPr/>
          </p:nvSpPr>
          <p:spPr bwMode="gray">
            <a:xfrm>
              <a:off x="3600" y="3510"/>
              <a:ext cx="74" cy="24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lgn="ctr">
              <a:noFill/>
              <a:miter lim="800000"/>
              <a:headEnd/>
              <a:tailEnd/>
            </a:ln>
            <a:effectLst/>
          </p:spPr>
          <p:txBody>
            <a:bodyPr wrap="none" anchor="ctr"/>
            <a:lstStyle/>
            <a:p>
              <a:endParaRPr lang="en-US"/>
            </a:p>
          </p:txBody>
        </p:sp>
      </p:grpSp>
      <p:sp>
        <p:nvSpPr>
          <p:cNvPr id="66647" name="Rectangle 87"/>
          <p:cNvSpPr>
            <a:spLocks noChangeArrowheads="1"/>
          </p:cNvSpPr>
          <p:nvPr/>
        </p:nvSpPr>
        <p:spPr bwMode="gray">
          <a:xfrm>
            <a:off x="2286000" y="5410200"/>
            <a:ext cx="4495800" cy="152400"/>
          </a:xfrm>
          <a:prstGeom prst="rect">
            <a:avLst/>
          </a:prstGeom>
          <a:gradFill rotWithShape="1">
            <a:gsLst>
              <a:gs pos="0">
                <a:schemeClr val="bg2">
                  <a:alpha val="0"/>
                </a:schemeClr>
              </a:gs>
              <a:gs pos="50000">
                <a:schemeClr val="bg2">
                  <a:gamma/>
                  <a:shade val="46275"/>
                  <a:invGamma/>
                  <a:alpha val="58000"/>
                </a:schemeClr>
              </a:gs>
              <a:gs pos="100000">
                <a:schemeClr val="bg2">
                  <a:alpha val="0"/>
                </a:schemeClr>
              </a:gs>
            </a:gsLst>
            <a:lin ang="5400000" scaled="1"/>
          </a:gradFill>
          <a:ln w="9525" algn="ctr">
            <a:noFill/>
            <a:miter lim="800000"/>
            <a:headEnd/>
            <a:tailEnd/>
          </a:ln>
          <a:effectLst/>
        </p:spPr>
        <p:txBody>
          <a:bodyPr wrap="none" anchor="ctr"/>
          <a:lstStyle/>
          <a:p>
            <a:endParaRPr lang="en-US"/>
          </a:p>
        </p:txBody>
      </p:sp>
      <p:sp>
        <p:nvSpPr>
          <p:cNvPr id="54" name="Text Box 72"/>
          <p:cNvSpPr txBox="1">
            <a:spLocks noChangeArrowheads="1"/>
          </p:cNvSpPr>
          <p:nvPr/>
        </p:nvSpPr>
        <p:spPr bwMode="gray">
          <a:xfrm>
            <a:off x="3236912" y="4662487"/>
            <a:ext cx="2630488" cy="366713"/>
          </a:xfrm>
          <a:prstGeom prst="rect">
            <a:avLst/>
          </a:prstGeom>
          <a:noFill/>
          <a:ln w="9525" algn="ctr">
            <a:noFill/>
            <a:miter lim="800000"/>
            <a:headEnd/>
            <a:tailEnd/>
          </a:ln>
          <a:effectLst/>
        </p:spPr>
        <p:txBody>
          <a:bodyPr>
            <a:spAutoFit/>
          </a:bodyPr>
          <a:lstStyle/>
          <a:p>
            <a:pPr eaLnBrk="0" hangingPunct="0"/>
            <a:r>
              <a:rPr lang="en-US" b="1" dirty="0" smtClean="0">
                <a:solidFill>
                  <a:srgbClr val="000000"/>
                </a:solidFill>
              </a:rPr>
              <a:t>Recommendation</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3</a:t>
            </a:r>
            <a:endParaRPr lang="en-US" sz="1800" dirty="0"/>
          </a:p>
        </p:txBody>
      </p:sp>
      <p:pic>
        <p:nvPicPr>
          <p:cNvPr id="40962" name="Picture 2"/>
          <p:cNvPicPr>
            <a:picLocks noChangeAspect="1" noChangeArrowheads="1"/>
          </p:cNvPicPr>
          <p:nvPr/>
        </p:nvPicPr>
        <p:blipFill>
          <a:blip r:embed="rId3" cstate="print"/>
          <a:srcRect l="14641" t="16666" r="25622" b="18750"/>
          <a:stretch>
            <a:fillRect/>
          </a:stretch>
        </p:blipFill>
        <p:spPr bwMode="auto">
          <a:xfrm>
            <a:off x="-7374" y="990600"/>
            <a:ext cx="9151374" cy="5562600"/>
          </a:xfrm>
          <a:prstGeom prst="rect">
            <a:avLst/>
          </a:prstGeom>
          <a:ln>
            <a:noFill/>
          </a:ln>
          <a:effectLst>
            <a:softEdge rad="112500"/>
          </a:effectLst>
        </p:spPr>
      </p:pic>
      <p:pic>
        <p:nvPicPr>
          <p:cNvPr id="40963" name="Picture 3"/>
          <p:cNvPicPr>
            <a:picLocks noChangeAspect="1" noChangeArrowheads="1"/>
          </p:cNvPicPr>
          <p:nvPr/>
        </p:nvPicPr>
        <p:blipFill>
          <a:blip r:embed="rId4" cstate="print"/>
          <a:srcRect l="40996" t="19792" r="45534" b="23958"/>
          <a:stretch>
            <a:fillRect/>
          </a:stretch>
        </p:blipFill>
        <p:spPr bwMode="auto">
          <a:xfrm>
            <a:off x="7024511" y="1066800"/>
            <a:ext cx="519289" cy="1219200"/>
          </a:xfrm>
          <a:prstGeom prst="rect">
            <a:avLst/>
          </a:prstGeom>
          <a:ln>
            <a:noFill/>
          </a:ln>
          <a:effectLst>
            <a:softEdge rad="112500"/>
          </a:effectLst>
        </p:spPr>
      </p:pic>
      <p:sp>
        <p:nvSpPr>
          <p:cNvPr id="40964" name="Rectangle 4"/>
          <p:cNvSpPr>
            <a:spLocks noChangeArrowheads="1"/>
          </p:cNvSpPr>
          <p:nvPr/>
        </p:nvSpPr>
        <p:spPr bwMode="auto">
          <a:xfrm>
            <a:off x="6172200" y="5638800"/>
            <a:ext cx="1848583"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590675" algn="l"/>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Cycle length: 120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590675" algn="l"/>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Intersection LOS: E</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90675" algn="l"/>
              </a:tabLst>
            </a:pP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4</a:t>
            </a:r>
            <a:endParaRPr lang="en-US" sz="1800" dirty="0"/>
          </a:p>
        </p:txBody>
      </p:sp>
      <p:pic>
        <p:nvPicPr>
          <p:cNvPr id="40963" name="Picture 3"/>
          <p:cNvPicPr>
            <a:picLocks noChangeAspect="1" noChangeArrowheads="1"/>
          </p:cNvPicPr>
          <p:nvPr/>
        </p:nvPicPr>
        <p:blipFill>
          <a:blip r:embed="rId3" cstate="print"/>
          <a:srcRect l="40996" t="19792" r="45534" b="23958"/>
          <a:stretch>
            <a:fillRect/>
          </a:stretch>
        </p:blipFill>
        <p:spPr bwMode="auto">
          <a:xfrm>
            <a:off x="7024511" y="1066800"/>
            <a:ext cx="519289" cy="1219200"/>
          </a:xfrm>
          <a:prstGeom prst="rect">
            <a:avLst/>
          </a:prstGeom>
          <a:ln>
            <a:noFill/>
          </a:ln>
          <a:effectLst>
            <a:softEdge rad="112500"/>
          </a:effectLst>
        </p:spPr>
      </p:pic>
      <p:pic>
        <p:nvPicPr>
          <p:cNvPr id="53250" name="Picture 2"/>
          <p:cNvPicPr>
            <a:picLocks noChangeAspect="1" noChangeArrowheads="1"/>
          </p:cNvPicPr>
          <p:nvPr/>
        </p:nvPicPr>
        <p:blipFill>
          <a:blip r:embed="rId4" cstate="print"/>
          <a:srcRect l="15813" t="16666" r="25622" b="18750"/>
          <a:stretch>
            <a:fillRect/>
          </a:stretch>
        </p:blipFill>
        <p:spPr bwMode="auto">
          <a:xfrm>
            <a:off x="152400" y="990600"/>
            <a:ext cx="8814619" cy="5465064"/>
          </a:xfrm>
          <a:prstGeom prst="rect">
            <a:avLst/>
          </a:prstGeom>
          <a:noFill/>
          <a:ln w="9525">
            <a:noFill/>
            <a:miter lim="800000"/>
            <a:headEnd/>
            <a:tailEnd/>
          </a:ln>
          <a:effectLst/>
        </p:spPr>
      </p:pic>
      <p:pic>
        <p:nvPicPr>
          <p:cNvPr id="53251" name="Picture 3"/>
          <p:cNvPicPr>
            <a:picLocks noChangeAspect="1" noChangeArrowheads="1"/>
          </p:cNvPicPr>
          <p:nvPr/>
        </p:nvPicPr>
        <p:blipFill>
          <a:blip r:embed="rId5" cstate="print"/>
          <a:srcRect l="26574" t="21875" r="31259" b="25000"/>
          <a:stretch>
            <a:fillRect/>
          </a:stretch>
        </p:blipFill>
        <p:spPr bwMode="auto">
          <a:xfrm rot="20669097">
            <a:off x="877001" y="1805977"/>
            <a:ext cx="5486400" cy="3886200"/>
          </a:xfrm>
          <a:prstGeom prst="rect">
            <a:avLst/>
          </a:prstGeom>
          <a:noFill/>
          <a:ln w="9525">
            <a:noFill/>
            <a:miter lim="800000"/>
            <a:headEnd/>
            <a:tailEnd/>
          </a:ln>
          <a:effectLst/>
        </p:spPr>
      </p:pic>
      <p:sp>
        <p:nvSpPr>
          <p:cNvPr id="7" name="Freeform 10"/>
          <p:cNvSpPr>
            <a:spLocks/>
          </p:cNvSpPr>
          <p:nvPr/>
        </p:nvSpPr>
        <p:spPr bwMode="gray">
          <a:xfrm rot="5862498" flipH="1">
            <a:off x="1475393" y="1034556"/>
            <a:ext cx="1066800" cy="129540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endParaRPr lang="en-US"/>
          </a:p>
        </p:txBody>
      </p:sp>
      <p:sp>
        <p:nvSpPr>
          <p:cNvPr id="53252" name="Rectangle 4"/>
          <p:cNvSpPr>
            <a:spLocks noChangeArrowheads="1"/>
          </p:cNvSpPr>
          <p:nvPr/>
        </p:nvSpPr>
        <p:spPr bwMode="auto">
          <a:xfrm>
            <a:off x="7192902" y="3810000"/>
            <a:ext cx="179869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Cycle length: 120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Intersection</a:t>
            </a: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 LOS: D</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amond(in)">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5</a:t>
            </a:r>
            <a:endParaRPr lang="en-US" sz="1800" dirty="0"/>
          </a:p>
        </p:txBody>
      </p:sp>
      <p:pic>
        <p:nvPicPr>
          <p:cNvPr id="41986" name="Picture 2"/>
          <p:cNvPicPr>
            <a:picLocks noChangeAspect="1" noChangeArrowheads="1"/>
          </p:cNvPicPr>
          <p:nvPr/>
        </p:nvPicPr>
        <p:blipFill>
          <a:blip r:embed="rId3" cstate="print"/>
          <a:srcRect l="16398" t="17708" r="19180" b="18750"/>
          <a:stretch>
            <a:fillRect/>
          </a:stretch>
        </p:blipFill>
        <p:spPr bwMode="auto">
          <a:xfrm>
            <a:off x="152400" y="1346662"/>
            <a:ext cx="8839200" cy="4901738"/>
          </a:xfrm>
          <a:prstGeom prst="rect">
            <a:avLst/>
          </a:prstGeom>
          <a:ln>
            <a:noFill/>
          </a:ln>
          <a:effectLst>
            <a:softEdge rad="112500"/>
          </a:effectLst>
        </p:spPr>
      </p:pic>
      <p:pic>
        <p:nvPicPr>
          <p:cNvPr id="41987" name="Picture 3"/>
          <p:cNvPicPr>
            <a:picLocks noChangeAspect="1" noChangeArrowheads="1"/>
          </p:cNvPicPr>
          <p:nvPr/>
        </p:nvPicPr>
        <p:blipFill>
          <a:blip r:embed="rId4" cstate="print"/>
          <a:srcRect l="14861" t="47917" r="78697" b="23958"/>
          <a:stretch>
            <a:fillRect/>
          </a:stretch>
        </p:blipFill>
        <p:spPr bwMode="auto">
          <a:xfrm>
            <a:off x="7924800" y="1600200"/>
            <a:ext cx="620889" cy="1524000"/>
          </a:xfrm>
          <a:prstGeom prst="rect">
            <a:avLst/>
          </a:prstGeom>
          <a:noFill/>
          <a:ln w="9525">
            <a:noFill/>
            <a:miter lim="800000"/>
            <a:headEnd/>
            <a:tailEnd/>
          </a:ln>
          <a:effectLst/>
        </p:spPr>
      </p:pic>
      <p:sp>
        <p:nvSpPr>
          <p:cNvPr id="41988" name="Rectangle 4"/>
          <p:cNvSpPr>
            <a:spLocks noChangeArrowheads="1"/>
          </p:cNvSpPr>
          <p:nvPr/>
        </p:nvSpPr>
        <p:spPr bwMode="auto">
          <a:xfrm>
            <a:off x="5867400" y="5029200"/>
            <a:ext cx="174098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Cycle Length: 70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Intersection LOS: B</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6</a:t>
            </a:r>
            <a:endParaRPr lang="en-US" sz="1800" dirty="0"/>
          </a:p>
        </p:txBody>
      </p:sp>
      <p:pic>
        <p:nvPicPr>
          <p:cNvPr id="43010" name="Picture 2"/>
          <p:cNvPicPr>
            <a:picLocks noChangeAspect="1" noChangeArrowheads="1"/>
          </p:cNvPicPr>
          <p:nvPr/>
        </p:nvPicPr>
        <p:blipFill>
          <a:blip r:embed="rId3" cstate="print"/>
          <a:srcRect l="15813" t="16667" r="33236" b="21875"/>
          <a:stretch>
            <a:fillRect/>
          </a:stretch>
        </p:blipFill>
        <p:spPr bwMode="auto">
          <a:xfrm>
            <a:off x="609600" y="1219200"/>
            <a:ext cx="7848600" cy="53226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7</a:t>
            </a:r>
            <a:endParaRPr lang="en-US" sz="1800" dirty="0"/>
          </a:p>
        </p:txBody>
      </p:sp>
      <p:pic>
        <p:nvPicPr>
          <p:cNvPr id="44034" name="Picture 2"/>
          <p:cNvPicPr>
            <a:picLocks noChangeAspect="1" noChangeArrowheads="1"/>
          </p:cNvPicPr>
          <p:nvPr/>
        </p:nvPicPr>
        <p:blipFill>
          <a:blip r:embed="rId3" cstate="print"/>
          <a:srcRect l="22254" t="16667" r="9224" b="19792"/>
          <a:stretch>
            <a:fillRect/>
          </a:stretch>
        </p:blipFill>
        <p:spPr bwMode="auto">
          <a:xfrm>
            <a:off x="152400" y="1143000"/>
            <a:ext cx="8915400" cy="5257800"/>
          </a:xfrm>
          <a:prstGeom prst="rect">
            <a:avLst/>
          </a:prstGeom>
          <a:ln>
            <a:noFill/>
          </a:ln>
          <a:effectLst>
            <a:softEdge rad="112500"/>
          </a:effectLst>
        </p:spPr>
      </p:pic>
      <p:sp>
        <p:nvSpPr>
          <p:cNvPr id="44035" name="Rectangle 3"/>
          <p:cNvSpPr>
            <a:spLocks noChangeArrowheads="1"/>
          </p:cNvSpPr>
          <p:nvPr/>
        </p:nvSpPr>
        <p:spPr bwMode="auto">
          <a:xfrm>
            <a:off x="457200" y="5562600"/>
            <a:ext cx="174098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Cycle Length: 80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Intersection LOS: C</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8</a:t>
            </a:r>
            <a:endParaRPr lang="en-US" sz="1800" dirty="0"/>
          </a:p>
        </p:txBody>
      </p:sp>
      <p:pic>
        <p:nvPicPr>
          <p:cNvPr id="41987" name="Picture 3"/>
          <p:cNvPicPr>
            <a:picLocks noChangeAspect="1" noChangeArrowheads="1"/>
          </p:cNvPicPr>
          <p:nvPr/>
        </p:nvPicPr>
        <p:blipFill>
          <a:blip r:embed="rId3" cstate="print"/>
          <a:srcRect l="14861" t="47917" r="78697" b="23958"/>
          <a:stretch>
            <a:fillRect/>
          </a:stretch>
        </p:blipFill>
        <p:spPr bwMode="auto">
          <a:xfrm>
            <a:off x="9601200" y="990600"/>
            <a:ext cx="620889" cy="1524000"/>
          </a:xfrm>
          <a:prstGeom prst="rect">
            <a:avLst/>
          </a:prstGeom>
          <a:noFill/>
          <a:ln w="9525">
            <a:noFill/>
            <a:miter lim="800000"/>
            <a:headEnd/>
            <a:tailEnd/>
          </a:ln>
          <a:effectLst/>
        </p:spPr>
      </p:pic>
      <p:pic>
        <p:nvPicPr>
          <p:cNvPr id="45058" name="Picture 2"/>
          <p:cNvPicPr>
            <a:picLocks noChangeAspect="1" noChangeArrowheads="1"/>
          </p:cNvPicPr>
          <p:nvPr/>
        </p:nvPicPr>
        <p:blipFill>
          <a:blip r:embed="rId4" cstate="print"/>
          <a:srcRect l="16984" t="16666" r="6296" b="18750"/>
          <a:stretch>
            <a:fillRect/>
          </a:stretch>
        </p:blipFill>
        <p:spPr bwMode="auto">
          <a:xfrm>
            <a:off x="0" y="1371600"/>
            <a:ext cx="9220200" cy="4724400"/>
          </a:xfrm>
          <a:prstGeom prst="rect">
            <a:avLst/>
          </a:prstGeom>
          <a:ln>
            <a:noFill/>
          </a:ln>
          <a:effectLst>
            <a:softEdge rad="112500"/>
          </a:effectLst>
        </p:spPr>
      </p:pic>
      <p:sp>
        <p:nvSpPr>
          <p:cNvPr id="45059" name="Rectangle 3"/>
          <p:cNvSpPr>
            <a:spLocks noChangeArrowheads="1"/>
          </p:cNvSpPr>
          <p:nvPr/>
        </p:nvSpPr>
        <p:spPr bwMode="auto">
          <a:xfrm>
            <a:off x="5943600" y="4724400"/>
            <a:ext cx="182934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Cycle Length: 90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Intersection LOS: D</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9</a:t>
            </a:r>
            <a:endParaRPr lang="en-US" sz="1800" dirty="0"/>
          </a:p>
        </p:txBody>
      </p:sp>
      <p:pic>
        <p:nvPicPr>
          <p:cNvPr id="46082" name="Picture 2"/>
          <p:cNvPicPr>
            <a:picLocks noChangeAspect="1" noChangeArrowheads="1"/>
          </p:cNvPicPr>
          <p:nvPr/>
        </p:nvPicPr>
        <p:blipFill>
          <a:blip r:embed="rId3" cstate="print"/>
          <a:srcRect l="17570" t="16667" r="14495" b="18750"/>
          <a:stretch>
            <a:fillRect/>
          </a:stretch>
        </p:blipFill>
        <p:spPr bwMode="auto">
          <a:xfrm>
            <a:off x="152400" y="1295400"/>
            <a:ext cx="8839200" cy="4876800"/>
          </a:xfrm>
          <a:prstGeom prst="rect">
            <a:avLst/>
          </a:prstGeom>
          <a:noFill/>
          <a:ln w="9525">
            <a:noFill/>
            <a:miter lim="800000"/>
            <a:headEnd/>
            <a:tailEnd/>
          </a:ln>
          <a:effectLst/>
        </p:spPr>
      </p:pic>
      <p:sp>
        <p:nvSpPr>
          <p:cNvPr id="46083" name="Rectangle 3"/>
          <p:cNvSpPr>
            <a:spLocks noChangeArrowheads="1"/>
          </p:cNvSpPr>
          <p:nvPr/>
        </p:nvSpPr>
        <p:spPr bwMode="auto">
          <a:xfrm>
            <a:off x="6705600" y="5181600"/>
            <a:ext cx="18323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Cycle Length: 115 sec</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 Intersection LOS: E</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Intersection 10</a:t>
            </a:r>
            <a:endParaRPr lang="en-US" sz="1800" dirty="0"/>
          </a:p>
        </p:txBody>
      </p:sp>
      <p:pic>
        <p:nvPicPr>
          <p:cNvPr id="47106" name="Picture 2"/>
          <p:cNvPicPr>
            <a:picLocks noChangeAspect="1" noChangeArrowheads="1"/>
          </p:cNvPicPr>
          <p:nvPr/>
        </p:nvPicPr>
        <p:blipFill>
          <a:blip r:embed="rId3" cstate="print"/>
          <a:srcRect l="8199" t="16667" r="26794" b="17708"/>
          <a:stretch>
            <a:fillRect/>
          </a:stretch>
        </p:blipFill>
        <p:spPr bwMode="auto">
          <a:xfrm>
            <a:off x="152400" y="1264508"/>
            <a:ext cx="8915400" cy="5060092"/>
          </a:xfrm>
          <a:prstGeom prst="rect">
            <a:avLst/>
          </a:prstGeom>
          <a:ln>
            <a:noFill/>
          </a:ln>
          <a:effectLst>
            <a:softEdge rad="112500"/>
          </a:effectLst>
        </p:spPr>
      </p:pic>
      <p:sp>
        <p:nvSpPr>
          <p:cNvPr id="47107" name="Rectangle 3"/>
          <p:cNvSpPr>
            <a:spLocks noChangeArrowheads="1"/>
          </p:cNvSpPr>
          <p:nvPr/>
        </p:nvSpPr>
        <p:spPr bwMode="auto">
          <a:xfrm>
            <a:off x="1371600" y="5115580"/>
            <a:ext cx="178106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Cycle Length: 80 sec </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Intersection LOS: C</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b="1" dirty="0" smtClean="0"/>
              <a:t>Conclusion and Recommendation</a:t>
            </a:r>
            <a:endParaRPr lang="en-US" b="1" dirty="0"/>
          </a:p>
        </p:txBody>
      </p:sp>
      <p:sp>
        <p:nvSpPr>
          <p:cNvPr id="4" name="مستطيل 3"/>
          <p:cNvSpPr/>
          <p:nvPr/>
        </p:nvSpPr>
        <p:spPr>
          <a:xfrm>
            <a:off x="76200" y="1447800"/>
            <a:ext cx="9144000" cy="923330"/>
          </a:xfrm>
          <a:prstGeom prst="rect">
            <a:avLst/>
          </a:prstGeom>
        </p:spPr>
        <p:txBody>
          <a:bodyPr wrap="square">
            <a:spAutoFit/>
          </a:bodyPr>
          <a:lstStyle/>
          <a:p>
            <a:pPr algn="l"/>
            <a:r>
              <a:rPr lang="en-US" dirty="0" smtClean="0">
                <a:latin typeface="+mj-lt"/>
              </a:rPr>
              <a:t>There are many problems related to the traffic and geometric conditions in Tulkarem roadway network that need to be analyzed to overcome the related traffic problems pertaining to the existing conditions.</a:t>
            </a:r>
            <a:endParaRPr lang="en-US" dirty="0">
              <a:latin typeface="+mj-lt"/>
            </a:endParaRPr>
          </a:p>
        </p:txBody>
      </p:sp>
      <p:sp>
        <p:nvSpPr>
          <p:cNvPr id="5" name="مستطيل 4"/>
          <p:cNvSpPr/>
          <p:nvPr/>
        </p:nvSpPr>
        <p:spPr>
          <a:xfrm>
            <a:off x="76200" y="2667000"/>
            <a:ext cx="8610600" cy="646331"/>
          </a:xfrm>
          <a:prstGeom prst="rect">
            <a:avLst/>
          </a:prstGeom>
        </p:spPr>
        <p:txBody>
          <a:bodyPr wrap="square">
            <a:spAutoFit/>
          </a:bodyPr>
          <a:lstStyle/>
          <a:p>
            <a:pPr algn="l"/>
            <a:r>
              <a:rPr lang="en-US" dirty="0" smtClean="0">
                <a:latin typeface="+mj-lt"/>
              </a:rPr>
              <a:t>The improvements recommended in the TSM Study were evaluated and examined for the project traffic volume</a:t>
            </a:r>
            <a:endParaRPr lang="en-US" dirty="0">
              <a:latin typeface="+mj-lt"/>
            </a:endParaRPr>
          </a:p>
        </p:txBody>
      </p:sp>
      <p:sp>
        <p:nvSpPr>
          <p:cNvPr id="6" name="مستطيل 5"/>
          <p:cNvSpPr/>
          <p:nvPr/>
        </p:nvSpPr>
        <p:spPr>
          <a:xfrm>
            <a:off x="76200" y="3733800"/>
            <a:ext cx="8610600" cy="646331"/>
          </a:xfrm>
          <a:prstGeom prst="rect">
            <a:avLst/>
          </a:prstGeom>
        </p:spPr>
        <p:txBody>
          <a:bodyPr wrap="square">
            <a:spAutoFit/>
          </a:bodyPr>
          <a:lstStyle/>
          <a:p>
            <a:pPr algn="l"/>
            <a:r>
              <a:rPr lang="en-US" dirty="0" smtClean="0">
                <a:latin typeface="+mj-lt"/>
              </a:rPr>
              <a:t>The timing plans for the warranted intersection were calibrated and evaluated to meet future traffic conditions.</a:t>
            </a:r>
            <a:endParaRPr lang="en-US" dirty="0">
              <a:latin typeface="+mj-lt"/>
            </a:endParaRPr>
          </a:p>
        </p:txBody>
      </p:sp>
      <p:sp>
        <p:nvSpPr>
          <p:cNvPr id="7" name="مستطيل 6"/>
          <p:cNvSpPr/>
          <p:nvPr/>
        </p:nvSpPr>
        <p:spPr>
          <a:xfrm>
            <a:off x="76200" y="4648200"/>
            <a:ext cx="8342092" cy="646331"/>
          </a:xfrm>
          <a:prstGeom prst="rect">
            <a:avLst/>
          </a:prstGeom>
        </p:spPr>
        <p:txBody>
          <a:bodyPr wrap="none">
            <a:spAutoFit/>
          </a:bodyPr>
          <a:lstStyle/>
          <a:p>
            <a:pPr algn="l"/>
            <a:r>
              <a:rPr lang="en-US" dirty="0" smtClean="0">
                <a:latin typeface="+mj-lt"/>
              </a:rPr>
              <a:t>Public transportation in the Tulkarem city became organized after the </a:t>
            </a:r>
          </a:p>
          <a:p>
            <a:pPr algn="l"/>
            <a:r>
              <a:rPr lang="en-US" dirty="0" smtClean="0">
                <a:latin typeface="+mj-lt"/>
              </a:rPr>
              <a:t>establishment of a new garage </a:t>
            </a:r>
            <a:endParaRPr lang="en-US" dirty="0">
              <a:latin typeface="+mj-lt"/>
            </a:endParaRPr>
          </a:p>
        </p:txBody>
      </p:sp>
      <p:sp>
        <p:nvSpPr>
          <p:cNvPr id="8" name="مستطيل 7"/>
          <p:cNvSpPr/>
          <p:nvPr/>
        </p:nvSpPr>
        <p:spPr>
          <a:xfrm>
            <a:off x="77031" y="5498068"/>
            <a:ext cx="6171369" cy="369332"/>
          </a:xfrm>
          <a:prstGeom prst="rect">
            <a:avLst/>
          </a:prstGeom>
        </p:spPr>
        <p:txBody>
          <a:bodyPr wrap="none">
            <a:spAutoFit/>
          </a:bodyPr>
          <a:lstStyle/>
          <a:p>
            <a:r>
              <a:rPr lang="en-US" dirty="0" smtClean="0">
                <a:latin typeface="+mj-lt"/>
              </a:rPr>
              <a:t>Parking in the Tulkarem city is a not major problem</a:t>
            </a:r>
            <a:endParaRPr lang="en-US" dirty="0">
              <a:latin typeface="+mj-lt"/>
            </a:endParaRPr>
          </a:p>
        </p:txBody>
      </p:sp>
      <p:sp>
        <p:nvSpPr>
          <p:cNvPr id="9" name="مستطيل 8"/>
          <p:cNvSpPr/>
          <p:nvPr/>
        </p:nvSpPr>
        <p:spPr>
          <a:xfrm>
            <a:off x="-304800" y="6107668"/>
            <a:ext cx="8153400" cy="369332"/>
          </a:xfrm>
          <a:prstGeom prst="rect">
            <a:avLst/>
          </a:prstGeom>
        </p:spPr>
        <p:txBody>
          <a:bodyPr wrap="square">
            <a:spAutoFit/>
          </a:bodyPr>
          <a:lstStyle/>
          <a:p>
            <a:r>
              <a:rPr lang="en-US" dirty="0" smtClean="0">
                <a:latin typeface="+mj-lt"/>
              </a:rPr>
              <a:t>Pedestrian movement in the area of study  can not be ignored</a:t>
            </a:r>
            <a:endParaRPr lang="en-US"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28600" y="1605677"/>
            <a:ext cx="8915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The vegetables market should be moved from the current location in the CBD, to facilitate the movement on Jamal Abed Al Nasser intersection and the rest of CBD area. </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dirty="0" smtClean="0">
              <a:latin typeface="+mj-lt"/>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This will have a positive impact on the golden market street. </a:t>
            </a:r>
            <a:endParaRPr kumimoji="0" lang="en-US" b="0" i="0" u="none" strike="noStrike" cap="none" normalizeH="0" baseline="0" dirty="0" smtClean="0">
              <a:ln>
                <a:noFill/>
              </a:ln>
              <a:solidFill>
                <a:schemeClr val="tx1"/>
              </a:solidFill>
              <a:effectLst/>
              <a:latin typeface="+mj-l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US" dirty="0" smtClean="0">
              <a:latin typeface="+mj-lt"/>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Times New Roman" pitchFamily="18" charset="0"/>
              </a:rPr>
              <a:t>In future,  this street should be for pedestrians only.</a:t>
            </a:r>
            <a:endParaRPr kumimoji="0" lang="en-US" b="0" i="0" u="none" strike="noStrike" cap="none" normalizeH="0" baseline="0" dirty="0" smtClean="0">
              <a:ln>
                <a:noFill/>
              </a:ln>
              <a:solidFill>
                <a:schemeClr val="tx1"/>
              </a:solidFill>
              <a:effectLst/>
              <a:latin typeface="+mj-lt"/>
              <a:cs typeface="Arial" pitchFamily="34" charset="0"/>
            </a:endParaRPr>
          </a:p>
        </p:txBody>
      </p:sp>
      <p:sp>
        <p:nvSpPr>
          <p:cNvPr id="5" name="مستطيل 4"/>
          <p:cNvSpPr/>
          <p:nvPr/>
        </p:nvSpPr>
        <p:spPr>
          <a:xfrm>
            <a:off x="762000" y="152400"/>
            <a:ext cx="7837402" cy="584775"/>
          </a:xfrm>
          <a:prstGeom prst="rect">
            <a:avLst/>
          </a:prstGeom>
        </p:spPr>
        <p:txBody>
          <a:bodyPr wrap="none">
            <a:spAutoFit/>
          </a:bodyPr>
          <a:lstStyle/>
          <a:p>
            <a:r>
              <a:rPr lang="en-US" sz="3200" b="1" dirty="0" smtClean="0">
                <a:latin typeface="+mj-lt"/>
              </a:rPr>
              <a:t>Conclusion and Recommendation</a:t>
            </a:r>
            <a:endParaRPr lang="en-US" sz="32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Introduction</a:t>
            </a:r>
            <a:endParaRPr lang="en-US" dirty="0"/>
          </a:p>
        </p:txBody>
      </p:sp>
      <p:sp>
        <p:nvSpPr>
          <p:cNvPr id="67587" name="Rectangle 3"/>
          <p:cNvSpPr>
            <a:spLocks noGrp="1" noChangeArrowheads="1"/>
          </p:cNvSpPr>
          <p:nvPr>
            <p:ph type="body" idx="1"/>
          </p:nvPr>
        </p:nvSpPr>
        <p:spPr>
          <a:xfrm>
            <a:off x="381000" y="1828800"/>
            <a:ext cx="8132762" cy="3886200"/>
          </a:xfrm>
        </p:spPr>
        <p:txBody>
          <a:bodyPr/>
          <a:lstStyle/>
          <a:p>
            <a:pPr algn="just"/>
            <a:r>
              <a:rPr lang="en-US" sz="1800" dirty="0" smtClean="0"/>
              <a:t>Tulkarem city is located at the northwestern part of the West Bank , It had a population of approximately 67,804.</a:t>
            </a:r>
          </a:p>
          <a:p>
            <a:pPr algn="just"/>
            <a:endParaRPr lang="en-US" sz="1800" dirty="0" smtClean="0"/>
          </a:p>
          <a:p>
            <a:pPr algn="just"/>
            <a:endParaRPr lang="en-US" sz="1800" dirty="0" smtClean="0"/>
          </a:p>
          <a:p>
            <a:pPr algn="just">
              <a:buNone/>
            </a:pPr>
            <a:endParaRPr lang="en-US" sz="1800" dirty="0" smtClean="0"/>
          </a:p>
          <a:p>
            <a:pPr algn="just"/>
            <a:r>
              <a:rPr lang="en-US" sz="1800" dirty="0" smtClean="0"/>
              <a:t>The traffic volumes in this city are considered to be high . It requires a complete traffic management plan to make better use of the existing roadway network structure and to keep an acceptable level of service for the operation for both pedestrian and vehicular traffic.</a:t>
            </a:r>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pPr algn="just"/>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subTitle" idx="1"/>
          </p:nvPr>
        </p:nvSpPr>
        <p:spPr>
          <a:xfrm>
            <a:off x="2133600" y="3352800"/>
            <a:ext cx="4876800" cy="457200"/>
          </a:xfrm>
        </p:spPr>
        <p:txBody>
          <a:bodyPr/>
          <a:lstStyle/>
          <a:p>
            <a:r>
              <a:rPr lang="en-US" sz="1600" dirty="0" smtClean="0">
                <a:solidFill>
                  <a:schemeClr val="bg1"/>
                </a:solidFill>
                <a:effectLst>
                  <a:outerShdw blurRad="38100" dist="38100" dir="2700000" algn="tl">
                    <a:srgbClr val="000000">
                      <a:alpha val="43137"/>
                    </a:srgbClr>
                  </a:outerShdw>
                </a:effectLst>
                <a:latin typeface="Arial" charset="0"/>
              </a:rPr>
              <a:t>Team Work </a:t>
            </a:r>
            <a:endParaRPr lang="en-US" sz="1600" dirty="0">
              <a:solidFill>
                <a:schemeClr val="bg1"/>
              </a:solidFill>
              <a:effectLst>
                <a:outerShdw blurRad="38100" dist="38100" dir="2700000" algn="tl">
                  <a:srgbClr val="000000">
                    <a:alpha val="43137"/>
                  </a:srgbClr>
                </a:outerShdw>
              </a:effectLst>
              <a:latin typeface="Arial" charset="0"/>
            </a:endParaRPr>
          </a:p>
        </p:txBody>
      </p:sp>
      <p:sp>
        <p:nvSpPr>
          <p:cNvPr id="84995" name="WordArt 3"/>
          <p:cNvSpPr>
            <a:spLocks noChangeArrowheads="1" noChangeShapeType="1" noTextEdit="1"/>
          </p:cNvSpPr>
          <p:nvPr/>
        </p:nvSpPr>
        <p:spPr bwMode="auto">
          <a:xfrm>
            <a:off x="1981200" y="2514600"/>
            <a:ext cx="5105400" cy="762000"/>
          </a:xfrm>
          <a:prstGeom prst="rect">
            <a:avLst/>
          </a:prstGeom>
        </p:spPr>
        <p:txBody>
          <a:bodyPr wrap="none" fromWordArt="1">
            <a:prstTxWarp prst="textDeflate">
              <a:avLst>
                <a:gd name="adj" fmla="val 0"/>
              </a:avLst>
            </a:prstTxWarp>
          </a:bodyPr>
          <a:lstStyle/>
          <a:p>
            <a:r>
              <a:rPr lang="en-US" sz="5400" b="1" kern="10">
                <a:ln w="28575">
                  <a:solidFill>
                    <a:schemeClr val="tx2"/>
                  </a:solidFill>
                  <a:round/>
                  <a:headEnd/>
                  <a:tailEnd/>
                </a:ln>
                <a:gradFill rotWithShape="1">
                  <a:gsLst>
                    <a:gs pos="0">
                      <a:schemeClr val="bg2"/>
                    </a:gs>
                    <a:gs pos="100000">
                      <a:schemeClr val="bg1"/>
                    </a:gs>
                  </a:gsLst>
                  <a:lin ang="5400000" scaled="1"/>
                </a:gradFill>
                <a:effectLst>
                  <a:outerShdw dist="89803" dir="2700000" algn="ctr" rotWithShape="0">
                    <a:srgbClr val="000000">
                      <a:alpha val="50000"/>
                    </a:srgbClr>
                  </a:outerShdw>
                </a:effectLst>
                <a:latin typeface="Verdana"/>
                <a:ea typeface="Verdana"/>
                <a:cs typeface="Verdana"/>
              </a:rPr>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95600" y="152400"/>
            <a:ext cx="8610600" cy="671513"/>
          </a:xfrm>
        </p:spPr>
        <p:txBody>
          <a:bodyPr/>
          <a:lstStyle/>
          <a:p>
            <a:r>
              <a:rPr lang="en-US" b="1" dirty="0" smtClean="0">
                <a:solidFill>
                  <a:schemeClr val="tx2"/>
                </a:solidFill>
                <a:effectLst>
                  <a:outerShdw blurRad="38100" dist="38100" dir="2700000" algn="tl">
                    <a:srgbClr val="000000">
                      <a:alpha val="43137"/>
                    </a:srgbClr>
                  </a:outerShdw>
                </a:effectLst>
              </a:rPr>
              <a:t>Map of Tulkarem </a:t>
            </a:r>
            <a:endParaRPr lang="en-US" b="1" dirty="0">
              <a:solidFill>
                <a:schemeClr val="tx2"/>
              </a:solidFill>
              <a:effectLst>
                <a:outerShdw blurRad="38100" dist="38100" dir="2700000" algn="tl">
                  <a:srgbClr val="000000">
                    <a:alpha val="43137"/>
                  </a:srgbClr>
                </a:outerShdw>
              </a:effectLst>
            </a:endParaRPr>
          </a:p>
        </p:txBody>
      </p:sp>
      <p:pic>
        <p:nvPicPr>
          <p:cNvPr id="5" name="Content Placeholder 3" descr="IIZ_Map1"/>
          <p:cNvPicPr>
            <a:picLocks noGrp="1"/>
          </p:cNvPicPr>
          <p:nvPr>
            <p:ph idx="1"/>
          </p:nvPr>
        </p:nvPicPr>
        <p:blipFill>
          <a:blip r:embed="rId3" cstate="print"/>
          <a:srcRect/>
          <a:stretch>
            <a:fillRect/>
          </a:stretch>
        </p:blipFill>
        <p:spPr bwMode="auto">
          <a:xfrm>
            <a:off x="76200" y="0"/>
            <a:ext cx="5029200" cy="678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Problem Definition</a:t>
            </a:r>
            <a:endParaRPr lang="en-US" sz="1800" dirty="0">
              <a:solidFill>
                <a:schemeClr val="accent1"/>
              </a:solidFill>
            </a:endParaRPr>
          </a:p>
        </p:txBody>
      </p:sp>
      <p:sp>
        <p:nvSpPr>
          <p:cNvPr id="68611" name="AutoShape 3"/>
          <p:cNvSpPr>
            <a:spLocks noChangeArrowheads="1"/>
          </p:cNvSpPr>
          <p:nvPr/>
        </p:nvSpPr>
        <p:spPr bwMode="auto">
          <a:xfrm>
            <a:off x="6629400" y="1143000"/>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endParaRPr lang="en-US">
              <a:latin typeface="Verdana" pitchFamily="34" charset="0"/>
            </a:endParaRPr>
          </a:p>
        </p:txBody>
      </p:sp>
      <p:sp>
        <p:nvSpPr>
          <p:cNvPr id="68612" name="Text Box 4"/>
          <p:cNvSpPr txBox="1">
            <a:spLocks noChangeArrowheads="1"/>
          </p:cNvSpPr>
          <p:nvPr/>
        </p:nvSpPr>
        <p:spPr bwMode="auto">
          <a:xfrm>
            <a:off x="6781800" y="1447800"/>
            <a:ext cx="2057400" cy="1569660"/>
          </a:xfrm>
          <a:prstGeom prst="rect">
            <a:avLst/>
          </a:prstGeom>
          <a:noFill/>
          <a:ln w="9525">
            <a:noFill/>
            <a:miter lim="800000"/>
            <a:headEnd/>
            <a:tailEnd/>
          </a:ln>
          <a:effectLst/>
        </p:spPr>
        <p:txBody>
          <a:bodyPr>
            <a:spAutoFit/>
          </a:bodyPr>
          <a:lstStyle/>
          <a:p>
            <a:pPr algn="l" eaLnBrk="0" hangingPunct="0"/>
            <a:r>
              <a:rPr lang="en-US" sz="2000" b="1" dirty="0" smtClean="0">
                <a:solidFill>
                  <a:schemeClr val="bg1"/>
                </a:solidFill>
              </a:rPr>
              <a:t>Delay Problems</a:t>
            </a:r>
            <a:r>
              <a:rPr lang="en-US" dirty="0" smtClean="0">
                <a:solidFill>
                  <a:schemeClr val="bg1"/>
                </a:solidFill>
              </a:rPr>
              <a:t> </a:t>
            </a:r>
            <a:endParaRPr lang="en-US" dirty="0">
              <a:solidFill>
                <a:schemeClr val="bg1"/>
              </a:solidFill>
            </a:endParaRPr>
          </a:p>
          <a:p>
            <a:pPr algn="l" eaLnBrk="0" hangingPunct="0"/>
            <a:r>
              <a:rPr lang="en-US" sz="1400" dirty="0" smtClean="0">
                <a:solidFill>
                  <a:schemeClr val="bg1"/>
                </a:solidFill>
              </a:rPr>
              <a:t>These are other problems that result of congestion in the CBD area.</a:t>
            </a:r>
            <a:endParaRPr lang="en-US" sz="1400" dirty="0">
              <a:solidFill>
                <a:schemeClr val="bg1"/>
              </a:solidFill>
            </a:endParaRPr>
          </a:p>
        </p:txBody>
      </p:sp>
      <p:sp>
        <p:nvSpPr>
          <p:cNvPr id="68613" name="AutoShape 5"/>
          <p:cNvSpPr>
            <a:spLocks noChangeArrowheads="1"/>
          </p:cNvSpPr>
          <p:nvPr/>
        </p:nvSpPr>
        <p:spPr bwMode="auto">
          <a:xfrm>
            <a:off x="152400" y="1143000"/>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endParaRPr lang="en-US">
              <a:latin typeface="Verdana" pitchFamily="34" charset="0"/>
            </a:endParaRPr>
          </a:p>
        </p:txBody>
      </p:sp>
      <p:sp>
        <p:nvSpPr>
          <p:cNvPr id="68614" name="Text Box 6"/>
          <p:cNvSpPr txBox="1">
            <a:spLocks noChangeArrowheads="1"/>
          </p:cNvSpPr>
          <p:nvPr/>
        </p:nvSpPr>
        <p:spPr bwMode="auto">
          <a:xfrm>
            <a:off x="304800" y="1447800"/>
            <a:ext cx="2038350" cy="1569660"/>
          </a:xfrm>
          <a:prstGeom prst="rect">
            <a:avLst/>
          </a:prstGeom>
          <a:noFill/>
          <a:ln w="9525">
            <a:noFill/>
            <a:miter lim="800000"/>
            <a:headEnd/>
            <a:tailEnd/>
          </a:ln>
          <a:effectLst/>
        </p:spPr>
        <p:txBody>
          <a:bodyPr wrap="square">
            <a:spAutoFit/>
          </a:bodyPr>
          <a:lstStyle/>
          <a:p>
            <a:pPr algn="l" eaLnBrk="0" hangingPunct="0"/>
            <a:r>
              <a:rPr lang="en-US" sz="2000" b="1" dirty="0" smtClean="0">
                <a:solidFill>
                  <a:schemeClr val="bg1"/>
                </a:solidFill>
              </a:rPr>
              <a:t>Congestion Problems</a:t>
            </a:r>
            <a:r>
              <a:rPr lang="en-US" dirty="0" smtClean="0">
                <a:solidFill>
                  <a:schemeClr val="bg1"/>
                </a:solidFill>
              </a:rPr>
              <a:t> </a:t>
            </a:r>
          </a:p>
          <a:p>
            <a:pPr algn="l" eaLnBrk="0" hangingPunct="0"/>
            <a:r>
              <a:rPr lang="en-US" sz="1400" dirty="0" smtClean="0">
                <a:solidFill>
                  <a:schemeClr val="bg1"/>
                </a:solidFill>
              </a:rPr>
              <a:t>These are major problems that can be clearly seen in the CBD area.</a:t>
            </a:r>
            <a:endParaRPr lang="en-US" sz="1400" dirty="0">
              <a:solidFill>
                <a:schemeClr val="bg1"/>
              </a:solidFill>
            </a:endParaRPr>
          </a:p>
        </p:txBody>
      </p:sp>
      <p:sp>
        <p:nvSpPr>
          <p:cNvPr id="68615" name="AutoShape 7"/>
          <p:cNvSpPr>
            <a:spLocks noChangeAspect="1" noChangeArrowheads="1" noTextEdit="1"/>
          </p:cNvSpPr>
          <p:nvPr/>
        </p:nvSpPr>
        <p:spPr bwMode="gray">
          <a:xfrm>
            <a:off x="3222625" y="3176588"/>
            <a:ext cx="909638" cy="1244600"/>
          </a:xfrm>
          <a:prstGeom prst="rect">
            <a:avLst/>
          </a:prstGeom>
          <a:noFill/>
          <a:ln w="9525">
            <a:noFill/>
            <a:miter lim="800000"/>
            <a:headEnd/>
            <a:tailEnd/>
          </a:ln>
        </p:spPr>
        <p:txBody>
          <a:bodyPr/>
          <a:lstStyle/>
          <a:p>
            <a:endParaRPr lang="en-US"/>
          </a:p>
        </p:txBody>
      </p:sp>
      <p:sp>
        <p:nvSpPr>
          <p:cNvPr id="68616" name="Freeform 8"/>
          <p:cNvSpPr>
            <a:spLocks/>
          </p:cNvSpPr>
          <p:nvPr/>
        </p:nvSpPr>
        <p:spPr bwMode="gray">
          <a:xfrm>
            <a:off x="3363912" y="1120775"/>
            <a:ext cx="903288" cy="13938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w="0">
            <a:noFill/>
            <a:prstDash val="solid"/>
            <a:round/>
            <a:headEnd/>
            <a:tailEnd/>
          </a:ln>
        </p:spPr>
        <p:txBody>
          <a:bodyPr/>
          <a:lstStyle/>
          <a:p>
            <a:endParaRPr lang="en-US"/>
          </a:p>
        </p:txBody>
      </p:sp>
      <p:sp>
        <p:nvSpPr>
          <p:cNvPr id="68617" name="AutoShape 9"/>
          <p:cNvSpPr>
            <a:spLocks noChangeAspect="1" noChangeArrowheads="1" noTextEdit="1"/>
          </p:cNvSpPr>
          <p:nvPr/>
        </p:nvSpPr>
        <p:spPr bwMode="gray">
          <a:xfrm flipH="1">
            <a:off x="4868863" y="3176588"/>
            <a:ext cx="909637" cy="1244600"/>
          </a:xfrm>
          <a:prstGeom prst="rect">
            <a:avLst/>
          </a:prstGeom>
          <a:noFill/>
          <a:ln w="9525">
            <a:noFill/>
            <a:miter lim="800000"/>
            <a:headEnd/>
            <a:tailEnd/>
          </a:ln>
        </p:spPr>
        <p:txBody>
          <a:bodyPr/>
          <a:lstStyle/>
          <a:p>
            <a:endParaRPr lang="en-US"/>
          </a:p>
        </p:txBody>
      </p:sp>
      <p:sp>
        <p:nvSpPr>
          <p:cNvPr id="68618" name="Freeform 10"/>
          <p:cNvSpPr>
            <a:spLocks/>
          </p:cNvSpPr>
          <p:nvPr/>
        </p:nvSpPr>
        <p:spPr bwMode="gray">
          <a:xfrm flipH="1">
            <a:off x="4648200" y="1143000"/>
            <a:ext cx="1066800" cy="1295400"/>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endParaRPr lang="en-US"/>
          </a:p>
        </p:txBody>
      </p:sp>
      <p:sp>
        <p:nvSpPr>
          <p:cNvPr id="21" name="AutoShape 3"/>
          <p:cNvSpPr>
            <a:spLocks noChangeArrowheads="1"/>
          </p:cNvSpPr>
          <p:nvPr/>
        </p:nvSpPr>
        <p:spPr bwMode="auto">
          <a:xfrm>
            <a:off x="6629400" y="4038600"/>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endParaRPr lang="en-US">
              <a:latin typeface="Verdana" pitchFamily="34" charset="0"/>
            </a:endParaRPr>
          </a:p>
        </p:txBody>
      </p:sp>
      <p:sp>
        <p:nvSpPr>
          <p:cNvPr id="22" name="Text Box 4"/>
          <p:cNvSpPr txBox="1">
            <a:spLocks noChangeArrowheads="1"/>
          </p:cNvSpPr>
          <p:nvPr/>
        </p:nvSpPr>
        <p:spPr bwMode="auto">
          <a:xfrm>
            <a:off x="6781800" y="4343400"/>
            <a:ext cx="2057400" cy="2000548"/>
          </a:xfrm>
          <a:prstGeom prst="rect">
            <a:avLst/>
          </a:prstGeom>
          <a:noFill/>
          <a:ln w="9525">
            <a:noFill/>
            <a:miter lim="800000"/>
            <a:headEnd/>
            <a:tailEnd/>
          </a:ln>
          <a:effectLst/>
        </p:spPr>
        <p:txBody>
          <a:bodyPr wrap="square">
            <a:spAutoFit/>
          </a:bodyPr>
          <a:lstStyle/>
          <a:p>
            <a:pPr algn="l"/>
            <a:r>
              <a:rPr lang="en-US" sz="2000" b="1" dirty="0" smtClean="0">
                <a:solidFill>
                  <a:schemeClr val="bg1"/>
                </a:solidFill>
              </a:rPr>
              <a:t>Safety Problems</a:t>
            </a:r>
            <a:endParaRPr lang="en-US" sz="2000" dirty="0" smtClean="0">
              <a:solidFill>
                <a:schemeClr val="bg1"/>
              </a:solidFill>
            </a:endParaRPr>
          </a:p>
          <a:p>
            <a:pPr algn="l"/>
            <a:r>
              <a:rPr lang="en-US" sz="1400" dirty="0" smtClean="0">
                <a:solidFill>
                  <a:schemeClr val="bg1"/>
                </a:solidFill>
              </a:rPr>
              <a:t>These problems are noticed in the study area, because the right of way is not clear for conflict points at intersections</a:t>
            </a:r>
          </a:p>
        </p:txBody>
      </p:sp>
      <p:sp>
        <p:nvSpPr>
          <p:cNvPr id="23" name="AutoShape 3"/>
          <p:cNvSpPr>
            <a:spLocks noChangeArrowheads="1"/>
          </p:cNvSpPr>
          <p:nvPr/>
        </p:nvSpPr>
        <p:spPr bwMode="auto">
          <a:xfrm>
            <a:off x="152400" y="4038600"/>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endParaRPr lang="en-US">
              <a:latin typeface="Verdana" pitchFamily="34" charset="0"/>
            </a:endParaRPr>
          </a:p>
        </p:txBody>
      </p:sp>
      <p:sp>
        <p:nvSpPr>
          <p:cNvPr id="24" name="Text Box 4"/>
          <p:cNvSpPr txBox="1">
            <a:spLocks noChangeArrowheads="1"/>
          </p:cNvSpPr>
          <p:nvPr/>
        </p:nvSpPr>
        <p:spPr bwMode="auto">
          <a:xfrm>
            <a:off x="304800" y="4343400"/>
            <a:ext cx="2057400" cy="1785104"/>
          </a:xfrm>
          <a:prstGeom prst="rect">
            <a:avLst/>
          </a:prstGeom>
          <a:noFill/>
          <a:ln w="9525">
            <a:noFill/>
            <a:miter lim="800000"/>
            <a:headEnd/>
            <a:tailEnd/>
          </a:ln>
          <a:effectLst/>
        </p:spPr>
        <p:txBody>
          <a:bodyPr wrap="square">
            <a:spAutoFit/>
          </a:bodyPr>
          <a:lstStyle/>
          <a:p>
            <a:pPr algn="l"/>
            <a:r>
              <a:rPr lang="en-US" sz="2000" b="1" dirty="0" smtClean="0">
                <a:solidFill>
                  <a:schemeClr val="bg1"/>
                </a:solidFill>
              </a:rPr>
              <a:t>Geometric Problems</a:t>
            </a:r>
            <a:endParaRPr lang="en-US" sz="2000" dirty="0" smtClean="0">
              <a:solidFill>
                <a:schemeClr val="bg1"/>
              </a:solidFill>
            </a:endParaRPr>
          </a:p>
          <a:p>
            <a:pPr algn="l"/>
            <a:r>
              <a:rPr lang="en-US" sz="1400" dirty="0" smtClean="0">
                <a:solidFill>
                  <a:schemeClr val="bg1"/>
                </a:solidFill>
              </a:rPr>
              <a:t>These problems are obvious because no much has been done to improve the geometry of the intersections.</a:t>
            </a:r>
          </a:p>
        </p:txBody>
      </p:sp>
      <p:sp>
        <p:nvSpPr>
          <p:cNvPr id="28" name="AutoShape 3"/>
          <p:cNvSpPr>
            <a:spLocks noChangeArrowheads="1"/>
          </p:cNvSpPr>
          <p:nvPr/>
        </p:nvSpPr>
        <p:spPr bwMode="auto">
          <a:xfrm>
            <a:off x="3505200" y="3962400"/>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endParaRPr lang="en-US">
              <a:latin typeface="Verdana" pitchFamily="34" charset="0"/>
            </a:endParaRPr>
          </a:p>
        </p:txBody>
      </p:sp>
      <p:sp>
        <p:nvSpPr>
          <p:cNvPr id="29" name="Text Box 4"/>
          <p:cNvSpPr txBox="1">
            <a:spLocks noChangeArrowheads="1"/>
          </p:cNvSpPr>
          <p:nvPr/>
        </p:nvSpPr>
        <p:spPr bwMode="auto">
          <a:xfrm>
            <a:off x="3657600" y="4191000"/>
            <a:ext cx="2057400" cy="2308324"/>
          </a:xfrm>
          <a:prstGeom prst="rect">
            <a:avLst/>
          </a:prstGeom>
          <a:noFill/>
          <a:ln w="9525">
            <a:noFill/>
            <a:miter lim="800000"/>
            <a:headEnd/>
            <a:tailEnd/>
          </a:ln>
          <a:effectLst/>
        </p:spPr>
        <p:txBody>
          <a:bodyPr>
            <a:spAutoFit/>
          </a:bodyPr>
          <a:lstStyle/>
          <a:p>
            <a:pPr algn="l"/>
            <a:r>
              <a:rPr lang="en-US" sz="2000" b="1" dirty="0" smtClean="0">
                <a:solidFill>
                  <a:schemeClr val="bg1"/>
                </a:solidFill>
              </a:rPr>
              <a:t>Parking and pedestrian Problems</a:t>
            </a:r>
            <a:r>
              <a:rPr lang="en-US" sz="2000" dirty="0" smtClean="0">
                <a:solidFill>
                  <a:schemeClr val="bg1"/>
                </a:solidFill>
              </a:rPr>
              <a:t> </a:t>
            </a:r>
            <a:r>
              <a:rPr lang="en-US" sz="1400" dirty="0" smtClean="0">
                <a:solidFill>
                  <a:schemeClr val="bg1"/>
                </a:solidFill>
              </a:rPr>
              <a:t>The parking capacity in the Tulkarem city is limited. Random parking observed while there is lack of parking control and   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b="1" dirty="0" smtClean="0"/>
              <a:t>Objectives</a:t>
            </a:r>
            <a:endParaRPr lang="en-US" dirty="0"/>
          </a:p>
        </p:txBody>
      </p:sp>
      <p:grpSp>
        <p:nvGrpSpPr>
          <p:cNvPr id="93213" name="Group 29"/>
          <p:cNvGrpSpPr>
            <a:grpSpLocks/>
          </p:cNvGrpSpPr>
          <p:nvPr/>
        </p:nvGrpSpPr>
        <p:grpSpPr bwMode="auto">
          <a:xfrm>
            <a:off x="457200" y="1600200"/>
            <a:ext cx="2438400" cy="4572000"/>
            <a:chOff x="960" y="1104"/>
            <a:chExt cx="1104" cy="2688"/>
          </a:xfrm>
        </p:grpSpPr>
        <p:sp>
          <p:nvSpPr>
            <p:cNvPr id="93214" name="AutoShape 30"/>
            <p:cNvSpPr>
              <a:spLocks noChangeArrowheads="1"/>
            </p:cNvSpPr>
            <p:nvPr/>
          </p:nvSpPr>
          <p:spPr bwMode="gray">
            <a:xfrm>
              <a:off x="1008" y="2112"/>
              <a:ext cx="1008" cy="1680"/>
            </a:xfrm>
            <a:prstGeom prst="roundRect">
              <a:avLst>
                <a:gd name="adj" fmla="val 7935"/>
              </a:avLst>
            </a:prstGeom>
            <a:gradFill rotWithShape="1">
              <a:gsLst>
                <a:gs pos="0">
                  <a:srgbClr val="6699FF">
                    <a:gamma/>
                    <a:shade val="57647"/>
                    <a:invGamma/>
                  </a:srgbClr>
                </a:gs>
                <a:gs pos="100000">
                  <a:srgbClr val="6699FF"/>
                </a:gs>
              </a:gsLst>
              <a:lin ang="5400000" scaled="1"/>
            </a:gradFill>
            <a:ln w="9525">
              <a:noFill/>
              <a:round/>
              <a:headEnd/>
              <a:tailEnd/>
            </a:ln>
            <a:effectLst>
              <a:prstShdw prst="shdw12">
                <a:srgbClr val="000000">
                  <a:alpha val="50000"/>
                </a:srgbClr>
              </a:prstShdw>
            </a:effectLst>
          </p:spPr>
          <p:txBody>
            <a:bodyPr wrap="none" anchor="ctr"/>
            <a:lstStyle/>
            <a:p>
              <a:endParaRPr lang="en-US"/>
            </a:p>
          </p:txBody>
        </p:sp>
        <p:sp>
          <p:nvSpPr>
            <p:cNvPr id="93215" name="Text Box 31"/>
            <p:cNvSpPr txBox="1">
              <a:spLocks noChangeArrowheads="1"/>
            </p:cNvSpPr>
            <p:nvPr/>
          </p:nvSpPr>
          <p:spPr bwMode="gray">
            <a:xfrm>
              <a:off x="1008" y="2508"/>
              <a:ext cx="1016" cy="756"/>
            </a:xfrm>
            <a:prstGeom prst="rect">
              <a:avLst/>
            </a:prstGeom>
            <a:noFill/>
            <a:ln w="9525" algn="ctr">
              <a:noFill/>
              <a:miter lim="800000"/>
              <a:headEnd/>
              <a:tailEnd/>
            </a:ln>
            <a:effectLst/>
          </p:spPr>
          <p:txBody>
            <a:bodyPr wrap="square">
              <a:spAutoFit/>
            </a:bodyPr>
            <a:lstStyle/>
            <a:p>
              <a:r>
                <a:rPr lang="en-US" dirty="0" smtClean="0">
                  <a:solidFill>
                    <a:schemeClr val="bg1"/>
                  </a:solidFill>
                  <a:latin typeface="Times New Roman" pitchFamily="18" charset="0"/>
                  <a:cs typeface="Times New Roman" pitchFamily="18" charset="0"/>
                </a:rPr>
                <a:t>Create short-term manage to the current problem </a:t>
              </a:r>
            </a:p>
          </p:txBody>
        </p:sp>
        <p:sp>
          <p:nvSpPr>
            <p:cNvPr id="93216" name="AutoShape 32"/>
            <p:cNvSpPr>
              <a:spLocks noChangeArrowheads="1"/>
            </p:cNvSpPr>
            <p:nvPr/>
          </p:nvSpPr>
          <p:spPr bwMode="gray">
            <a:xfrm>
              <a:off x="960" y="1104"/>
              <a:ext cx="1104" cy="1296"/>
            </a:xfrm>
            <a:prstGeom prst="roundRect">
              <a:avLst>
                <a:gd name="adj" fmla="val 17509"/>
              </a:avLst>
            </a:prstGeom>
            <a:solidFill>
              <a:srgbClr val="4E91D4"/>
            </a:solidFill>
            <a:ln w="9525">
              <a:noFill/>
              <a:round/>
              <a:headEnd/>
              <a:tailEnd/>
            </a:ln>
            <a:effectLst/>
          </p:spPr>
          <p:txBody>
            <a:bodyPr wrap="none" anchor="ctr"/>
            <a:lstStyle/>
            <a:p>
              <a:endParaRPr lang="en-US"/>
            </a:p>
          </p:txBody>
        </p:sp>
        <p:sp>
          <p:nvSpPr>
            <p:cNvPr id="93217" name="AutoShape 33"/>
            <p:cNvSpPr>
              <a:spLocks noChangeArrowheads="1"/>
            </p:cNvSpPr>
            <p:nvPr/>
          </p:nvSpPr>
          <p:spPr bwMode="gray">
            <a:xfrm>
              <a:off x="986" y="2044"/>
              <a:ext cx="1056" cy="322"/>
            </a:xfrm>
            <a:prstGeom prst="roundRect">
              <a:avLst>
                <a:gd name="adj" fmla="val 50000"/>
              </a:avLst>
            </a:prstGeom>
            <a:gradFill rotWithShape="1">
              <a:gsLst>
                <a:gs pos="0">
                  <a:srgbClr val="4E91D4"/>
                </a:gs>
                <a:gs pos="100000">
                  <a:srgbClr val="4E91D4">
                    <a:gamma/>
                    <a:tint val="60784"/>
                    <a:invGamma/>
                  </a:srgbClr>
                </a:gs>
              </a:gsLst>
              <a:lin ang="5400000" scaled="1"/>
            </a:gradFill>
            <a:ln w="9525">
              <a:noFill/>
              <a:round/>
              <a:headEnd/>
              <a:tailEnd/>
            </a:ln>
            <a:effectLst/>
          </p:spPr>
          <p:txBody>
            <a:bodyPr wrap="none" anchor="ctr"/>
            <a:lstStyle/>
            <a:p>
              <a:endParaRPr lang="en-US"/>
            </a:p>
          </p:txBody>
        </p:sp>
        <p:sp>
          <p:nvSpPr>
            <p:cNvPr id="93218" name="AutoShape 34"/>
            <p:cNvSpPr>
              <a:spLocks noChangeArrowheads="1"/>
            </p:cNvSpPr>
            <p:nvPr/>
          </p:nvSpPr>
          <p:spPr bwMode="gray">
            <a:xfrm>
              <a:off x="986" y="1118"/>
              <a:ext cx="1056" cy="321"/>
            </a:xfrm>
            <a:prstGeom prst="roundRect">
              <a:avLst>
                <a:gd name="adj" fmla="val 50000"/>
              </a:avLst>
            </a:prstGeom>
            <a:gradFill rotWithShape="0">
              <a:gsLst>
                <a:gs pos="0">
                  <a:srgbClr val="4E91D4">
                    <a:gamma/>
                    <a:tint val="27451"/>
                    <a:invGamma/>
                  </a:srgbClr>
                </a:gs>
                <a:gs pos="100000">
                  <a:srgbClr val="4E91D4"/>
                </a:gs>
              </a:gsLst>
              <a:lin ang="5400000" scaled="1"/>
            </a:gradFill>
            <a:ln w="9525">
              <a:noFill/>
              <a:round/>
              <a:headEnd/>
              <a:tailEnd/>
            </a:ln>
            <a:effectLst/>
          </p:spPr>
          <p:txBody>
            <a:bodyPr wrap="none" anchor="ctr"/>
            <a:lstStyle/>
            <a:p>
              <a:endParaRPr lang="en-US"/>
            </a:p>
          </p:txBody>
        </p:sp>
        <p:sp>
          <p:nvSpPr>
            <p:cNvPr id="93219" name="Text Box 35"/>
            <p:cNvSpPr txBox="1">
              <a:spLocks noChangeArrowheads="1"/>
            </p:cNvSpPr>
            <p:nvPr/>
          </p:nvSpPr>
          <p:spPr bwMode="gray">
            <a:xfrm>
              <a:off x="1330" y="1433"/>
              <a:ext cx="310" cy="869"/>
            </a:xfrm>
            <a:prstGeom prst="rect">
              <a:avLst/>
            </a:prstGeom>
            <a:noFill/>
            <a:ln w="9525" algn="ctr">
              <a:noFill/>
              <a:miter lim="800000"/>
              <a:headEnd/>
              <a:tailEnd/>
            </a:ln>
            <a:effectLst/>
          </p:spPr>
          <p:txBody>
            <a:bodyPr wrap="none">
              <a:spAutoFit/>
            </a:bodyPr>
            <a:lstStyle/>
            <a:p>
              <a:pPr eaLnBrk="0" hangingPunct="0"/>
              <a:r>
                <a:rPr lang="en-US" sz="5400" b="1" dirty="0">
                  <a:solidFill>
                    <a:srgbClr val="FFFFFF"/>
                  </a:solidFill>
                  <a:effectLst>
                    <a:outerShdw blurRad="38100" dist="38100" dir="2700000" algn="tl">
                      <a:srgbClr val="000000"/>
                    </a:outerShdw>
                  </a:effectLst>
                </a:rPr>
                <a:t>A</a:t>
              </a:r>
            </a:p>
            <a:p>
              <a:pPr eaLnBrk="0" hangingPunct="0"/>
              <a:endParaRPr lang="en-US" sz="3600" b="1" dirty="0">
                <a:solidFill>
                  <a:srgbClr val="FFFFFF"/>
                </a:solidFill>
                <a:effectLst>
                  <a:outerShdw blurRad="38100" dist="38100" dir="2700000" algn="tl">
                    <a:srgbClr val="000000"/>
                  </a:outerShdw>
                </a:effectLst>
              </a:endParaRPr>
            </a:p>
          </p:txBody>
        </p:sp>
        <p:sp>
          <p:nvSpPr>
            <p:cNvPr id="93220" name="AutoShape 36"/>
            <p:cNvSpPr>
              <a:spLocks noChangeArrowheads="1"/>
            </p:cNvSpPr>
            <p:nvPr/>
          </p:nvSpPr>
          <p:spPr bwMode="gray">
            <a:xfrm flipV="1">
              <a:off x="1077" y="3582"/>
              <a:ext cx="864" cy="144"/>
            </a:xfrm>
            <a:prstGeom prst="roundRect">
              <a:avLst>
                <a:gd name="adj" fmla="val 50000"/>
              </a:avLst>
            </a:prstGeom>
            <a:gradFill rotWithShape="0">
              <a:gsLst>
                <a:gs pos="0">
                  <a:srgbClr val="6699FF">
                    <a:gamma/>
                    <a:tint val="45490"/>
                    <a:invGamma/>
                  </a:srgbClr>
                </a:gs>
                <a:gs pos="100000">
                  <a:srgbClr val="6699FF"/>
                </a:gs>
              </a:gsLst>
              <a:lin ang="5400000" scaled="1"/>
            </a:gradFill>
            <a:ln w="9525">
              <a:noFill/>
              <a:round/>
              <a:headEnd/>
              <a:tailEnd/>
            </a:ln>
            <a:effectLst/>
          </p:spPr>
          <p:txBody>
            <a:bodyPr wrap="none" anchor="ctr"/>
            <a:lstStyle/>
            <a:p>
              <a:endParaRPr lang="en-US"/>
            </a:p>
          </p:txBody>
        </p:sp>
      </p:grpSp>
      <p:grpSp>
        <p:nvGrpSpPr>
          <p:cNvPr id="93221" name="Group 37"/>
          <p:cNvGrpSpPr>
            <a:grpSpLocks/>
          </p:cNvGrpSpPr>
          <p:nvPr/>
        </p:nvGrpSpPr>
        <p:grpSpPr bwMode="auto">
          <a:xfrm>
            <a:off x="5791200" y="2210299"/>
            <a:ext cx="2590800" cy="3961901"/>
            <a:chOff x="3792" y="1536"/>
            <a:chExt cx="1144" cy="2157"/>
          </a:xfrm>
        </p:grpSpPr>
        <p:sp>
          <p:nvSpPr>
            <p:cNvPr id="93222" name="AutoShape 38"/>
            <p:cNvSpPr>
              <a:spLocks noChangeArrowheads="1"/>
            </p:cNvSpPr>
            <p:nvPr/>
          </p:nvSpPr>
          <p:spPr bwMode="gray">
            <a:xfrm>
              <a:off x="3854" y="2301"/>
              <a:ext cx="1008" cy="1392"/>
            </a:xfrm>
            <a:prstGeom prst="roundRect">
              <a:avLst>
                <a:gd name="adj" fmla="val 7935"/>
              </a:avLst>
            </a:prstGeom>
            <a:gradFill rotWithShape="1">
              <a:gsLst>
                <a:gs pos="0">
                  <a:srgbClr val="E8C518">
                    <a:gamma/>
                    <a:shade val="46275"/>
                    <a:invGamma/>
                  </a:srgbClr>
                </a:gs>
                <a:gs pos="100000">
                  <a:srgbClr val="E8C518"/>
                </a:gs>
              </a:gsLst>
              <a:lin ang="5400000" scaled="1"/>
            </a:gradFill>
            <a:ln w="9525">
              <a:noFill/>
              <a:round/>
              <a:headEnd/>
              <a:tailEnd/>
            </a:ln>
            <a:effectLst>
              <a:prstShdw prst="shdw11">
                <a:srgbClr val="000000">
                  <a:alpha val="50000"/>
                </a:srgbClr>
              </a:prstShdw>
            </a:effectLst>
          </p:spPr>
          <p:txBody>
            <a:bodyPr wrap="none" anchor="ctr"/>
            <a:lstStyle/>
            <a:p>
              <a:endParaRPr lang="en-US"/>
            </a:p>
          </p:txBody>
        </p:sp>
        <p:sp>
          <p:nvSpPr>
            <p:cNvPr id="93223" name="Text Box 39"/>
            <p:cNvSpPr txBox="1">
              <a:spLocks noChangeArrowheads="1"/>
            </p:cNvSpPr>
            <p:nvPr/>
          </p:nvSpPr>
          <p:spPr bwMode="gray">
            <a:xfrm>
              <a:off x="3792" y="2517"/>
              <a:ext cx="1144" cy="1106"/>
            </a:xfrm>
            <a:prstGeom prst="rect">
              <a:avLst/>
            </a:prstGeom>
            <a:noFill/>
            <a:ln w="9525" algn="ctr">
              <a:noFill/>
              <a:miter lim="800000"/>
              <a:headEnd/>
              <a:tailEnd/>
            </a:ln>
            <a:effectLst/>
          </p:spPr>
          <p:txBody>
            <a:bodyPr wrap="square">
              <a:spAutoFit/>
            </a:bodyPr>
            <a:lstStyle/>
            <a:p>
              <a:r>
                <a:rPr lang="en-US" dirty="0" smtClean="0">
                  <a:solidFill>
                    <a:schemeClr val="bg1"/>
                  </a:solidFill>
                </a:rPr>
                <a:t>Changes in the geometric design of</a:t>
              </a:r>
            </a:p>
            <a:p>
              <a:r>
                <a:rPr lang="en-US" dirty="0" smtClean="0">
                  <a:solidFill>
                    <a:schemeClr val="bg1"/>
                  </a:solidFill>
                </a:rPr>
                <a:t> the intersections</a:t>
              </a:r>
            </a:p>
            <a:p>
              <a:r>
                <a:rPr lang="en-US" dirty="0" smtClean="0">
                  <a:solidFill>
                    <a:schemeClr val="bg1"/>
                  </a:solidFill>
                </a:rPr>
                <a:t> could be necessary</a:t>
              </a:r>
            </a:p>
            <a:p>
              <a:r>
                <a:rPr lang="en-US" dirty="0" smtClean="0">
                  <a:solidFill>
                    <a:schemeClr val="bg1"/>
                  </a:solidFill>
                </a:rPr>
                <a:t> to better serve the movement of traffic.</a:t>
              </a:r>
            </a:p>
            <a:p>
              <a:endParaRPr lang="en-US" dirty="0">
                <a:solidFill>
                  <a:schemeClr val="bg1"/>
                </a:solidFill>
                <a:latin typeface="Times New Roman" pitchFamily="18" charset="0"/>
                <a:cs typeface="Times New Roman" pitchFamily="18" charset="0"/>
              </a:endParaRPr>
            </a:p>
          </p:txBody>
        </p:sp>
        <p:sp>
          <p:nvSpPr>
            <p:cNvPr id="93224" name="AutoShape 40"/>
            <p:cNvSpPr>
              <a:spLocks noChangeArrowheads="1"/>
            </p:cNvSpPr>
            <p:nvPr/>
          </p:nvSpPr>
          <p:spPr bwMode="gray">
            <a:xfrm>
              <a:off x="3829" y="1536"/>
              <a:ext cx="1033" cy="941"/>
            </a:xfrm>
            <a:prstGeom prst="roundRect">
              <a:avLst>
                <a:gd name="adj" fmla="val 17509"/>
              </a:avLst>
            </a:prstGeom>
            <a:solidFill>
              <a:srgbClr val="B59F43"/>
            </a:solidFill>
            <a:ln w="9525">
              <a:noFill/>
              <a:round/>
              <a:headEnd/>
              <a:tailEnd/>
            </a:ln>
            <a:effectLst/>
          </p:spPr>
          <p:txBody>
            <a:bodyPr wrap="none" anchor="ctr"/>
            <a:lstStyle/>
            <a:p>
              <a:endParaRPr lang="en-US"/>
            </a:p>
          </p:txBody>
        </p:sp>
        <p:sp>
          <p:nvSpPr>
            <p:cNvPr id="93226" name="AutoShape 42"/>
            <p:cNvSpPr>
              <a:spLocks noChangeArrowheads="1"/>
            </p:cNvSpPr>
            <p:nvPr/>
          </p:nvSpPr>
          <p:spPr bwMode="gray">
            <a:xfrm>
              <a:off x="3829" y="1536"/>
              <a:ext cx="1033" cy="296"/>
            </a:xfrm>
            <a:prstGeom prst="roundRect">
              <a:avLst>
                <a:gd name="adj" fmla="val 50000"/>
              </a:avLst>
            </a:prstGeom>
            <a:gradFill rotWithShape="0">
              <a:gsLst>
                <a:gs pos="0">
                  <a:srgbClr val="B59F43">
                    <a:gamma/>
                    <a:tint val="24314"/>
                    <a:invGamma/>
                  </a:srgbClr>
                </a:gs>
                <a:gs pos="100000">
                  <a:srgbClr val="B59F43"/>
                </a:gs>
              </a:gsLst>
              <a:lin ang="5400000" scaled="1"/>
            </a:gradFill>
            <a:ln w="9525">
              <a:noFill/>
              <a:round/>
              <a:headEnd/>
              <a:tailEnd/>
            </a:ln>
            <a:effectLst/>
          </p:spPr>
          <p:txBody>
            <a:bodyPr wrap="none" anchor="ctr"/>
            <a:lstStyle/>
            <a:p>
              <a:endParaRPr lang="en-US"/>
            </a:p>
          </p:txBody>
        </p:sp>
        <p:sp>
          <p:nvSpPr>
            <p:cNvPr id="93227" name="Text Box 43"/>
            <p:cNvSpPr txBox="1">
              <a:spLocks noChangeArrowheads="1"/>
            </p:cNvSpPr>
            <p:nvPr/>
          </p:nvSpPr>
          <p:spPr bwMode="gray">
            <a:xfrm>
              <a:off x="4198" y="1767"/>
              <a:ext cx="332" cy="475"/>
            </a:xfrm>
            <a:prstGeom prst="rect">
              <a:avLst/>
            </a:prstGeom>
            <a:noFill/>
            <a:ln w="9525" algn="ctr">
              <a:noFill/>
              <a:miter lim="800000"/>
              <a:headEnd/>
              <a:tailEnd/>
            </a:ln>
            <a:effectLst/>
          </p:spPr>
          <p:txBody>
            <a:bodyPr wrap="none">
              <a:spAutoFit/>
            </a:bodyPr>
            <a:lstStyle/>
            <a:p>
              <a:pPr eaLnBrk="0" hangingPunct="0"/>
              <a:r>
                <a:rPr lang="en-US" sz="5400" b="1" dirty="0" smtClean="0">
                  <a:solidFill>
                    <a:srgbClr val="FFFFFF"/>
                  </a:solidFill>
                  <a:effectLst>
                    <a:outerShdw blurRad="38100" dist="38100" dir="2700000" algn="tl">
                      <a:srgbClr val="000000"/>
                    </a:outerShdw>
                  </a:effectLst>
                </a:rPr>
                <a:t>C</a:t>
              </a:r>
              <a:endParaRPr lang="en-US" sz="4000" b="1" dirty="0">
                <a:solidFill>
                  <a:srgbClr val="FFFFFF"/>
                </a:solidFill>
                <a:effectLst>
                  <a:outerShdw blurRad="38100" dist="38100" dir="2700000" algn="tl">
                    <a:srgbClr val="000000"/>
                  </a:outerShdw>
                </a:effectLst>
              </a:endParaRPr>
            </a:p>
          </p:txBody>
        </p:sp>
        <p:sp>
          <p:nvSpPr>
            <p:cNvPr id="93228" name="AutoShape 44"/>
            <p:cNvSpPr>
              <a:spLocks noChangeArrowheads="1"/>
            </p:cNvSpPr>
            <p:nvPr/>
          </p:nvSpPr>
          <p:spPr bwMode="gray">
            <a:xfrm flipV="1">
              <a:off x="3862" y="3486"/>
              <a:ext cx="1000" cy="180"/>
            </a:xfrm>
            <a:prstGeom prst="roundRect">
              <a:avLst>
                <a:gd name="adj" fmla="val 50000"/>
              </a:avLst>
            </a:prstGeom>
            <a:gradFill rotWithShape="0">
              <a:gsLst>
                <a:gs pos="0">
                  <a:srgbClr val="E8C518">
                    <a:gamma/>
                    <a:tint val="18039"/>
                    <a:invGamma/>
                  </a:srgbClr>
                </a:gs>
                <a:gs pos="100000">
                  <a:srgbClr val="E8C518"/>
                </a:gs>
              </a:gsLst>
              <a:lin ang="5400000" scaled="1"/>
            </a:gradFill>
            <a:ln w="9525">
              <a:noFill/>
              <a:round/>
              <a:headEnd/>
              <a:tailEnd/>
            </a:ln>
            <a:effectLst/>
          </p:spPr>
          <p:txBody>
            <a:bodyPr wrap="none" anchor="ctr"/>
            <a:lstStyle/>
            <a:p>
              <a:endParaRPr lang="en-US"/>
            </a:p>
          </p:txBody>
        </p:sp>
      </p:grpSp>
      <p:grpSp>
        <p:nvGrpSpPr>
          <p:cNvPr id="93229" name="Group 45"/>
          <p:cNvGrpSpPr>
            <a:grpSpLocks/>
          </p:cNvGrpSpPr>
          <p:nvPr/>
        </p:nvGrpSpPr>
        <p:grpSpPr bwMode="auto">
          <a:xfrm>
            <a:off x="3124200" y="1828800"/>
            <a:ext cx="2336800" cy="4343400"/>
            <a:chOff x="2416" y="1296"/>
            <a:chExt cx="1088" cy="2496"/>
          </a:xfrm>
        </p:grpSpPr>
        <p:sp>
          <p:nvSpPr>
            <p:cNvPr id="93230" name="AutoShape 46"/>
            <p:cNvSpPr>
              <a:spLocks noChangeArrowheads="1"/>
            </p:cNvSpPr>
            <p:nvPr/>
          </p:nvSpPr>
          <p:spPr bwMode="gray">
            <a:xfrm>
              <a:off x="2464" y="2304"/>
              <a:ext cx="1008" cy="1488"/>
            </a:xfrm>
            <a:prstGeom prst="roundRect">
              <a:avLst>
                <a:gd name="adj" fmla="val 7935"/>
              </a:avLst>
            </a:prstGeom>
            <a:gradFill rotWithShape="1">
              <a:gsLst>
                <a:gs pos="0">
                  <a:srgbClr val="99CC00">
                    <a:gamma/>
                    <a:shade val="46275"/>
                    <a:invGamma/>
                  </a:srgbClr>
                </a:gs>
                <a:gs pos="100000">
                  <a:srgbClr val="99CC00"/>
                </a:gs>
              </a:gsLst>
              <a:lin ang="5400000" scaled="1"/>
            </a:gradFill>
            <a:ln w="9525">
              <a:noFill/>
              <a:round/>
              <a:headEnd/>
              <a:tailEnd/>
            </a:ln>
            <a:effectLst/>
          </p:spPr>
          <p:txBody>
            <a:bodyPr wrap="none" anchor="ctr"/>
            <a:lstStyle/>
            <a:p>
              <a:endParaRPr lang="en-US"/>
            </a:p>
          </p:txBody>
        </p:sp>
        <p:sp>
          <p:nvSpPr>
            <p:cNvPr id="93231" name="AutoShape 47"/>
            <p:cNvSpPr>
              <a:spLocks noChangeArrowheads="1"/>
            </p:cNvSpPr>
            <p:nvPr/>
          </p:nvSpPr>
          <p:spPr bwMode="gray">
            <a:xfrm>
              <a:off x="2416" y="1296"/>
              <a:ext cx="1088" cy="1248"/>
            </a:xfrm>
            <a:prstGeom prst="roundRect">
              <a:avLst>
                <a:gd name="adj" fmla="val 17509"/>
              </a:avLst>
            </a:prstGeom>
            <a:solidFill>
              <a:srgbClr val="34B034"/>
            </a:solidFill>
            <a:ln w="9525">
              <a:noFill/>
              <a:round/>
              <a:headEnd/>
              <a:tailEnd/>
            </a:ln>
            <a:effectLst/>
          </p:spPr>
          <p:txBody>
            <a:bodyPr wrap="none" anchor="ctr"/>
            <a:lstStyle/>
            <a:p>
              <a:endParaRPr lang="en-US"/>
            </a:p>
          </p:txBody>
        </p:sp>
        <p:sp>
          <p:nvSpPr>
            <p:cNvPr id="93232" name="AutoShape 48"/>
            <p:cNvSpPr>
              <a:spLocks noChangeArrowheads="1"/>
            </p:cNvSpPr>
            <p:nvPr/>
          </p:nvSpPr>
          <p:spPr bwMode="gray">
            <a:xfrm>
              <a:off x="2442" y="2202"/>
              <a:ext cx="1040" cy="310"/>
            </a:xfrm>
            <a:prstGeom prst="roundRect">
              <a:avLst>
                <a:gd name="adj" fmla="val 50000"/>
              </a:avLst>
            </a:prstGeom>
            <a:gradFill rotWithShape="1">
              <a:gsLst>
                <a:gs pos="0">
                  <a:srgbClr val="34B034">
                    <a:alpha val="0"/>
                  </a:srgbClr>
                </a:gs>
                <a:gs pos="100000">
                  <a:srgbClr val="34B034">
                    <a:gamma/>
                    <a:tint val="45490"/>
                    <a:invGamma/>
                  </a:srgbClr>
                </a:gs>
              </a:gsLst>
              <a:lin ang="5400000" scaled="1"/>
            </a:gradFill>
            <a:ln w="9525">
              <a:noFill/>
              <a:round/>
              <a:headEnd/>
              <a:tailEnd/>
            </a:ln>
            <a:effectLst/>
          </p:spPr>
          <p:txBody>
            <a:bodyPr wrap="none" anchor="ctr"/>
            <a:lstStyle/>
            <a:p>
              <a:endParaRPr lang="en-US"/>
            </a:p>
          </p:txBody>
        </p:sp>
        <p:sp>
          <p:nvSpPr>
            <p:cNvPr id="93233" name="AutoShape 49"/>
            <p:cNvSpPr>
              <a:spLocks noChangeArrowheads="1"/>
            </p:cNvSpPr>
            <p:nvPr/>
          </p:nvSpPr>
          <p:spPr bwMode="gray">
            <a:xfrm>
              <a:off x="2442" y="1311"/>
              <a:ext cx="1040" cy="309"/>
            </a:xfrm>
            <a:prstGeom prst="roundRect">
              <a:avLst>
                <a:gd name="adj" fmla="val 50000"/>
              </a:avLst>
            </a:prstGeom>
            <a:gradFill rotWithShape="1">
              <a:gsLst>
                <a:gs pos="0">
                  <a:srgbClr val="34B034">
                    <a:gamma/>
                    <a:tint val="15294"/>
                    <a:invGamma/>
                  </a:srgbClr>
                </a:gs>
                <a:gs pos="100000">
                  <a:srgbClr val="34B034"/>
                </a:gs>
              </a:gsLst>
              <a:lin ang="5400000" scaled="1"/>
            </a:gradFill>
            <a:ln w="9525">
              <a:noFill/>
              <a:round/>
              <a:headEnd/>
              <a:tailEnd/>
            </a:ln>
            <a:effectLst/>
          </p:spPr>
          <p:txBody>
            <a:bodyPr wrap="none" anchor="ctr"/>
            <a:lstStyle/>
            <a:p>
              <a:endParaRPr lang="en-US"/>
            </a:p>
          </p:txBody>
        </p:sp>
        <p:sp>
          <p:nvSpPr>
            <p:cNvPr id="93234" name="Text Box 50"/>
            <p:cNvSpPr txBox="1">
              <a:spLocks noChangeArrowheads="1"/>
            </p:cNvSpPr>
            <p:nvPr/>
          </p:nvSpPr>
          <p:spPr bwMode="gray">
            <a:xfrm>
              <a:off x="2448" y="2606"/>
              <a:ext cx="1048" cy="732"/>
            </a:xfrm>
            <a:prstGeom prst="rect">
              <a:avLst/>
            </a:prstGeom>
            <a:noFill/>
            <a:ln w="9525" algn="ctr">
              <a:noFill/>
              <a:miter lim="800000"/>
              <a:headEnd/>
              <a:tailEnd/>
            </a:ln>
            <a:effectLst/>
          </p:spPr>
          <p:txBody>
            <a:bodyPr wrap="square">
              <a:spAutoFit/>
            </a:bodyPr>
            <a:lstStyle/>
            <a:p>
              <a:r>
                <a:rPr lang="en-US" dirty="0" smtClean="0">
                  <a:solidFill>
                    <a:schemeClr val="bg1"/>
                  </a:solidFill>
                  <a:latin typeface="Times New Roman" pitchFamily="18" charset="0"/>
                  <a:cs typeface="Times New Roman" pitchFamily="18" charset="0"/>
                </a:rPr>
                <a:t>suggest and examine alternatives to solve current problems, </a:t>
              </a:r>
            </a:p>
          </p:txBody>
        </p:sp>
        <p:sp>
          <p:nvSpPr>
            <p:cNvPr id="93235" name="Text Box 51"/>
            <p:cNvSpPr txBox="1">
              <a:spLocks noChangeArrowheads="1"/>
            </p:cNvSpPr>
            <p:nvPr/>
          </p:nvSpPr>
          <p:spPr bwMode="gray">
            <a:xfrm>
              <a:off x="2560" y="1575"/>
              <a:ext cx="826" cy="743"/>
            </a:xfrm>
            <a:prstGeom prst="rect">
              <a:avLst/>
            </a:prstGeom>
            <a:noFill/>
            <a:ln w="9525" algn="ctr">
              <a:noFill/>
              <a:miter lim="800000"/>
              <a:headEnd/>
              <a:tailEnd/>
            </a:ln>
            <a:effectLst/>
          </p:spPr>
          <p:txBody>
            <a:bodyPr wrap="square">
              <a:spAutoFit/>
            </a:bodyPr>
            <a:lstStyle/>
            <a:p>
              <a:pPr eaLnBrk="0" hangingPunct="0"/>
              <a:r>
                <a:rPr lang="en-US" sz="5400" b="1" dirty="0" smtClean="0">
                  <a:solidFill>
                    <a:srgbClr val="FFFFFF"/>
                  </a:solidFill>
                  <a:effectLst>
                    <a:outerShdw blurRad="38100" dist="38100" dir="2700000" algn="tl">
                      <a:srgbClr val="000000"/>
                    </a:outerShdw>
                  </a:effectLst>
                </a:rPr>
                <a:t>B</a:t>
              </a:r>
            </a:p>
            <a:p>
              <a:pPr eaLnBrk="0" hangingPunct="0"/>
              <a:endParaRPr lang="en-US" sz="2400" b="1" dirty="0">
                <a:solidFill>
                  <a:srgbClr val="FFFFFF"/>
                </a:solidFill>
                <a:effectLst>
                  <a:outerShdw blurRad="38100" dist="38100" dir="2700000" algn="tl">
                    <a:srgbClr val="000000"/>
                  </a:outerShdw>
                </a:effectLst>
              </a:endParaRPr>
            </a:p>
          </p:txBody>
        </p:sp>
        <p:sp>
          <p:nvSpPr>
            <p:cNvPr id="93236" name="AutoShape 52"/>
            <p:cNvSpPr>
              <a:spLocks noChangeArrowheads="1"/>
            </p:cNvSpPr>
            <p:nvPr/>
          </p:nvSpPr>
          <p:spPr bwMode="gray">
            <a:xfrm flipV="1">
              <a:off x="2544" y="3600"/>
              <a:ext cx="864" cy="144"/>
            </a:xfrm>
            <a:prstGeom prst="roundRect">
              <a:avLst>
                <a:gd name="adj" fmla="val 50000"/>
              </a:avLst>
            </a:prstGeom>
            <a:gradFill rotWithShape="0">
              <a:gsLst>
                <a:gs pos="0">
                  <a:srgbClr val="99CC00">
                    <a:gamma/>
                    <a:tint val="33333"/>
                    <a:invGamma/>
                  </a:srgbClr>
                </a:gs>
                <a:gs pos="100000">
                  <a:srgbClr val="99CC00"/>
                </a:gs>
              </a:gsLst>
              <a:lin ang="5400000" scaled="1"/>
            </a:gradFill>
            <a:ln w="9525">
              <a:no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Grp="1" noChangeAspect="1" noChangeArrowheads="1"/>
          </p:cNvPicPr>
          <p:nvPr>
            <p:ph idx="1"/>
          </p:nvPr>
        </p:nvPicPr>
        <p:blipFill>
          <a:blip r:embed="rId3" cstate="print"/>
          <a:srcRect/>
          <a:stretch>
            <a:fillRect/>
          </a:stretch>
        </p:blipFill>
        <p:spPr bwMode="auto">
          <a:xfrm>
            <a:off x="-14748" y="1143000"/>
            <a:ext cx="9158748" cy="5257800"/>
          </a:xfrm>
          <a:prstGeom prst="rect">
            <a:avLst/>
          </a:prstGeom>
          <a:ln>
            <a:noFill/>
          </a:ln>
          <a:effectLst>
            <a:softEdge rad="112500"/>
          </a:effectLst>
        </p:spPr>
      </p:pic>
      <p:sp>
        <p:nvSpPr>
          <p:cNvPr id="23" name="مستطيل 22"/>
          <p:cNvSpPr/>
          <p:nvPr/>
        </p:nvSpPr>
        <p:spPr>
          <a:xfrm>
            <a:off x="304800" y="6059269"/>
            <a:ext cx="8382000" cy="646331"/>
          </a:xfrm>
          <a:prstGeom prst="rect">
            <a:avLst/>
          </a:prstGeom>
        </p:spPr>
        <p:txBody>
          <a:bodyPr wrap="square">
            <a:spAutoFit/>
          </a:bodyPr>
          <a:lstStyle/>
          <a:p>
            <a:endParaRPr lang="en-US" b="1" dirty="0" smtClean="0">
              <a:solidFill>
                <a:schemeClr val="tx2"/>
              </a:solidFill>
              <a:effectLst>
                <a:outerShdw blurRad="38100" dist="38100" dir="2700000" algn="tl">
                  <a:srgbClr val="000000">
                    <a:alpha val="43137"/>
                  </a:srgbClr>
                </a:outerShdw>
              </a:effectLst>
            </a:endParaRPr>
          </a:p>
          <a:p>
            <a:r>
              <a:rPr lang="en-US" b="1" dirty="0" smtClean="0">
                <a:solidFill>
                  <a:schemeClr val="tx2"/>
                </a:solidFill>
                <a:effectLst>
                  <a:outerShdw blurRad="38100" dist="38100" dir="2700000" algn="tl">
                    <a:srgbClr val="000000">
                      <a:alpha val="43137"/>
                    </a:srgbClr>
                  </a:outerShdw>
                </a:effectLst>
              </a:rPr>
              <a:t>    The Central Business District (CBD) is considered as the core of any city</a:t>
            </a:r>
            <a:endParaRPr lang="en-US" b="1" dirty="0">
              <a:solidFill>
                <a:schemeClr val="tx2"/>
              </a:solidFill>
              <a:effectLst>
                <a:outerShdw blurRad="38100" dist="38100" dir="2700000" algn="tl">
                  <a:srgbClr val="000000">
                    <a:alpha val="43137"/>
                  </a:srgbClr>
                </a:outerShdw>
              </a:effectLst>
            </a:endParaRPr>
          </a:p>
        </p:txBody>
      </p:sp>
      <p:sp>
        <p:nvSpPr>
          <p:cNvPr id="24" name="مستطيل 23"/>
          <p:cNvSpPr/>
          <p:nvPr/>
        </p:nvSpPr>
        <p:spPr>
          <a:xfrm>
            <a:off x="3267866" y="101025"/>
            <a:ext cx="2675734" cy="584775"/>
          </a:xfrm>
          <a:prstGeom prst="rect">
            <a:avLst/>
          </a:prstGeom>
        </p:spPr>
        <p:txBody>
          <a:bodyPr wrap="none">
            <a:spAutoFit/>
          </a:bodyPr>
          <a:lstStyle/>
          <a:p>
            <a:r>
              <a:rPr lang="en-US" sz="3200" b="1" dirty="0" smtClean="0">
                <a:latin typeface="+mj-lt"/>
                <a:cs typeface="Times New Roman" pitchFamily="18" charset="0"/>
              </a:rPr>
              <a:t>Study area</a:t>
            </a:r>
            <a:endParaRPr lang="en-US" sz="32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dirty="0" smtClean="0"/>
              <a:t>CBD Area Intersections</a:t>
            </a:r>
            <a:endParaRPr lang="en-US" sz="1800" dirty="0"/>
          </a:p>
        </p:txBody>
      </p:sp>
      <p:sp>
        <p:nvSpPr>
          <p:cNvPr id="21" name="AutoShape 3"/>
          <p:cNvSpPr>
            <a:spLocks noChangeArrowheads="1"/>
          </p:cNvSpPr>
          <p:nvPr/>
        </p:nvSpPr>
        <p:spPr bwMode="invGray">
          <a:xfrm rot="39573186">
            <a:off x="4777581" y="24582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2" name="AutoShape 4"/>
          <p:cNvSpPr>
            <a:spLocks noChangeArrowheads="1"/>
          </p:cNvSpPr>
          <p:nvPr/>
        </p:nvSpPr>
        <p:spPr bwMode="invGray">
          <a:xfrm rot="3465783">
            <a:off x="4777582" y="4622006"/>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3" name="AutoShape 5"/>
          <p:cNvSpPr>
            <a:spLocks noChangeArrowheads="1"/>
          </p:cNvSpPr>
          <p:nvPr/>
        </p:nvSpPr>
        <p:spPr bwMode="invGray">
          <a:xfrm rot="35969022">
            <a:off x="3558381" y="25344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4" name="AutoShape 6"/>
          <p:cNvSpPr>
            <a:spLocks noChangeArrowheads="1"/>
          </p:cNvSpPr>
          <p:nvPr/>
        </p:nvSpPr>
        <p:spPr bwMode="invGray">
          <a:xfrm rot="7535209">
            <a:off x="3520281" y="458866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5" name="AutoShape 7"/>
          <p:cNvSpPr>
            <a:spLocks noChangeArrowheads="1"/>
          </p:cNvSpPr>
          <p:nvPr/>
        </p:nvSpPr>
        <p:spPr bwMode="invGray">
          <a:xfrm>
            <a:off x="5356225" y="3586163"/>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6" name="AutoShape 8"/>
          <p:cNvSpPr>
            <a:spLocks noChangeArrowheads="1"/>
          </p:cNvSpPr>
          <p:nvPr/>
        </p:nvSpPr>
        <p:spPr bwMode="invGray">
          <a:xfrm rot="-10800000">
            <a:off x="2946400" y="3579813"/>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en-US"/>
          </a:p>
        </p:txBody>
      </p:sp>
      <p:sp>
        <p:nvSpPr>
          <p:cNvPr id="27" name="Oval 9"/>
          <p:cNvSpPr>
            <a:spLocks noChangeArrowheads="1"/>
          </p:cNvSpPr>
          <p:nvPr/>
        </p:nvSpPr>
        <p:spPr bwMode="gray">
          <a:xfrm>
            <a:off x="2692400" y="1817688"/>
            <a:ext cx="3743325" cy="3744912"/>
          </a:xfrm>
          <a:prstGeom prst="ellipse">
            <a:avLst/>
          </a:prstGeom>
          <a:noFill/>
          <a:ln w="38100" algn="ctr">
            <a:solidFill>
              <a:schemeClr val="tx1"/>
            </a:solidFill>
            <a:round/>
            <a:headEnd/>
            <a:tailEnd/>
          </a:ln>
          <a:effectLst/>
        </p:spPr>
        <p:txBody>
          <a:bodyPr anchor="ctr">
            <a:spAutoFit/>
          </a:bodyPr>
          <a:lstStyle/>
          <a:p>
            <a:endParaRPr lang="en-US"/>
          </a:p>
        </p:txBody>
      </p:sp>
      <p:grpSp>
        <p:nvGrpSpPr>
          <p:cNvPr id="28" name="Group 10"/>
          <p:cNvGrpSpPr>
            <a:grpSpLocks/>
          </p:cNvGrpSpPr>
          <p:nvPr/>
        </p:nvGrpSpPr>
        <p:grpSpPr bwMode="auto">
          <a:xfrm>
            <a:off x="3429000" y="1876425"/>
            <a:ext cx="360363" cy="360363"/>
            <a:chOff x="1973" y="1706"/>
            <a:chExt cx="227" cy="227"/>
          </a:xfrm>
        </p:grpSpPr>
        <p:sp>
          <p:nvSpPr>
            <p:cNvPr id="29" name="Oval 11"/>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30" name="Oval 12"/>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31" name="Group 13"/>
          <p:cNvGrpSpPr>
            <a:grpSpLocks/>
          </p:cNvGrpSpPr>
          <p:nvPr/>
        </p:nvGrpSpPr>
        <p:grpSpPr bwMode="auto">
          <a:xfrm>
            <a:off x="2484438" y="3532188"/>
            <a:ext cx="360362" cy="360362"/>
            <a:chOff x="1565" y="2659"/>
            <a:chExt cx="227" cy="227"/>
          </a:xfrm>
        </p:grpSpPr>
        <p:sp>
          <p:nvSpPr>
            <p:cNvPr id="32" name="Oval 14"/>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33" name="Oval 15"/>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34" name="Group 16"/>
          <p:cNvGrpSpPr>
            <a:grpSpLocks/>
          </p:cNvGrpSpPr>
          <p:nvPr/>
        </p:nvGrpSpPr>
        <p:grpSpPr bwMode="auto">
          <a:xfrm>
            <a:off x="3348038" y="5075238"/>
            <a:ext cx="360362" cy="360362"/>
            <a:chOff x="2109" y="3612"/>
            <a:chExt cx="227" cy="227"/>
          </a:xfrm>
        </p:grpSpPr>
        <p:sp>
          <p:nvSpPr>
            <p:cNvPr id="35" name="Oval 17"/>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36" name="Oval 18"/>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37" name="Group 19"/>
          <p:cNvGrpSpPr>
            <a:grpSpLocks/>
          </p:cNvGrpSpPr>
          <p:nvPr/>
        </p:nvGrpSpPr>
        <p:grpSpPr bwMode="auto">
          <a:xfrm>
            <a:off x="5278438" y="1855788"/>
            <a:ext cx="360362" cy="360362"/>
            <a:chOff x="3470" y="1706"/>
            <a:chExt cx="227" cy="227"/>
          </a:xfrm>
        </p:grpSpPr>
        <p:sp>
          <p:nvSpPr>
            <p:cNvPr id="38"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39"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40" name="Group 22"/>
          <p:cNvGrpSpPr>
            <a:grpSpLocks/>
          </p:cNvGrpSpPr>
          <p:nvPr/>
        </p:nvGrpSpPr>
        <p:grpSpPr bwMode="auto">
          <a:xfrm>
            <a:off x="6227763" y="3532188"/>
            <a:ext cx="360362" cy="360362"/>
            <a:chOff x="3923" y="2659"/>
            <a:chExt cx="227" cy="227"/>
          </a:xfrm>
        </p:grpSpPr>
        <p:sp>
          <p:nvSpPr>
            <p:cNvPr id="41" name="Oval 23"/>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42" name="Oval 24"/>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43" name="Group 25"/>
          <p:cNvGrpSpPr>
            <a:grpSpLocks/>
          </p:cNvGrpSpPr>
          <p:nvPr/>
        </p:nvGrpSpPr>
        <p:grpSpPr bwMode="auto">
          <a:xfrm>
            <a:off x="5334000" y="5132388"/>
            <a:ext cx="360363" cy="360362"/>
            <a:chOff x="3515" y="3521"/>
            <a:chExt cx="227" cy="227"/>
          </a:xfrm>
        </p:grpSpPr>
        <p:sp>
          <p:nvSpPr>
            <p:cNvPr id="44" name="Oval 26"/>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45" name="Oval 27"/>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46" name="Oval 28"/>
          <p:cNvSpPr>
            <a:spLocks noChangeArrowheads="1"/>
          </p:cNvSpPr>
          <p:nvPr/>
        </p:nvSpPr>
        <p:spPr bwMode="gray">
          <a:xfrm>
            <a:off x="3624263" y="27701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7" name="Oval 29"/>
          <p:cNvSpPr>
            <a:spLocks noChangeArrowheads="1"/>
          </p:cNvSpPr>
          <p:nvPr/>
        </p:nvSpPr>
        <p:spPr bwMode="gray">
          <a:xfrm>
            <a:off x="3629025" y="2776538"/>
            <a:ext cx="1944688" cy="194468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en-US"/>
          </a:p>
        </p:txBody>
      </p:sp>
      <p:sp>
        <p:nvSpPr>
          <p:cNvPr id="48" name="Oval 30"/>
          <p:cNvSpPr>
            <a:spLocks noChangeArrowheads="1"/>
          </p:cNvSpPr>
          <p:nvPr/>
        </p:nvSpPr>
        <p:spPr bwMode="gray">
          <a:xfrm>
            <a:off x="3751263" y="28971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9" name="Oval 31"/>
          <p:cNvSpPr>
            <a:spLocks noChangeArrowheads="1"/>
          </p:cNvSpPr>
          <p:nvPr/>
        </p:nvSpPr>
        <p:spPr bwMode="gray">
          <a:xfrm>
            <a:off x="3733800" y="28702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grpSp>
        <p:nvGrpSpPr>
          <p:cNvPr id="50" name="Group 44"/>
          <p:cNvGrpSpPr>
            <a:grpSpLocks/>
          </p:cNvGrpSpPr>
          <p:nvPr/>
        </p:nvGrpSpPr>
        <p:grpSpPr bwMode="auto">
          <a:xfrm>
            <a:off x="3835400" y="2981325"/>
            <a:ext cx="1522413" cy="1522413"/>
            <a:chOff x="2416" y="1878"/>
            <a:chExt cx="959" cy="959"/>
          </a:xfrm>
        </p:grpSpPr>
        <p:sp>
          <p:nvSpPr>
            <p:cNvPr id="51" name="Oval 32"/>
            <p:cNvSpPr>
              <a:spLocks noChangeArrowheads="1"/>
            </p:cNvSpPr>
            <p:nvPr/>
          </p:nvSpPr>
          <p:spPr bwMode="gray">
            <a:xfrm>
              <a:off x="2416" y="1878"/>
              <a:ext cx="959" cy="959"/>
            </a:xfrm>
            <a:prstGeom prst="ellipse">
              <a:avLst/>
            </a:prstGeom>
            <a:solidFill>
              <a:srgbClr val="333333"/>
            </a:solidFill>
            <a:ln w="38100" algn="ctr">
              <a:noFill/>
              <a:round/>
              <a:headEnd/>
              <a:tailEnd/>
            </a:ln>
            <a:effectLst/>
          </p:spPr>
          <p:txBody>
            <a:bodyPr anchor="ctr">
              <a:spAutoFit/>
            </a:bodyPr>
            <a:lstStyle/>
            <a:p>
              <a:endParaRPr lang="en-US"/>
            </a:p>
          </p:txBody>
        </p:sp>
        <p:sp>
          <p:nvSpPr>
            <p:cNvPr id="52" name="Oval 33"/>
            <p:cNvSpPr>
              <a:spLocks noChangeArrowheads="1"/>
            </p:cNvSpPr>
            <p:nvPr/>
          </p:nvSpPr>
          <p:spPr bwMode="gray">
            <a:xfrm>
              <a:off x="2430" y="1890"/>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53" name="Oval 34"/>
            <p:cNvSpPr>
              <a:spLocks noChangeArrowheads="1"/>
            </p:cNvSpPr>
            <p:nvPr/>
          </p:nvSpPr>
          <p:spPr bwMode="gray">
            <a:xfrm>
              <a:off x="2441" y="1896"/>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54" name="Oval 35"/>
            <p:cNvSpPr>
              <a:spLocks noChangeArrowheads="1"/>
            </p:cNvSpPr>
            <p:nvPr/>
          </p:nvSpPr>
          <p:spPr bwMode="gray">
            <a:xfrm>
              <a:off x="2451" y="1905"/>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55" name="Oval 36"/>
            <p:cNvSpPr>
              <a:spLocks noChangeArrowheads="1"/>
            </p:cNvSpPr>
            <p:nvPr/>
          </p:nvSpPr>
          <p:spPr bwMode="gray">
            <a:xfrm>
              <a:off x="2502" y="1928"/>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56" name="Text Box 37"/>
          <p:cNvSpPr txBox="1">
            <a:spLocks noChangeArrowheads="1"/>
          </p:cNvSpPr>
          <p:nvPr/>
        </p:nvSpPr>
        <p:spPr bwMode="auto">
          <a:xfrm>
            <a:off x="3789243" y="3505200"/>
            <a:ext cx="1620957" cy="646331"/>
          </a:xfrm>
          <a:prstGeom prst="rect">
            <a:avLst/>
          </a:prstGeom>
          <a:noFill/>
          <a:ln w="9525" algn="ctr">
            <a:noFill/>
            <a:miter lim="800000"/>
            <a:headEnd/>
            <a:tailEnd/>
          </a:ln>
          <a:effectLst/>
        </p:spPr>
        <p:txBody>
          <a:bodyPr wrap="none">
            <a:spAutoFit/>
          </a:bodyPr>
          <a:lstStyle/>
          <a:p>
            <a:pPr eaLnBrk="0" hangingPunct="0"/>
            <a:r>
              <a:rPr lang="en-US" b="1" dirty="0" smtClean="0">
                <a:solidFill>
                  <a:srgbClr val="000000"/>
                </a:solidFill>
                <a:effectLst>
                  <a:outerShdw blurRad="38100" dist="38100" dir="2700000" algn="tl">
                    <a:srgbClr val="000000">
                      <a:alpha val="43137"/>
                    </a:srgbClr>
                  </a:outerShdw>
                </a:effectLst>
              </a:rPr>
              <a:t>Intersections</a:t>
            </a:r>
          </a:p>
          <a:p>
            <a:pPr eaLnBrk="0" hangingPunct="0"/>
            <a:r>
              <a:rPr lang="en-US" b="1" dirty="0" smtClean="0">
                <a:solidFill>
                  <a:srgbClr val="000000"/>
                </a:solidFill>
                <a:effectLst>
                  <a:outerShdw blurRad="38100" dist="38100" dir="2700000" algn="tl">
                    <a:srgbClr val="000000">
                      <a:alpha val="43137"/>
                    </a:srgbClr>
                  </a:outerShdw>
                </a:effectLst>
              </a:rPr>
              <a:t>Study</a:t>
            </a:r>
            <a:endParaRPr lang="en-US" b="1" dirty="0">
              <a:solidFill>
                <a:srgbClr val="000000"/>
              </a:solidFill>
              <a:effectLst>
                <a:outerShdw blurRad="38100" dist="38100" dir="2700000" algn="tl">
                  <a:srgbClr val="000000">
                    <a:alpha val="43137"/>
                  </a:srgbClr>
                </a:outerShdw>
              </a:effectLst>
            </a:endParaRPr>
          </a:p>
        </p:txBody>
      </p:sp>
      <p:sp>
        <p:nvSpPr>
          <p:cNvPr id="57" name="Text Box 38"/>
          <p:cNvSpPr txBox="1">
            <a:spLocks noChangeArrowheads="1"/>
          </p:cNvSpPr>
          <p:nvPr/>
        </p:nvSpPr>
        <p:spPr bwMode="auto">
          <a:xfrm>
            <a:off x="5715000" y="1803400"/>
            <a:ext cx="2754665" cy="338554"/>
          </a:xfrm>
          <a:prstGeom prst="rect">
            <a:avLst/>
          </a:prstGeom>
          <a:noFill/>
          <a:ln w="9525" algn="ctr">
            <a:noFill/>
            <a:miter lim="800000"/>
            <a:headEnd/>
            <a:tailEnd/>
          </a:ln>
          <a:effectLst/>
        </p:spPr>
        <p:txBody>
          <a:bodyPr wrap="none">
            <a:spAutoFit/>
          </a:bodyPr>
          <a:lstStyle/>
          <a:p>
            <a:pPr lvl="0"/>
            <a:r>
              <a:rPr lang="en-US" sz="1600" dirty="0" smtClean="0"/>
              <a:t>Tulkarem Camp Intersection</a:t>
            </a:r>
            <a:endParaRPr lang="en-US" sz="1600" dirty="0"/>
          </a:p>
        </p:txBody>
      </p:sp>
      <p:sp>
        <p:nvSpPr>
          <p:cNvPr id="58" name="Text Box 39"/>
          <p:cNvSpPr txBox="1">
            <a:spLocks noChangeArrowheads="1"/>
          </p:cNvSpPr>
          <p:nvPr/>
        </p:nvSpPr>
        <p:spPr bwMode="auto">
          <a:xfrm>
            <a:off x="191181" y="1803400"/>
            <a:ext cx="3206069" cy="338554"/>
          </a:xfrm>
          <a:prstGeom prst="rect">
            <a:avLst/>
          </a:prstGeom>
          <a:noFill/>
          <a:ln w="9525" algn="ctr">
            <a:noFill/>
            <a:miter lim="800000"/>
            <a:headEnd/>
            <a:tailEnd/>
          </a:ln>
          <a:effectLst/>
        </p:spPr>
        <p:txBody>
          <a:bodyPr wrap="none">
            <a:spAutoFit/>
          </a:bodyPr>
          <a:lstStyle/>
          <a:p>
            <a:pPr algn="r" eaLnBrk="0" hangingPunct="0"/>
            <a:r>
              <a:rPr lang="en-US" sz="1600" dirty="0" smtClean="0"/>
              <a:t>Jamal Abd Al-Nasser Intersection</a:t>
            </a:r>
            <a:endParaRPr lang="en-US" sz="1600" dirty="0">
              <a:solidFill>
                <a:schemeClr val="tx2"/>
              </a:solidFill>
            </a:endParaRPr>
          </a:p>
        </p:txBody>
      </p:sp>
      <p:sp>
        <p:nvSpPr>
          <p:cNvPr id="59" name="Text Box 40"/>
          <p:cNvSpPr txBox="1">
            <a:spLocks noChangeArrowheads="1"/>
          </p:cNvSpPr>
          <p:nvPr/>
        </p:nvSpPr>
        <p:spPr bwMode="auto">
          <a:xfrm>
            <a:off x="6629400" y="3556000"/>
            <a:ext cx="2244524" cy="338554"/>
          </a:xfrm>
          <a:prstGeom prst="rect">
            <a:avLst/>
          </a:prstGeom>
          <a:noFill/>
          <a:ln w="9525" algn="ctr">
            <a:noFill/>
            <a:miter lim="800000"/>
            <a:headEnd/>
            <a:tailEnd/>
          </a:ln>
          <a:effectLst/>
        </p:spPr>
        <p:txBody>
          <a:bodyPr wrap="none">
            <a:spAutoFit/>
          </a:bodyPr>
          <a:lstStyle/>
          <a:p>
            <a:pPr lvl="0"/>
            <a:r>
              <a:rPr lang="en-US" sz="1600" dirty="0" smtClean="0"/>
              <a:t>Shwiekeh Roundabout</a:t>
            </a:r>
            <a:endParaRPr lang="en-US" sz="1600" dirty="0"/>
          </a:p>
        </p:txBody>
      </p:sp>
      <p:sp>
        <p:nvSpPr>
          <p:cNvPr id="60" name="Text Box 41"/>
          <p:cNvSpPr txBox="1">
            <a:spLocks noChangeArrowheads="1"/>
          </p:cNvSpPr>
          <p:nvPr/>
        </p:nvSpPr>
        <p:spPr bwMode="auto">
          <a:xfrm>
            <a:off x="5715000" y="5302250"/>
            <a:ext cx="2100255" cy="338554"/>
          </a:xfrm>
          <a:prstGeom prst="rect">
            <a:avLst/>
          </a:prstGeom>
          <a:noFill/>
          <a:ln w="9525" algn="ctr">
            <a:noFill/>
            <a:miter lim="800000"/>
            <a:headEnd/>
            <a:tailEnd/>
          </a:ln>
          <a:effectLst/>
        </p:spPr>
        <p:txBody>
          <a:bodyPr wrap="none">
            <a:spAutoFit/>
          </a:bodyPr>
          <a:lstStyle/>
          <a:p>
            <a:pPr algn="l" eaLnBrk="0" hangingPunct="0"/>
            <a:r>
              <a:rPr lang="en-US" sz="1600" dirty="0" smtClean="0"/>
              <a:t>Alkarajat Intersection</a:t>
            </a:r>
            <a:endParaRPr lang="en-US" sz="1600" dirty="0">
              <a:solidFill>
                <a:schemeClr val="tx2"/>
              </a:solidFill>
            </a:endParaRPr>
          </a:p>
        </p:txBody>
      </p:sp>
      <p:sp>
        <p:nvSpPr>
          <p:cNvPr id="61" name="Text Box 42"/>
          <p:cNvSpPr txBox="1">
            <a:spLocks noChangeArrowheads="1"/>
          </p:cNvSpPr>
          <p:nvPr/>
        </p:nvSpPr>
        <p:spPr bwMode="auto">
          <a:xfrm>
            <a:off x="369462" y="3556000"/>
            <a:ext cx="2145138" cy="338554"/>
          </a:xfrm>
          <a:prstGeom prst="rect">
            <a:avLst/>
          </a:prstGeom>
          <a:noFill/>
          <a:ln w="9525" algn="ctr">
            <a:noFill/>
            <a:miter lim="800000"/>
            <a:headEnd/>
            <a:tailEnd/>
          </a:ln>
          <a:effectLst/>
        </p:spPr>
        <p:txBody>
          <a:bodyPr wrap="none">
            <a:spAutoFit/>
          </a:bodyPr>
          <a:lstStyle/>
          <a:p>
            <a:pPr lvl="0"/>
            <a:r>
              <a:rPr lang="en-US" sz="1600" dirty="0" smtClean="0"/>
              <a:t>Al- Jallad Intersection</a:t>
            </a:r>
            <a:endParaRPr lang="en-US" sz="1600" dirty="0"/>
          </a:p>
        </p:txBody>
      </p:sp>
      <p:sp>
        <p:nvSpPr>
          <p:cNvPr id="62" name="Text Box 43"/>
          <p:cNvSpPr txBox="1">
            <a:spLocks noChangeArrowheads="1"/>
          </p:cNvSpPr>
          <p:nvPr/>
        </p:nvSpPr>
        <p:spPr bwMode="auto">
          <a:xfrm>
            <a:off x="685800" y="5302250"/>
            <a:ext cx="2694969" cy="338554"/>
          </a:xfrm>
          <a:prstGeom prst="rect">
            <a:avLst/>
          </a:prstGeom>
          <a:noFill/>
          <a:ln w="9525" algn="ctr">
            <a:noFill/>
            <a:miter lim="800000"/>
            <a:headEnd/>
            <a:tailEnd/>
          </a:ln>
          <a:effectLst/>
        </p:spPr>
        <p:txBody>
          <a:bodyPr wrap="none">
            <a:spAutoFit/>
          </a:bodyPr>
          <a:lstStyle/>
          <a:p>
            <a:pPr lvl="0"/>
            <a:r>
              <a:rPr lang="en-US" sz="1600" dirty="0" smtClean="0"/>
              <a:t>Ihsan Samarah Intersection</a:t>
            </a:r>
          </a:p>
        </p:txBody>
      </p:sp>
      <p:grpSp>
        <p:nvGrpSpPr>
          <p:cNvPr id="63" name="Group 19"/>
          <p:cNvGrpSpPr>
            <a:grpSpLocks/>
          </p:cNvGrpSpPr>
          <p:nvPr/>
        </p:nvGrpSpPr>
        <p:grpSpPr bwMode="auto">
          <a:xfrm>
            <a:off x="5943600" y="2535238"/>
            <a:ext cx="360362" cy="360362"/>
            <a:chOff x="3470" y="1706"/>
            <a:chExt cx="227" cy="227"/>
          </a:xfrm>
        </p:grpSpPr>
        <p:sp>
          <p:nvSpPr>
            <p:cNvPr id="64"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65"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66" name="Group 19"/>
          <p:cNvGrpSpPr>
            <a:grpSpLocks/>
          </p:cNvGrpSpPr>
          <p:nvPr/>
        </p:nvGrpSpPr>
        <p:grpSpPr bwMode="auto">
          <a:xfrm>
            <a:off x="5964238" y="4516438"/>
            <a:ext cx="360362" cy="360362"/>
            <a:chOff x="3470" y="1706"/>
            <a:chExt cx="227" cy="227"/>
          </a:xfrm>
        </p:grpSpPr>
        <p:sp>
          <p:nvSpPr>
            <p:cNvPr id="67"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68"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69" name="Group 19"/>
          <p:cNvGrpSpPr>
            <a:grpSpLocks/>
          </p:cNvGrpSpPr>
          <p:nvPr/>
        </p:nvGrpSpPr>
        <p:grpSpPr bwMode="auto">
          <a:xfrm>
            <a:off x="2687638" y="4419600"/>
            <a:ext cx="360362" cy="360362"/>
            <a:chOff x="3470" y="1706"/>
            <a:chExt cx="227" cy="227"/>
          </a:xfrm>
        </p:grpSpPr>
        <p:sp>
          <p:nvSpPr>
            <p:cNvPr id="70"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71"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72" name="Group 19"/>
          <p:cNvGrpSpPr>
            <a:grpSpLocks/>
          </p:cNvGrpSpPr>
          <p:nvPr/>
        </p:nvGrpSpPr>
        <p:grpSpPr bwMode="auto">
          <a:xfrm>
            <a:off x="2743200" y="2611438"/>
            <a:ext cx="360362" cy="360362"/>
            <a:chOff x="3470" y="1706"/>
            <a:chExt cx="227" cy="227"/>
          </a:xfrm>
        </p:grpSpPr>
        <p:sp>
          <p:nvSpPr>
            <p:cNvPr id="73"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74"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75" name="Text Box 38"/>
          <p:cNvSpPr txBox="1">
            <a:spLocks noChangeArrowheads="1"/>
          </p:cNvSpPr>
          <p:nvPr/>
        </p:nvSpPr>
        <p:spPr bwMode="auto">
          <a:xfrm>
            <a:off x="6248400" y="2438400"/>
            <a:ext cx="2818400" cy="338554"/>
          </a:xfrm>
          <a:prstGeom prst="rect">
            <a:avLst/>
          </a:prstGeom>
          <a:noFill/>
          <a:ln w="9525" algn="ctr">
            <a:noFill/>
            <a:miter lim="800000"/>
            <a:headEnd/>
            <a:tailEnd/>
          </a:ln>
          <a:effectLst/>
        </p:spPr>
        <p:txBody>
          <a:bodyPr wrap="none">
            <a:spAutoFit/>
          </a:bodyPr>
          <a:lstStyle/>
          <a:p>
            <a:pPr lvl="0"/>
            <a:r>
              <a:rPr lang="en-US" sz="1600" dirty="0" smtClean="0"/>
              <a:t>Industrial School Intersection</a:t>
            </a:r>
            <a:endParaRPr lang="en-US" sz="1600" dirty="0"/>
          </a:p>
        </p:txBody>
      </p:sp>
      <p:sp>
        <p:nvSpPr>
          <p:cNvPr id="76" name="Text Box 38"/>
          <p:cNvSpPr txBox="1">
            <a:spLocks noChangeArrowheads="1"/>
          </p:cNvSpPr>
          <p:nvPr/>
        </p:nvSpPr>
        <p:spPr bwMode="auto">
          <a:xfrm>
            <a:off x="6400800" y="4495800"/>
            <a:ext cx="2639248" cy="338554"/>
          </a:xfrm>
          <a:prstGeom prst="rect">
            <a:avLst/>
          </a:prstGeom>
          <a:noFill/>
          <a:ln w="9525" algn="ctr">
            <a:noFill/>
            <a:miter lim="800000"/>
            <a:headEnd/>
            <a:tailEnd/>
          </a:ln>
          <a:effectLst/>
        </p:spPr>
        <p:txBody>
          <a:bodyPr wrap="none">
            <a:spAutoFit/>
          </a:bodyPr>
          <a:lstStyle/>
          <a:p>
            <a:pPr lvl="0"/>
            <a:r>
              <a:rPr lang="en-US" sz="1600" dirty="0" smtClean="0"/>
              <a:t>Tulkarem CBD Intersection</a:t>
            </a:r>
            <a:endParaRPr lang="en-US" sz="1600" dirty="0"/>
          </a:p>
        </p:txBody>
      </p:sp>
      <p:sp>
        <p:nvSpPr>
          <p:cNvPr id="77" name="Text Box 38"/>
          <p:cNvSpPr txBox="1">
            <a:spLocks noChangeArrowheads="1"/>
          </p:cNvSpPr>
          <p:nvPr/>
        </p:nvSpPr>
        <p:spPr bwMode="auto">
          <a:xfrm>
            <a:off x="603615" y="4495800"/>
            <a:ext cx="2063385" cy="338554"/>
          </a:xfrm>
          <a:prstGeom prst="rect">
            <a:avLst/>
          </a:prstGeom>
          <a:noFill/>
          <a:ln w="9525" algn="ctr">
            <a:noFill/>
            <a:miter lim="800000"/>
            <a:headEnd/>
            <a:tailEnd/>
          </a:ln>
          <a:effectLst/>
        </p:spPr>
        <p:txBody>
          <a:bodyPr wrap="none">
            <a:spAutoFit/>
          </a:bodyPr>
          <a:lstStyle/>
          <a:p>
            <a:pPr lvl="0"/>
            <a:r>
              <a:rPr lang="en-US" sz="1600" dirty="0" smtClean="0"/>
              <a:t>Khadori Roundabout</a:t>
            </a:r>
            <a:endParaRPr lang="en-US" sz="1600" dirty="0"/>
          </a:p>
        </p:txBody>
      </p:sp>
      <p:sp>
        <p:nvSpPr>
          <p:cNvPr id="78" name="Text Box 38"/>
          <p:cNvSpPr txBox="1">
            <a:spLocks noChangeArrowheads="1"/>
          </p:cNvSpPr>
          <p:nvPr/>
        </p:nvSpPr>
        <p:spPr bwMode="auto">
          <a:xfrm>
            <a:off x="304800" y="2590800"/>
            <a:ext cx="2444900" cy="338554"/>
          </a:xfrm>
          <a:prstGeom prst="rect">
            <a:avLst/>
          </a:prstGeom>
          <a:noFill/>
          <a:ln w="9525" algn="ctr">
            <a:noFill/>
            <a:miter lim="800000"/>
            <a:headEnd/>
            <a:tailEnd/>
          </a:ln>
          <a:effectLst/>
        </p:spPr>
        <p:txBody>
          <a:bodyPr wrap="none">
            <a:spAutoFit/>
          </a:bodyPr>
          <a:lstStyle/>
          <a:p>
            <a:pPr lvl="0"/>
            <a:r>
              <a:rPr lang="en-US" sz="1600" dirty="0" smtClean="0"/>
              <a:t>Governorate Intersection</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Methodology</a:t>
            </a:r>
            <a:endParaRPr lang="en-US" sz="1800" dirty="0"/>
          </a:p>
        </p:txBody>
      </p:sp>
      <p:sp>
        <p:nvSpPr>
          <p:cNvPr id="71683" name="AutoShape 3"/>
          <p:cNvSpPr>
            <a:spLocks noChangeArrowheads="1"/>
          </p:cNvSpPr>
          <p:nvPr/>
        </p:nvSpPr>
        <p:spPr bwMode="gray">
          <a:xfrm>
            <a:off x="838200" y="3581400"/>
            <a:ext cx="1828800" cy="609600"/>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dirty="0"/>
          </a:p>
        </p:txBody>
      </p:sp>
      <p:sp>
        <p:nvSpPr>
          <p:cNvPr id="71684" name="AutoShape 4"/>
          <p:cNvSpPr>
            <a:spLocks noChangeArrowheads="1"/>
          </p:cNvSpPr>
          <p:nvPr/>
        </p:nvSpPr>
        <p:spPr bwMode="gray">
          <a:xfrm>
            <a:off x="838200" y="3048000"/>
            <a:ext cx="1828800" cy="609600"/>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71685" name="AutoShape 5"/>
          <p:cNvSpPr>
            <a:spLocks noChangeArrowheads="1"/>
          </p:cNvSpPr>
          <p:nvPr/>
        </p:nvSpPr>
        <p:spPr bwMode="gray">
          <a:xfrm>
            <a:off x="838200" y="2514600"/>
            <a:ext cx="1828800" cy="609600"/>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71686" name="AutoShape 6"/>
          <p:cNvSpPr>
            <a:spLocks noChangeArrowheads="1"/>
          </p:cNvSpPr>
          <p:nvPr/>
        </p:nvSpPr>
        <p:spPr bwMode="gray">
          <a:xfrm>
            <a:off x="6324600" y="3581400"/>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n-US"/>
          </a:p>
        </p:txBody>
      </p:sp>
      <p:sp>
        <p:nvSpPr>
          <p:cNvPr id="71687" name="AutoShape 7"/>
          <p:cNvSpPr>
            <a:spLocks noChangeArrowheads="1"/>
          </p:cNvSpPr>
          <p:nvPr/>
        </p:nvSpPr>
        <p:spPr bwMode="gray">
          <a:xfrm>
            <a:off x="6324600" y="3048000"/>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n-US"/>
          </a:p>
        </p:txBody>
      </p:sp>
      <p:sp>
        <p:nvSpPr>
          <p:cNvPr id="71688" name="AutoShape 8"/>
          <p:cNvSpPr>
            <a:spLocks noChangeArrowheads="1"/>
          </p:cNvSpPr>
          <p:nvPr/>
        </p:nvSpPr>
        <p:spPr bwMode="gray">
          <a:xfrm>
            <a:off x="6324600" y="2514600"/>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en-US"/>
          </a:p>
        </p:txBody>
      </p:sp>
      <p:grpSp>
        <p:nvGrpSpPr>
          <p:cNvPr id="71689" name="Group 9"/>
          <p:cNvGrpSpPr>
            <a:grpSpLocks/>
          </p:cNvGrpSpPr>
          <p:nvPr/>
        </p:nvGrpSpPr>
        <p:grpSpPr bwMode="auto">
          <a:xfrm>
            <a:off x="2917825" y="1981200"/>
            <a:ext cx="3157538" cy="2841625"/>
            <a:chOff x="1838" y="1248"/>
            <a:chExt cx="1989" cy="1790"/>
          </a:xfrm>
        </p:grpSpPr>
        <p:sp>
          <p:nvSpPr>
            <p:cNvPr id="71690" name="AutoShape 10"/>
            <p:cNvSpPr>
              <a:spLocks noChangeArrowheads="1"/>
            </p:cNvSpPr>
            <p:nvPr/>
          </p:nvSpPr>
          <p:spPr bwMode="gray">
            <a:xfrm rot="16200000" flipH="1">
              <a:off x="1786" y="1952"/>
              <a:ext cx="309" cy="206"/>
            </a:xfrm>
            <a:prstGeom prst="upArrow">
              <a:avLst>
                <a:gd name="adj1" fmla="val 51676"/>
                <a:gd name="adj2" fmla="val 100000"/>
              </a:avLst>
            </a:prstGeom>
            <a:gradFill rotWithShape="1">
              <a:gsLst>
                <a:gs pos="0">
                  <a:schemeClr val="tx1"/>
                </a:gs>
                <a:gs pos="100000">
                  <a:schemeClr val="tx1">
                    <a:gamma/>
                    <a:shade val="40784"/>
                    <a:invGamma/>
                  </a:schemeClr>
                </a:gs>
              </a:gsLst>
              <a:lin ang="0" scaled="1"/>
            </a:gradFill>
            <a:ln w="9525" algn="ctr">
              <a:noFill/>
              <a:miter lim="800000"/>
              <a:headEnd/>
              <a:tailEnd/>
            </a:ln>
            <a:effectLst/>
          </p:spPr>
          <p:txBody>
            <a:bodyPr wrap="none" anchor="ctr"/>
            <a:lstStyle/>
            <a:p>
              <a:endParaRPr lang="en-US"/>
            </a:p>
          </p:txBody>
        </p:sp>
        <p:sp>
          <p:nvSpPr>
            <p:cNvPr id="71691" name="AutoShape 11"/>
            <p:cNvSpPr>
              <a:spLocks noChangeArrowheads="1"/>
            </p:cNvSpPr>
            <p:nvPr/>
          </p:nvSpPr>
          <p:spPr bwMode="gray">
            <a:xfrm rot="5400000" flipH="1">
              <a:off x="3569" y="1918"/>
              <a:ext cx="309" cy="206"/>
            </a:xfrm>
            <a:prstGeom prst="upArrow">
              <a:avLst>
                <a:gd name="adj1" fmla="val 51676"/>
                <a:gd name="adj2" fmla="val 100000"/>
              </a:avLst>
            </a:prstGeom>
            <a:gradFill rotWithShape="1">
              <a:gsLst>
                <a:gs pos="0">
                  <a:schemeClr val="tx1"/>
                </a:gs>
                <a:gs pos="100000">
                  <a:schemeClr val="tx1">
                    <a:gamma/>
                    <a:shade val="40784"/>
                    <a:invGamma/>
                  </a:schemeClr>
                </a:gs>
              </a:gsLst>
              <a:lin ang="0" scaled="1"/>
            </a:gradFill>
            <a:ln w="9525" algn="ctr">
              <a:noFill/>
              <a:miter lim="800000"/>
              <a:headEnd/>
              <a:tailEnd/>
            </a:ln>
            <a:effectLst/>
          </p:spPr>
          <p:txBody>
            <a:bodyPr wrap="none" anchor="ctr"/>
            <a:lstStyle/>
            <a:p>
              <a:endParaRPr lang="en-US"/>
            </a:p>
          </p:txBody>
        </p:sp>
        <p:sp>
          <p:nvSpPr>
            <p:cNvPr id="71692" name="AutoShape 12"/>
            <p:cNvSpPr>
              <a:spLocks noChangeArrowheads="1"/>
            </p:cNvSpPr>
            <p:nvPr/>
          </p:nvSpPr>
          <p:spPr bwMode="gray">
            <a:xfrm rot="10800000" flipH="1">
              <a:off x="2677" y="2832"/>
              <a:ext cx="308" cy="206"/>
            </a:xfrm>
            <a:prstGeom prst="upArrow">
              <a:avLst>
                <a:gd name="adj1" fmla="val 51676"/>
                <a:gd name="adj2" fmla="val 100000"/>
              </a:avLst>
            </a:prstGeom>
            <a:gradFill rotWithShape="1">
              <a:gsLst>
                <a:gs pos="0">
                  <a:schemeClr val="tx1"/>
                </a:gs>
                <a:gs pos="100000">
                  <a:schemeClr val="tx1">
                    <a:gamma/>
                    <a:shade val="40784"/>
                    <a:invGamma/>
                  </a:schemeClr>
                </a:gs>
              </a:gsLst>
              <a:lin ang="0" scaled="1"/>
            </a:gradFill>
            <a:ln w="9525" algn="ctr">
              <a:noFill/>
              <a:miter lim="800000"/>
              <a:headEnd/>
              <a:tailEnd/>
            </a:ln>
            <a:effectLst/>
          </p:spPr>
          <p:txBody>
            <a:bodyPr wrap="none" anchor="ctr"/>
            <a:lstStyle/>
            <a:p>
              <a:endParaRPr lang="en-US"/>
            </a:p>
          </p:txBody>
        </p:sp>
        <p:sp>
          <p:nvSpPr>
            <p:cNvPr id="71693" name="Oval 13"/>
            <p:cNvSpPr>
              <a:spLocks noChangeArrowheads="1"/>
            </p:cNvSpPr>
            <p:nvPr/>
          </p:nvSpPr>
          <p:spPr bwMode="gray">
            <a:xfrm>
              <a:off x="2030" y="1248"/>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1694" name="Oval 14"/>
            <p:cNvSpPr>
              <a:spLocks noChangeArrowheads="1"/>
            </p:cNvSpPr>
            <p:nvPr/>
          </p:nvSpPr>
          <p:spPr bwMode="gray">
            <a:xfrm>
              <a:off x="2122" y="1339"/>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71695" name="Oval 15"/>
            <p:cNvSpPr>
              <a:spLocks noChangeArrowheads="1"/>
            </p:cNvSpPr>
            <p:nvPr/>
          </p:nvSpPr>
          <p:spPr bwMode="gray">
            <a:xfrm>
              <a:off x="2206" y="1424"/>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71696" name="Oval 16"/>
            <p:cNvSpPr>
              <a:spLocks noChangeArrowheads="1"/>
            </p:cNvSpPr>
            <p:nvPr/>
          </p:nvSpPr>
          <p:spPr bwMode="gray">
            <a:xfrm>
              <a:off x="2206" y="1424"/>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71697" name="Oval 17"/>
            <p:cNvSpPr>
              <a:spLocks noChangeArrowheads="1"/>
            </p:cNvSpPr>
            <p:nvPr/>
          </p:nvSpPr>
          <p:spPr bwMode="gray">
            <a:xfrm>
              <a:off x="2289" y="1507"/>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71698" name="Oval 18"/>
            <p:cNvSpPr>
              <a:spLocks noChangeArrowheads="1"/>
            </p:cNvSpPr>
            <p:nvPr/>
          </p:nvSpPr>
          <p:spPr bwMode="gray">
            <a:xfrm>
              <a:off x="2289" y="1507"/>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sp>
          <p:nvSpPr>
            <p:cNvPr id="71699" name="Text Box 19"/>
            <p:cNvSpPr txBox="1">
              <a:spLocks noChangeArrowheads="1"/>
            </p:cNvSpPr>
            <p:nvPr/>
          </p:nvSpPr>
          <p:spPr bwMode="gray">
            <a:xfrm>
              <a:off x="2400" y="1728"/>
              <a:ext cx="920" cy="604"/>
            </a:xfrm>
            <a:prstGeom prst="rect">
              <a:avLst/>
            </a:prstGeom>
            <a:noFill/>
            <a:ln w="9525">
              <a:noFill/>
              <a:miter lim="800000"/>
              <a:headEnd/>
              <a:tailEnd/>
            </a:ln>
            <a:effectLst/>
          </p:spPr>
          <p:txBody>
            <a:bodyPr wrap="none">
              <a:spAutoFit/>
            </a:bodyPr>
            <a:lstStyle/>
            <a:p>
              <a:pPr>
                <a:spcAft>
                  <a:spcPts val="1000"/>
                </a:spcAft>
                <a:defRPr/>
              </a:pPr>
              <a:r>
                <a:rPr lang="en-US" sz="2400" b="1" dirty="0" smtClean="0">
                  <a:solidFill>
                    <a:schemeClr val="tx2"/>
                  </a:solidFill>
                  <a:latin typeface="Calibri" pitchFamily="34" charset="0"/>
                  <a:ea typeface="Arial" pitchFamily="34" charset="0"/>
                  <a:cs typeface="Arial" pitchFamily="34" charset="0"/>
                </a:rPr>
                <a:t>Data </a:t>
              </a:r>
            </a:p>
            <a:p>
              <a:pPr>
                <a:spcAft>
                  <a:spcPts val="1000"/>
                </a:spcAft>
                <a:defRPr/>
              </a:pPr>
              <a:r>
                <a:rPr lang="en-US" sz="2400" b="1" dirty="0" smtClean="0">
                  <a:solidFill>
                    <a:schemeClr val="tx2"/>
                  </a:solidFill>
                  <a:latin typeface="Calibri" pitchFamily="34" charset="0"/>
                  <a:ea typeface="Arial" pitchFamily="34" charset="0"/>
                  <a:cs typeface="Arial" pitchFamily="34" charset="0"/>
                </a:rPr>
                <a:t>Collection</a:t>
              </a:r>
              <a:endParaRPr lang="en-US" sz="2400" b="1" dirty="0">
                <a:solidFill>
                  <a:schemeClr val="tx2"/>
                </a:solidFill>
                <a:latin typeface="Arial" pitchFamily="34" charset="0"/>
                <a:cs typeface="Arial" pitchFamily="34" charset="0"/>
              </a:endParaRPr>
            </a:p>
          </p:txBody>
        </p:sp>
      </p:grpSp>
      <p:sp>
        <p:nvSpPr>
          <p:cNvPr id="71700" name="AutoShape 20"/>
          <p:cNvSpPr>
            <a:spLocks noChangeArrowheads="1"/>
          </p:cNvSpPr>
          <p:nvPr/>
        </p:nvSpPr>
        <p:spPr bwMode="invGray">
          <a:xfrm>
            <a:off x="2557463" y="5029200"/>
            <a:ext cx="3886200" cy="533400"/>
          </a:xfrm>
          <a:prstGeom prst="roundRect">
            <a:avLst>
              <a:gd name="adj" fmla="val 50000"/>
            </a:avLst>
          </a:prstGeom>
          <a:noFill/>
          <a:ln w="38100">
            <a:solidFill>
              <a:schemeClr val="tx1"/>
            </a:solidFill>
            <a:round/>
            <a:headEnd/>
            <a:tailEnd/>
          </a:ln>
          <a:effectLst/>
        </p:spPr>
        <p:txBody>
          <a:bodyPr wrap="none" anchor="ctr"/>
          <a:lstStyle/>
          <a:p>
            <a:pPr>
              <a:spcAft>
                <a:spcPts val="1000"/>
              </a:spcAft>
              <a:defRPr/>
            </a:pPr>
            <a:r>
              <a:rPr lang="en-US" sz="3200" b="1" dirty="0" smtClean="0">
                <a:latin typeface="Calibri" pitchFamily="34" charset="0"/>
                <a:ea typeface="Arial" pitchFamily="34" charset="0"/>
                <a:cs typeface="Arial" pitchFamily="34" charset="0"/>
              </a:rPr>
              <a:t>Tabular</a:t>
            </a:r>
            <a:endParaRPr lang="en-US" sz="3200" dirty="0">
              <a:latin typeface="Arial" pitchFamily="34" charset="0"/>
              <a:cs typeface="Arial" pitchFamily="34" charset="0"/>
            </a:endParaRPr>
          </a:p>
        </p:txBody>
      </p:sp>
      <p:sp>
        <p:nvSpPr>
          <p:cNvPr id="71701" name="Text Box 21"/>
          <p:cNvSpPr txBox="1">
            <a:spLocks noChangeArrowheads="1"/>
          </p:cNvSpPr>
          <p:nvPr/>
        </p:nvSpPr>
        <p:spPr bwMode="gray">
          <a:xfrm>
            <a:off x="1048558" y="2671763"/>
            <a:ext cx="1466042" cy="1087477"/>
          </a:xfrm>
          <a:prstGeom prst="rect">
            <a:avLst/>
          </a:prstGeom>
          <a:noFill/>
          <a:ln w="9525">
            <a:noFill/>
            <a:miter lim="800000"/>
            <a:headEnd/>
            <a:tailEnd/>
          </a:ln>
          <a:effectLst/>
        </p:spPr>
        <p:txBody>
          <a:bodyPr wrap="none">
            <a:spAutoFit/>
          </a:bodyPr>
          <a:lstStyle/>
          <a:p>
            <a:pPr>
              <a:spcAft>
                <a:spcPts val="1000"/>
              </a:spcAft>
              <a:defRPr/>
            </a:pPr>
            <a:r>
              <a:rPr lang="en-US" b="1" dirty="0" smtClean="0">
                <a:solidFill>
                  <a:schemeClr val="tx2"/>
                </a:solidFill>
                <a:latin typeface="Calibri" pitchFamily="34" charset="0"/>
                <a:ea typeface="Arial" pitchFamily="34" charset="0"/>
                <a:cs typeface="Arial" pitchFamily="34" charset="0"/>
              </a:rPr>
              <a:t>Data Analysis</a:t>
            </a:r>
          </a:p>
          <a:p>
            <a:pPr>
              <a:spcAft>
                <a:spcPts val="1000"/>
              </a:spcAft>
              <a:defRPr/>
            </a:pPr>
            <a:endParaRPr lang="en-US" sz="1100" dirty="0" smtClean="0">
              <a:solidFill>
                <a:schemeClr val="tx2"/>
              </a:solidFill>
              <a:latin typeface="Arial" pitchFamily="34" charset="0"/>
              <a:ea typeface="Arial" pitchFamily="34" charset="0"/>
              <a:cs typeface="Arial" pitchFamily="34" charset="0"/>
            </a:endParaRPr>
          </a:p>
          <a:p>
            <a:pPr>
              <a:defRPr/>
            </a:pPr>
            <a:endParaRPr lang="en-US" dirty="0">
              <a:solidFill>
                <a:schemeClr val="tx2"/>
              </a:solidFill>
              <a:latin typeface="Arial" pitchFamily="34" charset="0"/>
              <a:cs typeface="Arial" pitchFamily="34" charset="0"/>
            </a:endParaRPr>
          </a:p>
        </p:txBody>
      </p:sp>
      <p:sp>
        <p:nvSpPr>
          <p:cNvPr id="71702" name="Text Box 22"/>
          <p:cNvSpPr txBox="1">
            <a:spLocks noChangeArrowheads="1"/>
          </p:cNvSpPr>
          <p:nvPr/>
        </p:nvSpPr>
        <p:spPr bwMode="gray">
          <a:xfrm>
            <a:off x="762000" y="3200400"/>
            <a:ext cx="1981200" cy="369332"/>
          </a:xfrm>
          <a:prstGeom prst="rect">
            <a:avLst/>
          </a:prstGeom>
          <a:noFill/>
          <a:ln w="9525">
            <a:noFill/>
            <a:miter lim="800000"/>
            <a:headEnd/>
            <a:tailEnd/>
          </a:ln>
          <a:effectLst/>
        </p:spPr>
        <p:txBody>
          <a:bodyPr wrap="square">
            <a:spAutoFit/>
          </a:bodyPr>
          <a:lstStyle/>
          <a:p>
            <a:pPr>
              <a:spcAft>
                <a:spcPts val="1000"/>
              </a:spcAft>
              <a:defRPr/>
            </a:pPr>
            <a:r>
              <a:rPr lang="en-US" b="1" dirty="0" smtClean="0">
                <a:solidFill>
                  <a:schemeClr val="tx2"/>
                </a:solidFill>
                <a:latin typeface="Calibri" pitchFamily="34" charset="0"/>
                <a:ea typeface="Arial" pitchFamily="34" charset="0"/>
                <a:cs typeface="Arial" pitchFamily="34" charset="0"/>
              </a:rPr>
              <a:t>Level of Service</a:t>
            </a:r>
            <a:endParaRPr lang="en-US" b="1" dirty="0">
              <a:solidFill>
                <a:schemeClr val="tx2"/>
              </a:solidFill>
              <a:latin typeface="Arial" pitchFamily="34" charset="0"/>
              <a:cs typeface="Arial" pitchFamily="34" charset="0"/>
            </a:endParaRPr>
          </a:p>
        </p:txBody>
      </p:sp>
      <p:sp>
        <p:nvSpPr>
          <p:cNvPr id="71704" name="Text Box 24"/>
          <p:cNvSpPr txBox="1">
            <a:spLocks noChangeArrowheads="1"/>
          </p:cNvSpPr>
          <p:nvPr/>
        </p:nvSpPr>
        <p:spPr bwMode="gray">
          <a:xfrm>
            <a:off x="6520300" y="2667000"/>
            <a:ext cx="1556900" cy="369332"/>
          </a:xfrm>
          <a:prstGeom prst="rect">
            <a:avLst/>
          </a:prstGeom>
          <a:noFill/>
          <a:ln w="9525">
            <a:noFill/>
            <a:miter lim="800000"/>
            <a:headEnd/>
            <a:tailEnd/>
          </a:ln>
          <a:effectLst/>
        </p:spPr>
        <p:txBody>
          <a:bodyPr wrap="none">
            <a:spAutoFit/>
          </a:bodyPr>
          <a:lstStyle/>
          <a:p>
            <a:pPr>
              <a:spcAft>
                <a:spcPts val="1000"/>
              </a:spcAft>
              <a:defRPr/>
            </a:pPr>
            <a:r>
              <a:rPr lang="en-US" dirty="0" smtClean="0">
                <a:solidFill>
                  <a:schemeClr val="tx2"/>
                </a:solidFill>
              </a:rPr>
              <a:t>Traffic counts</a:t>
            </a:r>
            <a:endParaRPr lang="en-US" dirty="0">
              <a:solidFill>
                <a:schemeClr val="tx2"/>
              </a:solidFill>
              <a:latin typeface="Arial" pitchFamily="34" charset="0"/>
              <a:cs typeface="Arial" pitchFamily="34" charset="0"/>
            </a:endParaRPr>
          </a:p>
        </p:txBody>
      </p:sp>
      <p:sp>
        <p:nvSpPr>
          <p:cNvPr id="71705" name="Text Box 25"/>
          <p:cNvSpPr txBox="1">
            <a:spLocks noChangeArrowheads="1"/>
          </p:cNvSpPr>
          <p:nvPr/>
        </p:nvSpPr>
        <p:spPr bwMode="gray">
          <a:xfrm>
            <a:off x="6248400" y="3200400"/>
            <a:ext cx="2004074" cy="651460"/>
          </a:xfrm>
          <a:prstGeom prst="rect">
            <a:avLst/>
          </a:prstGeom>
          <a:noFill/>
          <a:ln w="9525">
            <a:noFill/>
            <a:miter lim="800000"/>
            <a:headEnd/>
            <a:tailEnd/>
          </a:ln>
          <a:effectLst/>
        </p:spPr>
        <p:txBody>
          <a:bodyPr wrap="none">
            <a:spAutoFit/>
          </a:bodyPr>
          <a:lstStyle/>
          <a:p>
            <a:pPr>
              <a:spcAft>
                <a:spcPts val="1000"/>
              </a:spcAft>
              <a:defRPr/>
            </a:pPr>
            <a:r>
              <a:rPr lang="en-US" sz="1400" dirty="0" smtClean="0">
                <a:solidFill>
                  <a:schemeClr val="tx2"/>
                </a:solidFill>
              </a:rPr>
              <a:t>Maps of the study area</a:t>
            </a:r>
            <a:endParaRPr lang="en-US" sz="1400" b="1" dirty="0" smtClean="0">
              <a:solidFill>
                <a:schemeClr val="tx2"/>
              </a:solidFill>
              <a:latin typeface="Arial" pitchFamily="34" charset="0"/>
              <a:ea typeface="Arial" pitchFamily="34" charset="0"/>
              <a:cs typeface="Arial" pitchFamily="34" charset="0"/>
            </a:endParaRPr>
          </a:p>
          <a:p>
            <a:pPr>
              <a:defRPr/>
            </a:pPr>
            <a:endParaRPr lang="en-US" sz="1400" dirty="0">
              <a:solidFill>
                <a:schemeClr val="tx2"/>
              </a:solidFill>
              <a:latin typeface="Arial" pitchFamily="34" charset="0"/>
              <a:cs typeface="Arial" pitchFamily="34" charset="0"/>
            </a:endParaRPr>
          </a:p>
        </p:txBody>
      </p:sp>
      <p:sp>
        <p:nvSpPr>
          <p:cNvPr id="71706" name="Text Box 26"/>
          <p:cNvSpPr txBox="1">
            <a:spLocks noChangeArrowheads="1"/>
          </p:cNvSpPr>
          <p:nvPr/>
        </p:nvSpPr>
        <p:spPr bwMode="gray">
          <a:xfrm>
            <a:off x="6324600" y="3738563"/>
            <a:ext cx="1928733" cy="369332"/>
          </a:xfrm>
          <a:prstGeom prst="rect">
            <a:avLst/>
          </a:prstGeom>
          <a:noFill/>
          <a:ln w="9525">
            <a:noFill/>
            <a:miter lim="800000"/>
            <a:headEnd/>
            <a:tailEnd/>
          </a:ln>
          <a:effectLst/>
        </p:spPr>
        <p:txBody>
          <a:bodyPr wrap="none">
            <a:spAutoFit/>
          </a:bodyPr>
          <a:lstStyle/>
          <a:p>
            <a:pPr>
              <a:spcAft>
                <a:spcPts val="1000"/>
              </a:spcAft>
              <a:defRPr/>
            </a:pPr>
            <a:r>
              <a:rPr lang="en-US" dirty="0" smtClean="0">
                <a:solidFill>
                  <a:schemeClr val="tx2"/>
                </a:solidFill>
              </a:rPr>
              <a:t>Inventory studies</a:t>
            </a:r>
            <a:endParaRPr lang="en-US"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c046d">
  <a:themeElements>
    <a:clrScheme name="c046TGp_road_diagram 1">
      <a:dk1>
        <a:srgbClr val="5F87D7"/>
      </a:dk1>
      <a:lt1>
        <a:srgbClr val="99CCFF"/>
      </a:lt1>
      <a:dk2>
        <a:srgbClr val="000066"/>
      </a:dk2>
      <a:lt2>
        <a:srgbClr val="FFFFFF"/>
      </a:lt2>
      <a:accent1>
        <a:srgbClr val="86C05A"/>
      </a:accent1>
      <a:accent2>
        <a:srgbClr val="33CCFF"/>
      </a:accent2>
      <a:accent3>
        <a:srgbClr val="AAAAB8"/>
      </a:accent3>
      <a:accent4>
        <a:srgbClr val="82AEDA"/>
      </a:accent4>
      <a:accent5>
        <a:srgbClr val="C3DCB5"/>
      </a:accent5>
      <a:accent6>
        <a:srgbClr val="2DB9E7"/>
      </a:accent6>
      <a:hlink>
        <a:srgbClr val="9999FF"/>
      </a:hlink>
      <a:folHlink>
        <a:srgbClr val="969696"/>
      </a:folHlink>
    </a:clrScheme>
    <a:fontScheme name="c046TGp_road_diagra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046TGp_road_diagram 1">
        <a:dk1>
          <a:srgbClr val="5F87D7"/>
        </a:dk1>
        <a:lt1>
          <a:srgbClr val="99CCFF"/>
        </a:lt1>
        <a:dk2>
          <a:srgbClr val="000066"/>
        </a:dk2>
        <a:lt2>
          <a:srgbClr val="FFFFFF"/>
        </a:lt2>
        <a:accent1>
          <a:srgbClr val="86C05A"/>
        </a:accent1>
        <a:accent2>
          <a:srgbClr val="33CCFF"/>
        </a:accent2>
        <a:accent3>
          <a:srgbClr val="AAAAB8"/>
        </a:accent3>
        <a:accent4>
          <a:srgbClr val="82AEDA"/>
        </a:accent4>
        <a:accent5>
          <a:srgbClr val="C3DCB5"/>
        </a:accent5>
        <a:accent6>
          <a:srgbClr val="2DB9E7"/>
        </a:accent6>
        <a:hlink>
          <a:srgbClr val="9999FF"/>
        </a:hlink>
        <a:folHlink>
          <a:srgbClr val="969696"/>
        </a:folHlink>
      </a:clrScheme>
      <a:clrMap bg1="dk2" tx1="lt1" bg2="dk1" tx2="lt2" accent1="accent1" accent2="accent2" accent3="accent3" accent4="accent4" accent5="accent5" accent6="accent6" hlink="hlink" folHlink="folHlink"/>
    </a:extraClrScheme>
    <a:extraClrScheme>
      <a:clrScheme name="c046TGp_road_diagram 2">
        <a:dk1>
          <a:srgbClr val="2032B8"/>
        </a:dk1>
        <a:lt1>
          <a:srgbClr val="99CCFF"/>
        </a:lt1>
        <a:dk2>
          <a:srgbClr val="1940BB"/>
        </a:dk2>
        <a:lt2>
          <a:srgbClr val="FFFFFF"/>
        </a:lt2>
        <a:accent1>
          <a:srgbClr val="86C05A"/>
        </a:accent1>
        <a:accent2>
          <a:srgbClr val="9999FF"/>
        </a:accent2>
        <a:accent3>
          <a:srgbClr val="ABAFDA"/>
        </a:accent3>
        <a:accent4>
          <a:srgbClr val="82AEDA"/>
        </a:accent4>
        <a:accent5>
          <a:srgbClr val="C3DCB5"/>
        </a:accent5>
        <a:accent6>
          <a:srgbClr val="8A8AE7"/>
        </a:accent6>
        <a:hlink>
          <a:srgbClr val="0099CC"/>
        </a:hlink>
        <a:folHlink>
          <a:srgbClr val="336699"/>
        </a:folHlink>
      </a:clrScheme>
      <a:clrMap bg1="dk2" tx1="lt1" bg2="dk1" tx2="lt2" accent1="accent1" accent2="accent2" accent3="accent3" accent4="accent4" accent5="accent5" accent6="accent6" hlink="hlink" folHlink="folHlink"/>
    </a:extraClrScheme>
    <a:extraClrScheme>
      <a:clrScheme name="c046TGp_road_diagram 3">
        <a:dk1>
          <a:srgbClr val="31A6E1"/>
        </a:dk1>
        <a:lt1>
          <a:srgbClr val="99CCFF"/>
        </a:lt1>
        <a:dk2>
          <a:srgbClr val="095C7D"/>
        </a:dk2>
        <a:lt2>
          <a:srgbClr val="FFFFFF"/>
        </a:lt2>
        <a:accent1>
          <a:srgbClr val="3961E1"/>
        </a:accent1>
        <a:accent2>
          <a:srgbClr val="9999FF"/>
        </a:accent2>
        <a:accent3>
          <a:srgbClr val="AAB5BF"/>
        </a:accent3>
        <a:accent4>
          <a:srgbClr val="82AEDA"/>
        </a:accent4>
        <a:accent5>
          <a:srgbClr val="AEB7EE"/>
        </a:accent5>
        <a:accent6>
          <a:srgbClr val="8A8AE7"/>
        </a:accent6>
        <a:hlink>
          <a:srgbClr val="009999"/>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cdb2004c046d</Template>
  <TotalTime>526</TotalTime>
  <Words>1106</Words>
  <Application>Microsoft Office PowerPoint</Application>
  <PresentationFormat>On-screen Show (4:3)</PresentationFormat>
  <Paragraphs>229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cdb2004c046d</vt:lpstr>
      <vt:lpstr>Slide 1</vt:lpstr>
      <vt:lpstr>Outline </vt:lpstr>
      <vt:lpstr>Introduction</vt:lpstr>
      <vt:lpstr>Map of Tulkarem </vt:lpstr>
      <vt:lpstr>Problem Definition</vt:lpstr>
      <vt:lpstr>Objectives</vt:lpstr>
      <vt:lpstr>Slide 7</vt:lpstr>
      <vt:lpstr>CBD Area Intersections</vt:lpstr>
      <vt:lpstr>Methodology</vt:lpstr>
      <vt:lpstr>Level of Service (LOS)</vt:lpstr>
      <vt:lpstr>Counting Period</vt:lpstr>
      <vt:lpstr>Analysis of the Collected Data</vt:lpstr>
      <vt:lpstr>Intersection Unified Peak Hour</vt:lpstr>
      <vt:lpstr>Traffic Signal Warrant</vt:lpstr>
      <vt:lpstr>Parking Study</vt:lpstr>
      <vt:lpstr>Intersection Design </vt:lpstr>
      <vt:lpstr>Roadway Intersection Design  and Improvements</vt:lpstr>
      <vt:lpstr>Intersection 1</vt:lpstr>
      <vt:lpstr>Intersection 2</vt:lpstr>
      <vt:lpstr>Intersection 3</vt:lpstr>
      <vt:lpstr>Intersection 4</vt:lpstr>
      <vt:lpstr>Intersection 5</vt:lpstr>
      <vt:lpstr>Intersection 6</vt:lpstr>
      <vt:lpstr>Intersection 7</vt:lpstr>
      <vt:lpstr>Intersection 8</vt:lpstr>
      <vt:lpstr>Intersection 9</vt:lpstr>
      <vt:lpstr>Intersection 10</vt:lpstr>
      <vt:lpstr>Conclusion and Recommendation</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OS-PAL</dc:creator>
  <cp:lastModifiedBy>123</cp:lastModifiedBy>
  <cp:revision>57</cp:revision>
  <dcterms:created xsi:type="dcterms:W3CDTF">2010-12-25T20:49:53Z</dcterms:created>
  <dcterms:modified xsi:type="dcterms:W3CDTF">2010-12-26T22:12:09Z</dcterms:modified>
</cp:coreProperties>
</file>