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hammed%20Noufal\Desktop\Book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hammed%20Noufal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819935265060512E-2"/>
          <c:y val="0.10236712353994944"/>
          <c:w val="0.81024680948895733"/>
          <c:h val="0.77754703134679026"/>
        </c:manualLayout>
      </c:layout>
      <c:pie3DChart>
        <c:varyColors val="1"/>
        <c:ser>
          <c:idx val="0"/>
          <c:order val="0"/>
          <c:explosion val="27"/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Sheet1!$A$1:$A$3</c:f>
              <c:strCache>
                <c:ptCount val="3"/>
                <c:pt idx="0">
                  <c:v>High</c:v>
                </c:pt>
                <c:pt idx="1">
                  <c:v>Good</c:v>
                </c:pt>
                <c:pt idx="2">
                  <c:v>Low</c:v>
                </c:pt>
              </c:strCache>
            </c:strRef>
          </c:cat>
          <c:val>
            <c:numRef>
              <c:f>Sheet1!$B$1:$B$3</c:f>
              <c:numCache>
                <c:formatCode>0%</c:formatCode>
                <c:ptCount val="3"/>
                <c:pt idx="0">
                  <c:v>0.8</c:v>
                </c:pt>
                <c:pt idx="1">
                  <c:v>0.06</c:v>
                </c:pt>
                <c:pt idx="2">
                  <c:v>0.14000000000000001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200" b="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819935265060512E-2"/>
          <c:y val="0.10236712353994944"/>
          <c:w val="0.81024680948895733"/>
          <c:h val="0.77754703134679026"/>
        </c:manualLayout>
      </c:layout>
      <c:pie3DChart>
        <c:varyColors val="1"/>
        <c:ser>
          <c:idx val="0"/>
          <c:order val="0"/>
          <c:explosion val="32"/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Sheet1!$A$1:$A$3</c:f>
              <c:strCache>
                <c:ptCount val="3"/>
                <c:pt idx="0">
                  <c:v>Appropriate</c:v>
                </c:pt>
                <c:pt idx="1">
                  <c:v>Medium</c:v>
                </c:pt>
                <c:pt idx="2">
                  <c:v>Expensive</c:v>
                </c:pt>
              </c:strCache>
            </c:strRef>
          </c:cat>
          <c:val>
            <c:numRef>
              <c:f>Sheet1!$B$1:$B$3</c:f>
              <c:numCache>
                <c:formatCode>0%</c:formatCode>
                <c:ptCount val="3"/>
                <c:pt idx="0">
                  <c:v>0.2</c:v>
                </c:pt>
                <c:pt idx="1">
                  <c:v>0.34</c:v>
                </c:pt>
                <c:pt idx="2">
                  <c:v>0.46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200" b="1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E3DB-2403-4AB1-B0EE-772D7D6A2FF9}" type="datetimeFigureOut">
              <a:rPr lang="en-US" smtClean="0"/>
              <a:t>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21D5-EDEF-4109-BF6A-032F965DB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36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E3DB-2403-4AB1-B0EE-772D7D6A2FF9}" type="datetimeFigureOut">
              <a:rPr lang="en-US" smtClean="0"/>
              <a:t>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21D5-EDEF-4109-BF6A-032F965DB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35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E3DB-2403-4AB1-B0EE-772D7D6A2FF9}" type="datetimeFigureOut">
              <a:rPr lang="en-US" smtClean="0"/>
              <a:t>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21D5-EDEF-4109-BF6A-032F965DB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35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E3DB-2403-4AB1-B0EE-772D7D6A2FF9}" type="datetimeFigureOut">
              <a:rPr lang="en-US" smtClean="0"/>
              <a:t>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21D5-EDEF-4109-BF6A-032F965DB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1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E3DB-2403-4AB1-B0EE-772D7D6A2FF9}" type="datetimeFigureOut">
              <a:rPr lang="en-US" smtClean="0"/>
              <a:t>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21D5-EDEF-4109-BF6A-032F965DB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8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E3DB-2403-4AB1-B0EE-772D7D6A2FF9}" type="datetimeFigureOut">
              <a:rPr lang="en-US" smtClean="0"/>
              <a:t>1/4/2011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21D5-EDEF-4109-BF6A-032F965DB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1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E3DB-2403-4AB1-B0EE-772D7D6A2FF9}" type="datetimeFigureOut">
              <a:rPr lang="en-US" smtClean="0"/>
              <a:t>1/4/2011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21D5-EDEF-4109-BF6A-032F965DB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3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E3DB-2403-4AB1-B0EE-772D7D6A2FF9}" type="datetimeFigureOut">
              <a:rPr lang="en-US" smtClean="0"/>
              <a:t>1/4/2011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21D5-EDEF-4109-BF6A-032F965DB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33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E3DB-2403-4AB1-B0EE-772D7D6A2FF9}" type="datetimeFigureOut">
              <a:rPr lang="en-US" smtClean="0"/>
              <a:t>1/4/2011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21D5-EDEF-4109-BF6A-032F965DB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92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E3DB-2403-4AB1-B0EE-772D7D6A2FF9}" type="datetimeFigureOut">
              <a:rPr lang="en-US" smtClean="0"/>
              <a:t>1/4/2011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21D5-EDEF-4109-BF6A-032F965DB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0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E3DB-2403-4AB1-B0EE-772D7D6A2FF9}" type="datetimeFigureOut">
              <a:rPr lang="en-US" smtClean="0"/>
              <a:t>1/4/2011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21D5-EDEF-4109-BF6A-032F965DB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3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EE3DB-2403-4AB1-B0EE-772D7D6A2FF9}" type="datetimeFigureOut">
              <a:rPr lang="en-US" smtClean="0"/>
              <a:t>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021D5-EDEF-4109-BF6A-032F965DB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9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najah.ed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zajel.najah.edu/login2/logo.gif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5843" y="332656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39738" y="1783844"/>
            <a:ext cx="81647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Graduation Project</a:t>
            </a:r>
            <a:r>
              <a:rPr lang="en-US" sz="2000" dirty="0" smtClean="0"/>
              <a:t>:</a:t>
            </a:r>
          </a:p>
          <a:p>
            <a:pPr algn="ctr"/>
            <a:endParaRPr lang="en-US" sz="2000" dirty="0"/>
          </a:p>
          <a:p>
            <a:pPr algn="ctr"/>
            <a:r>
              <a:rPr lang="en-US" sz="3200" b="1" dirty="0"/>
              <a:t>Analysis &amp; Redesign of </a:t>
            </a:r>
            <a:endParaRPr lang="en-US" sz="3200" b="1" dirty="0" smtClean="0"/>
          </a:p>
          <a:p>
            <a:pPr algn="ctr"/>
            <a:r>
              <a:rPr lang="en-US" sz="3200" b="1" dirty="0" err="1" smtClean="0"/>
              <a:t>Balaa</a:t>
            </a:r>
            <a:r>
              <a:rPr lang="en-US" sz="3200" b="1" dirty="0" smtClean="0"/>
              <a:t> </a:t>
            </a:r>
            <a:r>
              <a:rPr lang="en-US" sz="3200" b="1" dirty="0"/>
              <a:t>Water Distribution </a:t>
            </a:r>
            <a:r>
              <a:rPr lang="en-US" sz="3200" b="1" dirty="0" smtClean="0"/>
              <a:t>Network</a:t>
            </a:r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r>
              <a:rPr lang="en-US" sz="3200" dirty="0"/>
              <a:t> </a:t>
            </a:r>
          </a:p>
          <a:p>
            <a:pPr algn="ctr"/>
            <a:r>
              <a:rPr lang="en-US" sz="2000" b="1" dirty="0"/>
              <a:t> </a:t>
            </a:r>
            <a:r>
              <a:rPr lang="en-US" sz="2000" b="1" dirty="0" smtClean="0"/>
              <a:t>By:</a:t>
            </a:r>
          </a:p>
          <a:p>
            <a:pPr algn="ctr"/>
            <a:endParaRPr lang="en-US" sz="2000" dirty="0"/>
          </a:p>
          <a:p>
            <a:pPr algn="ctr"/>
            <a:r>
              <a:rPr lang="en-US" sz="2000" b="1" dirty="0"/>
              <a:t>Mohammed </a:t>
            </a:r>
            <a:r>
              <a:rPr lang="en-US" sz="2000" b="1" dirty="0" err="1"/>
              <a:t>Noufal</a:t>
            </a:r>
            <a:r>
              <a:rPr lang="en-US" sz="2000" b="1" dirty="0"/>
              <a:t>				</a:t>
            </a:r>
            <a:r>
              <a:rPr lang="en-US" sz="2000" b="1" dirty="0" smtClean="0"/>
              <a:t>Mohammed </a:t>
            </a:r>
            <a:r>
              <a:rPr lang="en-US" sz="2000" b="1" dirty="0"/>
              <a:t>Mohsen</a:t>
            </a:r>
            <a:endParaRPr lang="en-US" sz="2000" dirty="0"/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32199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0466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EPANET Program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51520" y="1124744"/>
            <a:ext cx="84249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3568" y="1614764"/>
            <a:ext cx="7272808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/>
              <a:t>Input       ∙ Node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3788" y="2636912"/>
            <a:ext cx="18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1- ID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2- Elevation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3- Demand</a:t>
            </a:r>
          </a:p>
        </p:txBody>
      </p:sp>
    </p:spTree>
    <p:extLst>
      <p:ext uri="{BB962C8B-B14F-4D97-AF65-F5344CB8AC3E}">
        <p14:creationId xmlns:p14="http://schemas.microsoft.com/office/powerpoint/2010/main" val="1059459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0466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EPANET Program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51520" y="1124744"/>
            <a:ext cx="84249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3568" y="1614764"/>
            <a:ext cx="7272808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/>
              <a:t>Input       ∙ Node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668" y="2204864"/>
            <a:ext cx="5338656" cy="367240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5577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0466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EPANET Program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51520" y="1124744"/>
            <a:ext cx="84249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3568" y="1614764"/>
            <a:ext cx="7272808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/>
              <a:t>Input       ∙ Node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45" y="2276872"/>
            <a:ext cx="5278901" cy="3888432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3589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0466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EPANET Program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51520" y="1124744"/>
            <a:ext cx="84249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3568" y="1614764"/>
            <a:ext cx="7272808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/>
              <a:t>Input       ∙ Node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857" y="2079635"/>
            <a:ext cx="5100278" cy="403244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754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0466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EPANET Program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51520" y="1124744"/>
            <a:ext cx="84249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3568" y="1614764"/>
            <a:ext cx="7272808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/>
              <a:t>Input       ∙ Node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51" y="2276872"/>
            <a:ext cx="5317889" cy="403244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6908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0466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Time Pattern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51520" y="1124744"/>
            <a:ext cx="84249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2348880"/>
            <a:ext cx="6048672" cy="302433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1907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16632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Analysis and Design of Future Water Supply Network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51520" y="1124744"/>
            <a:ext cx="84249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3568" y="1614764"/>
            <a:ext cx="7272808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/>
              <a:t>Out put      ∙ Pipes        Velocity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48" y="2204864"/>
            <a:ext cx="5697495" cy="399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46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16632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Analysis and Design of Future Water Supply Network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51520" y="1124744"/>
            <a:ext cx="84249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3568" y="1614764"/>
            <a:ext cx="7272808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/>
              <a:t>Out put      ∙ Node        pressure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96301"/>
            <a:ext cx="669674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66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16632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Analysis and Design of Future Water Supply Network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51520" y="1124744"/>
            <a:ext cx="84249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27784" y="3212976"/>
            <a:ext cx="3103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</a:t>
            </a:r>
            <a:r>
              <a:rPr lang="en-US" sz="4000" baseline="-25000" dirty="0"/>
              <a:t>F</a:t>
            </a:r>
            <a:r>
              <a:rPr lang="en-US" sz="4000" dirty="0"/>
              <a:t> = P</a:t>
            </a:r>
            <a:r>
              <a:rPr lang="en-US" sz="4000" baseline="-25000" dirty="0"/>
              <a:t>o</a:t>
            </a:r>
            <a:r>
              <a:rPr lang="en-US" sz="4000" dirty="0"/>
              <a:t>(1+i)</a:t>
            </a:r>
            <a:r>
              <a:rPr lang="en-US" sz="4000" baseline="30000" dirty="0"/>
              <a:t>n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70080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Design Period = 30 years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63788" y="472514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</a:t>
            </a:r>
            <a:r>
              <a:rPr lang="en-US" sz="1400" dirty="0" smtClean="0"/>
              <a:t>f</a:t>
            </a:r>
            <a:r>
              <a:rPr lang="en-US" sz="3600" dirty="0" smtClean="0"/>
              <a:t> = 16785 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32620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16632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Analysis and Design of Future Water Supply Network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51520" y="1124744"/>
            <a:ext cx="84249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27784" y="3212976"/>
            <a:ext cx="3103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</a:t>
            </a:r>
            <a:r>
              <a:rPr lang="en-US" sz="4000" baseline="-25000" dirty="0"/>
              <a:t>F</a:t>
            </a:r>
            <a:r>
              <a:rPr lang="en-US" sz="4000" dirty="0"/>
              <a:t> = P</a:t>
            </a:r>
            <a:r>
              <a:rPr lang="en-US" sz="4000" baseline="-25000" dirty="0"/>
              <a:t>o</a:t>
            </a:r>
            <a:r>
              <a:rPr lang="en-US" sz="4000" dirty="0"/>
              <a:t>(1+i)</a:t>
            </a:r>
            <a:r>
              <a:rPr lang="en-US" sz="4000" baseline="30000" dirty="0"/>
              <a:t>n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70080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Design Period = 30 years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63788" y="472514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</a:t>
            </a:r>
            <a:r>
              <a:rPr lang="en-US" sz="1400" dirty="0" smtClean="0"/>
              <a:t>f</a:t>
            </a:r>
            <a:r>
              <a:rPr lang="en-US" sz="3600" dirty="0" smtClean="0"/>
              <a:t> = 16785 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41077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0466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Objective of the Project :</a:t>
            </a:r>
            <a:endParaRPr lang="en-US" sz="32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51520" y="1124744"/>
            <a:ext cx="84249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9552" y="1628800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/>
              <a:t>1- Study the current water supply network of </a:t>
            </a:r>
            <a:r>
              <a:rPr lang="en-US" b="1" dirty="0" err="1"/>
              <a:t>Balaa</a:t>
            </a:r>
            <a:r>
              <a:rPr lang="en-US" b="1" dirty="0"/>
              <a:t> town </a:t>
            </a:r>
            <a:endParaRPr lang="en-US" b="1" dirty="0" smtClean="0"/>
          </a:p>
          <a:p>
            <a:pPr>
              <a:lnSpc>
                <a:spcPct val="200000"/>
              </a:lnSpc>
            </a:pPr>
            <a:r>
              <a:rPr lang="en-US" b="1" dirty="0" smtClean="0"/>
              <a:t>2- </a:t>
            </a:r>
            <a:r>
              <a:rPr lang="en-US" b="1" dirty="0"/>
              <a:t>Take in to consideration the topography and study water flow in </a:t>
            </a:r>
            <a:r>
              <a:rPr lang="en-US" b="1" dirty="0" smtClean="0"/>
              <a:t>network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3- </a:t>
            </a:r>
            <a:r>
              <a:rPr lang="en-US" b="1" dirty="0"/>
              <a:t>Explore defects in the network and try to find best </a:t>
            </a:r>
            <a:r>
              <a:rPr lang="en-US" b="1" dirty="0" smtClean="0"/>
              <a:t>design</a:t>
            </a:r>
          </a:p>
          <a:p>
            <a:pPr>
              <a:lnSpc>
                <a:spcPct val="200000"/>
              </a:lnSpc>
            </a:pPr>
            <a:r>
              <a:rPr lang="en-US" b="1" dirty="0"/>
              <a:t>4- Calculate if there is a need to other resources of </a:t>
            </a:r>
            <a:r>
              <a:rPr lang="en-US" b="1" dirty="0" smtClean="0"/>
              <a:t>water</a:t>
            </a:r>
            <a:endParaRPr lang="en-US" b="1" dirty="0"/>
          </a:p>
          <a:p>
            <a:pPr>
              <a:lnSpc>
                <a:spcPct val="200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93909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16632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Analysis and Design of Future Water Supply Network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51520" y="1124744"/>
            <a:ext cx="84249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27584" y="170080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Future  Output &gt;&gt; Velocity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70140"/>
            <a:ext cx="6552728" cy="402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9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16632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Analysis and Design of Future Water Supply Network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51520" y="1124744"/>
            <a:ext cx="84249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27584" y="170080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Future  Output &gt;&gt; Pressure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6" y="2192806"/>
            <a:ext cx="6489583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13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16632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Analysis and Design of Future Water Supply Network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51520" y="1124744"/>
            <a:ext cx="84249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27584" y="170080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Changed Pipes :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59075"/>
              </p:ext>
            </p:extLst>
          </p:nvPr>
        </p:nvGraphicFramePr>
        <p:xfrm>
          <a:off x="2915816" y="1700803"/>
          <a:ext cx="3312368" cy="4752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5261"/>
                <a:gridCol w="1266131"/>
                <a:gridCol w="1200976"/>
              </a:tblGrid>
              <a:tr h="78694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Pipe ID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Old Diameter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(in.)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Future Diameter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(in.)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6437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9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6437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11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6437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17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6437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18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6437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6437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51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6437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52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6437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53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6437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56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6437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57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6437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58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6437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76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6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6437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83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6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6437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88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6437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89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6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349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16632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Analysis and Design of Future Water Supply Network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51520" y="1124744"/>
            <a:ext cx="84249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27584" y="170080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 :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453987"/>
              </p:ext>
            </p:extLst>
          </p:nvPr>
        </p:nvGraphicFramePr>
        <p:xfrm>
          <a:off x="899592" y="2348880"/>
          <a:ext cx="7416824" cy="3528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5581"/>
                <a:gridCol w="1841056"/>
                <a:gridCol w="2630079"/>
                <a:gridCol w="1350108"/>
              </a:tblGrid>
              <a:tr h="995326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Pipe Diameter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Total Length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(m)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Cost per Meter Length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(NIS/m)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Total Cost (NIS)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506613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2’’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16535.2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1,322,816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506613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3’’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3267.7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336,573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506613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4’’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3867.2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487,267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506613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6’’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2385.2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310,076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506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Total Cost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2,456,732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439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0466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Study Area</a:t>
            </a:r>
            <a:endParaRPr lang="en-US" sz="32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51520" y="1124744"/>
            <a:ext cx="84249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 descr="TulkarmEasternVillages1[1]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597238" y="1618544"/>
            <a:ext cx="5877515" cy="423770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513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0466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Objective of the Project :</a:t>
            </a:r>
            <a:endParaRPr lang="en-US" sz="32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51520" y="1124744"/>
            <a:ext cx="84249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9552" y="1628800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/>
              <a:t>Population = 8000 c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Area = 21121 </a:t>
            </a:r>
            <a:r>
              <a:rPr lang="en-US" b="1" dirty="0" err="1" smtClean="0"/>
              <a:t>dounm</a:t>
            </a:r>
            <a:endParaRPr lang="en-US" b="1" dirty="0" smtClean="0"/>
          </a:p>
          <a:p>
            <a:pPr>
              <a:lnSpc>
                <a:spcPct val="200000"/>
              </a:lnSpc>
            </a:pPr>
            <a:r>
              <a:rPr lang="en-US" b="1" dirty="0" smtClean="0"/>
              <a:t>Last update of the WDN = 1980’s</a:t>
            </a:r>
            <a:endParaRPr lang="en-US" b="1" dirty="0"/>
          </a:p>
          <a:p>
            <a:pPr>
              <a:lnSpc>
                <a:spcPct val="200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99990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0466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Data Collection and Questionnaire Analysis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51520" y="1124744"/>
            <a:ext cx="84249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 descr="no of family  Lp c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1385123"/>
            <a:ext cx="6120680" cy="453650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9990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0466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Data Collection and Questionnaire Analysis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51520" y="1124744"/>
            <a:ext cx="84249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999180516"/>
              </p:ext>
            </p:extLst>
          </p:nvPr>
        </p:nvGraphicFramePr>
        <p:xfrm>
          <a:off x="1619672" y="1340768"/>
          <a:ext cx="583264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1280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0466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Data Collection and Questionnaire Analysis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51520" y="1124744"/>
            <a:ext cx="84249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47344411"/>
              </p:ext>
            </p:extLst>
          </p:nvPr>
        </p:nvGraphicFramePr>
        <p:xfrm>
          <a:off x="1979712" y="1484784"/>
          <a:ext cx="5400599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4227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0466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EPANET Program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51520" y="1124744"/>
            <a:ext cx="84249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71600" y="1844824"/>
            <a:ext cx="7272808" cy="369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/>
              <a:t>Running hydraulic and water quality simulations.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/>
              <a:t>Viewing the result in variety of formats which include </a:t>
            </a:r>
            <a:r>
              <a:rPr lang="en-US" sz="2000" b="1" dirty="0" err="1"/>
              <a:t>colour</a:t>
            </a:r>
            <a:r>
              <a:rPr lang="en-US" sz="2000" b="1" dirty="0"/>
              <a:t>-coded network maps, data tables, time series and contour plots.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/>
              <a:t>Compute friction head loss using the Hazen-Williams, Darcy-</a:t>
            </a:r>
            <a:r>
              <a:rPr lang="en-US" sz="2000" b="1" dirty="0" err="1"/>
              <a:t>Weisbach</a:t>
            </a:r>
            <a:r>
              <a:rPr lang="en-US" sz="2000" b="1" dirty="0"/>
              <a:t> or </a:t>
            </a:r>
            <a:r>
              <a:rPr lang="en-US" sz="2000" b="1" dirty="0" err="1"/>
              <a:t>Chezy-Manninig</a:t>
            </a:r>
            <a:r>
              <a:rPr lang="en-US" sz="2000" b="1" dirty="0"/>
              <a:t> formulas.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/>
              <a:t>Model various types of valves including shutoff, check, pressure, regulating and flow control valves.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28828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0466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EPANET Program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51520" y="1124744"/>
            <a:ext cx="84249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3568" y="1614764"/>
            <a:ext cx="7272808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/>
              <a:t>Input       ∙ Pipes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3788" y="2636912"/>
            <a:ext cx="1800200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1- ID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2- Diameter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3- Length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4- Roughness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38798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420</Words>
  <Application>Microsoft Office PowerPoint</Application>
  <PresentationFormat>On-screen Show (4:3)</PresentationFormat>
  <Paragraphs>141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Medad</dc:creator>
  <cp:lastModifiedBy>Medad</cp:lastModifiedBy>
  <cp:revision>4</cp:revision>
  <dcterms:created xsi:type="dcterms:W3CDTF">2011-01-04T07:52:10Z</dcterms:created>
  <dcterms:modified xsi:type="dcterms:W3CDTF">2011-01-04T08:26:29Z</dcterms:modified>
</cp:coreProperties>
</file>