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78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7" r:id="rId20"/>
    <p:sldId id="275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>
        <p:scale>
          <a:sx n="63" d="100"/>
          <a:sy n="63" d="100"/>
        </p:scale>
        <p:origin x="-1374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CER\Desktop\Book1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CA"/>
  <c:chart>
    <c:plotArea>
      <c:layout/>
      <c:pieChart>
        <c:varyColors val="1"/>
        <c:ser>
          <c:idx val="0"/>
          <c:order val="0"/>
          <c:explosion val="10"/>
          <c:dLbls>
            <c:dLbl>
              <c:idx val="0"/>
              <c:layout>
                <c:manualLayout>
                  <c:x val="-0.16801093613298379"/>
                  <c:y val="0.1652023184601929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odd color</a:t>
                    </a:r>
                  </a:p>
                  <a:p>
                    <a:r>
                      <a:rPr lang="en-US" dirty="0"/>
                      <a:t>(32%)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err="1"/>
                      <a:t>unusaull</a:t>
                    </a:r>
                    <a:r>
                      <a:rPr lang="en-US" baseline="0" dirty="0"/>
                      <a:t> taste</a:t>
                    </a:r>
                  </a:p>
                  <a:p>
                    <a:r>
                      <a:rPr lang="en-US" baseline="0" dirty="0"/>
                      <a:t>(</a:t>
                    </a:r>
                    <a:r>
                      <a:rPr lang="en-US" dirty="0"/>
                      <a:t>22%)</a:t>
                    </a:r>
                  </a:p>
                  <a:p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6.8445100612423454E-2"/>
                  <c:y val="-0.16712233887430752"/>
                </c:manualLayout>
              </c:layout>
              <c:tx>
                <c:rich>
                  <a:bodyPr/>
                  <a:lstStyle/>
                  <a:p>
                    <a:endParaRPr lang="en-US"/>
                  </a:p>
                  <a:p>
                    <a:r>
                      <a:rPr lang="en-US"/>
                      <a:t>odor</a:t>
                    </a:r>
                  </a:p>
                  <a:p>
                    <a:r>
                      <a:rPr lang="en-US"/>
                      <a:t>(8%)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0.16422451881014871"/>
                  <c:y val="8.9579323417906268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no</a:t>
                    </a:r>
                    <a:r>
                      <a:rPr lang="en-US" baseline="0"/>
                      <a:t> proplem (38%)</a:t>
                    </a:r>
                    <a:endParaRPr lang="ar-SA"/>
                  </a:p>
                </c:rich>
              </c:tx>
              <c:showVal val="1"/>
              <c:showCatName val="1"/>
              <c:showSerName val="1"/>
              <c:showPercent val="1"/>
            </c:dLbl>
            <c:showVal val="1"/>
            <c:showLeaderLines val="1"/>
          </c:dLbls>
          <c:val>
            <c:numRef>
              <c:f>Sheet1!$B$104:$F$104</c:f>
              <c:numCache>
                <c:formatCode>0%</c:formatCode>
                <c:ptCount val="5"/>
                <c:pt idx="0">
                  <c:v>0.3200000000000004</c:v>
                </c:pt>
                <c:pt idx="1">
                  <c:v>0.22000000000000008</c:v>
                </c:pt>
                <c:pt idx="2">
                  <c:v>8.0000000000000085E-2</c:v>
                </c:pt>
                <c:pt idx="3">
                  <c:v>0.38000000000000039</c:v>
                </c:pt>
              </c:numCache>
            </c:numRef>
          </c:val>
        </c:ser>
        <c:firstSliceAng val="360"/>
      </c:pieChart>
    </c:plotArea>
    <c:legend>
      <c:legendPos val="l"/>
      <c:layout/>
      <c:txPr>
        <a:bodyPr/>
        <a:lstStyle/>
        <a:p>
          <a:pPr rtl="0">
            <a:defRPr/>
          </a:pPr>
          <a:endParaRPr lang="en-US"/>
        </a:p>
      </c:txPr>
    </c:legend>
    <c:plotVisOnly val="1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B1B7EB-5627-45D1-B8B8-E013EBFBB1D8}" type="datetimeFigureOut">
              <a:rPr lang="en-CA" smtClean="0"/>
              <a:pPr/>
              <a:t>27/12/2010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22DC66-B3CB-4A67-B76C-D89DA50F7EC9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2DC66-B3CB-4A67-B76C-D89DA50F7EC9}" type="slidenum">
              <a:rPr lang="en-CA" smtClean="0"/>
              <a:pPr/>
              <a:t>3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22DC66-B3CB-4A67-B76C-D89DA50F7EC9}" type="slidenum">
              <a:rPr lang="en-CA" smtClean="0"/>
              <a:pPr/>
              <a:t>24</a:t>
            </a:fld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80687FD-A9DD-4C0A-96C1-51E14ED79A03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603E280-7312-4553-924D-8176A272CFF8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2C71F8A-7353-4664-BD48-AE4D4ABF1747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74FE0A-924E-4731-B7BC-E2ACD2D8F5DE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E964C24-60DB-448C-8694-7BBF0EDE4BAC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2DC87D-7F9B-4249-B81E-660D17DCA2AD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3132E2-AB62-4736-9ADC-9B75A6685F88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45BE74-318F-4899-A7F8-B89A58C56162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23383F-3442-46DF-8312-7A4EAA60499D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117F312-8899-49D8-9B16-8976A54EA339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60FE282-CB59-4A69-967B-54F53739E144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4B19576-2C7A-4469-9A1B-4A642C64445E}" type="datetime1">
              <a:rPr lang="en-CA" smtClean="0"/>
              <a:pPr/>
              <a:t>27/12/2010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B820BA3-59D8-4C33-ABE7-99D062511624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/>
              <a:t/>
            </a:r>
            <a:br>
              <a:rPr lang="ar-SA" dirty="0"/>
            </a:br>
            <a:r>
              <a:rPr lang="ar-SA" sz="3100" dirty="0" smtClean="0"/>
              <a:t/>
            </a:r>
            <a:br>
              <a:rPr lang="ar-SA" sz="3100" dirty="0" smtClean="0"/>
            </a:br>
            <a:r>
              <a:rPr lang="ar-SA" sz="3100" dirty="0"/>
              <a:t/>
            </a:r>
            <a:br>
              <a:rPr lang="ar-SA" sz="3100" dirty="0"/>
            </a:br>
            <a:r>
              <a:rPr lang="ar-SA" sz="3100" dirty="0" smtClean="0"/>
              <a:t/>
            </a:r>
            <a:br>
              <a:rPr lang="ar-SA" sz="3100" dirty="0" smtClean="0"/>
            </a:br>
            <a:r>
              <a:rPr lang="ar-SA" sz="3100" dirty="0" smtClean="0"/>
              <a:t/>
            </a:r>
            <a:br>
              <a:rPr lang="ar-SA" sz="3100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en-CA" dirty="0"/>
              <a:t/>
            </a:r>
            <a:br>
              <a:rPr lang="en-CA" dirty="0"/>
            </a:b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0" y="-228600"/>
            <a:ext cx="8915400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en-CA" sz="40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</a:br>
            <a:endParaRPr lang="en-US" sz="40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-271634" y="4419600"/>
            <a:ext cx="9687267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Prepared by:</a:t>
            </a:r>
            <a:br>
              <a:rPr lang="en-C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C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Abeer Barakat   Thanaa Daoor  </a:t>
            </a:r>
            <a:br>
              <a:rPr lang="en-C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en-CA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Leena Salameh</a:t>
            </a:r>
            <a:endParaRPr lang="en-US" sz="40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14877" y="381001"/>
            <a:ext cx="8714245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Hydraulic Analysis of the Water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16757" y="1295400"/>
            <a:ext cx="9177512" cy="67710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3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Distribution Network of Anabta Town </a:t>
            </a:r>
            <a:endParaRPr lang="en-US" sz="38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219179" y="2057400"/>
            <a:ext cx="7056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&amp;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51559" y="2967335"/>
            <a:ext cx="8840882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Research about Wadi Al-</a:t>
            </a:r>
            <a:r>
              <a:rPr lang="en-US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Zaimar</a:t>
            </a:r>
            <a:endParaRPr lang="en-US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AutoCAD drawing includes: 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1. Pipes diameters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 2. nodes elevations </a:t>
            </a:r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10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-533400" y="381000"/>
            <a:ext cx="86289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2. AutoCAD drawing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Input Data 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1.Pipes diameters and HWC</a:t>
            </a:r>
          </a:p>
          <a:p>
            <a:pPr>
              <a:buNone/>
            </a:pPr>
            <a:r>
              <a:rPr lang="en-CA" dirty="0" smtClean="0"/>
              <a:t>  </a:t>
            </a:r>
            <a:r>
              <a:rPr lang="en-CA" sz="2200" dirty="0" smtClean="0"/>
              <a:t>Hazen – Williams formula:</a:t>
            </a:r>
          </a:p>
          <a:p>
            <a:pPr>
              <a:buNone/>
            </a:pPr>
            <a:r>
              <a:rPr lang="en-CA" sz="2200" b="1" dirty="0" smtClean="0"/>
              <a:t>  </a:t>
            </a:r>
            <a:r>
              <a:rPr lang="en-CA" sz="2200" dirty="0" smtClean="0"/>
              <a:t>H</a:t>
            </a:r>
            <a:r>
              <a:rPr lang="en-CA" sz="2200" baseline="-25000" dirty="0" smtClean="0"/>
              <a:t>f</a:t>
            </a:r>
            <a:r>
              <a:rPr lang="en-CA" sz="2200" dirty="0" smtClean="0"/>
              <a:t> = 162.5* (Q/C</a:t>
            </a:r>
            <a:r>
              <a:rPr lang="en-CA" sz="2200" baseline="-25000" dirty="0" smtClean="0"/>
              <a:t>HW </a:t>
            </a:r>
            <a:r>
              <a:rPr lang="en-CA" sz="2200" dirty="0" smtClean="0"/>
              <a:t>)</a:t>
            </a:r>
            <a:r>
              <a:rPr lang="en-CA" sz="2200" baseline="30000" dirty="0" smtClean="0"/>
              <a:t>1.852 </a:t>
            </a:r>
            <a:r>
              <a:rPr lang="en-CA" sz="2200" dirty="0" smtClean="0"/>
              <a:t> *D</a:t>
            </a:r>
            <a:r>
              <a:rPr lang="en-CA" sz="2200" baseline="30000" dirty="0" smtClean="0"/>
              <a:t> -4.87 </a:t>
            </a:r>
            <a:r>
              <a:rPr lang="en-CA" sz="2200" dirty="0" smtClean="0"/>
              <a:t> *L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2.Demand at each node =</a:t>
            </a:r>
            <a:r>
              <a:rPr lang="en-CA" sz="1900" u="sng" dirty="0" smtClean="0"/>
              <a:t>population * individual need</a:t>
            </a:r>
            <a:r>
              <a:rPr lang="en-CA" sz="1900" dirty="0" smtClean="0"/>
              <a:t>   </a:t>
            </a:r>
          </a:p>
          <a:p>
            <a:pPr>
              <a:buNone/>
            </a:pPr>
            <a:r>
              <a:rPr lang="en-CA" sz="1900" dirty="0" smtClean="0"/>
              <a:t>                                                             Numbers of nodes </a:t>
            </a:r>
            <a:endParaRPr lang="en-CA" dirty="0" smtClean="0"/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3.Nodes elevations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11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1143001" y="304800"/>
            <a:ext cx="650772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Hydraulic Analysis 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2952" y="1948406"/>
            <a:ext cx="4638096" cy="3591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12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1750555" y="228600"/>
            <a:ext cx="56428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Demand pattern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first reservoir locates in the southern part of the Town has a total head of 360 and includes 3.5 m water elevation and 356.5m elevation above the sea level</a:t>
            </a:r>
          </a:p>
          <a:p>
            <a:endParaRPr lang="en-CA" dirty="0" smtClean="0"/>
          </a:p>
          <a:p>
            <a:r>
              <a:rPr lang="en-CA" dirty="0" smtClean="0"/>
              <a:t>The second one locates in the southern part of the Town.This reservoir has total head of 300m including 3.5 m water level and 296.5 m above the sea level. </a:t>
            </a:r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13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6489" y="381001"/>
            <a:ext cx="9131025" cy="7232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1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Reservoirs locations and elevations</a:t>
            </a:r>
            <a:endParaRPr lang="en-US" sz="41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9942" y="1481138"/>
            <a:ext cx="708411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14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00827" y="381000"/>
            <a:ext cx="8342348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Output Data (pressure values)</a:t>
            </a:r>
            <a:endParaRPr lang="en-US" sz="4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1730" y="1481138"/>
            <a:ext cx="726054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15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459335" y="381001"/>
            <a:ext cx="8225329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Output Data ( velocity values)</a:t>
            </a:r>
            <a:endParaRPr lang="en-US" sz="4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Pressure reducing valves at high pressure </a:t>
            </a:r>
          </a:p>
          <a:p>
            <a:pPr>
              <a:buNone/>
            </a:pPr>
            <a:r>
              <a:rPr lang="en-CA" dirty="0" smtClean="0"/>
              <a:t>  areas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Decrease the diameters in low velocity pipes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16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381063" y="228600"/>
            <a:ext cx="638187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Recommendations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r>
              <a:rPr lang="en-CA" dirty="0" smtClean="0"/>
              <a:t>20 years from now the population is expected to be 12,370 depending on a growth rate of 1.92%</a:t>
            </a:r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Future demand at each node including 30% losses  = 1.6 CMH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17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042828" y="228600"/>
            <a:ext cx="7058343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CA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Hydraulic analysis under </a:t>
            </a:r>
          </a:p>
          <a:p>
            <a:pPr algn="ctr"/>
            <a:r>
              <a:rPr lang="en-CA" sz="4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future scenario</a:t>
            </a:r>
            <a:endParaRPr lang="en-US" sz="4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904" y="1481138"/>
            <a:ext cx="7680192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18</a:t>
            </a:fld>
            <a:endParaRPr lang="en-CA"/>
          </a:p>
        </p:txBody>
      </p:sp>
      <p:sp>
        <p:nvSpPr>
          <p:cNvPr id="7" name="Rectangle 6"/>
          <p:cNvSpPr/>
          <p:nvPr/>
        </p:nvSpPr>
        <p:spPr>
          <a:xfrm>
            <a:off x="291822" y="228600"/>
            <a:ext cx="85603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Future Negative Pressure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1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2" y="1567656"/>
            <a:ext cx="6010275" cy="435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19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1063668" y="457200"/>
            <a:ext cx="70166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Changed Diameters 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1. To estimate and analyze water consumption and water losses in the Town of Anabta.</a:t>
            </a:r>
          </a:p>
          <a:p>
            <a:endParaRPr lang="en-CA" dirty="0" smtClean="0"/>
          </a:p>
          <a:p>
            <a:r>
              <a:rPr lang="en-CA" dirty="0" smtClean="0"/>
              <a:t>2. To hydraulically analyze the water distribution network of Anabta Town using EPANET.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-685800" y="304800"/>
            <a:ext cx="5181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Objectives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We changed the diameters </a:t>
            </a:r>
          </a:p>
          <a:p>
            <a:endParaRPr lang="en-CA" dirty="0" smtClean="0"/>
          </a:p>
          <a:p>
            <a:r>
              <a:rPr lang="en-CA" dirty="0" smtClean="0"/>
              <a:t>Add a pump with power of </a:t>
            </a:r>
            <a:r>
              <a:rPr lang="en-CA" b="1" dirty="0" smtClean="0"/>
              <a:t>= </a:t>
            </a:r>
            <a:r>
              <a:rPr lang="en-CA" dirty="0" smtClean="0"/>
              <a:t>δ*H*Q =1937.96 KN.M/HR</a:t>
            </a:r>
          </a:p>
          <a:p>
            <a:endParaRPr lang="en-CA" dirty="0" smtClean="0"/>
          </a:p>
          <a:p>
            <a:r>
              <a:rPr lang="en-CA" dirty="0" smtClean="0"/>
              <a:t>The resultant pressure ranges between 25 and 160m.</a:t>
            </a:r>
          </a:p>
          <a:p>
            <a:endParaRPr lang="en-CA" dirty="0" smtClean="0"/>
          </a:p>
          <a:p>
            <a:r>
              <a:rPr lang="en-CA" dirty="0" smtClean="0"/>
              <a:t>Velocity .01 – 2.8 m/s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20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-2209800" y="228600"/>
            <a:ext cx="824550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Solution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Wadi Al- Zeimar passes through many villages between the western portion of Nablus City and beyond the Town of </a:t>
            </a:r>
            <a:r>
              <a:rPr lang="en-CA" dirty="0" err="1" smtClean="0"/>
              <a:t>Anabta</a:t>
            </a:r>
            <a:r>
              <a:rPr lang="en-CA" dirty="0" smtClean="0"/>
              <a:t>. 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The wadi is infamous in its negative impact  surrounding environment </a:t>
            </a:r>
          </a:p>
          <a:p>
            <a:endParaRPr lang="en-CA" dirty="0" smtClean="0"/>
          </a:p>
          <a:p>
            <a:r>
              <a:rPr lang="en-CA" dirty="0" smtClean="0"/>
              <a:t>influence on the groundwater quality. </a:t>
            </a:r>
            <a:endParaRPr lang="en-US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Wadi Al-</a:t>
            </a:r>
            <a:r>
              <a:rPr lang="en-CA" dirty="0" err="1" smtClean="0"/>
              <a:t>Zaimar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21</a:t>
            </a:fld>
            <a:endParaRPr lang="en-CA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22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             </a:t>
            </a:r>
            <a:br>
              <a:rPr lang="en-US" dirty="0" smtClean="0"/>
            </a:br>
            <a:endParaRPr lang="ar-SA" dirty="0"/>
          </a:p>
        </p:txBody>
      </p:sp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29706" y="1143000"/>
            <a:ext cx="6271294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en-CA" dirty="0" smtClean="0"/>
              <a:t> </a:t>
            </a:r>
            <a:r>
              <a:rPr lang="en-US" dirty="0" smtClean="0"/>
              <a:t> </a:t>
            </a:r>
            <a:r>
              <a:rPr lang="en-CA" dirty="0" smtClean="0"/>
              <a:t>Assign all the major polluting factories and industrial facilities and the corresponding loadings before entering the wadi.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CA" dirty="0" smtClean="0"/>
              <a:t>  Identify the types of pollution in the wadi </a:t>
            </a:r>
            <a:endParaRPr lang="ar-SA" dirty="0" smtClean="0"/>
          </a:p>
          <a:p>
            <a:endParaRPr lang="en-CA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23</a:t>
            </a:fld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Objectives</a:t>
            </a:r>
            <a:endParaRPr lang="en-CA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CA" sz="3600" dirty="0" smtClean="0">
                <a:solidFill>
                  <a:srgbClr val="FF0000"/>
                </a:solidFill>
              </a:rPr>
              <a:t>Sources</a:t>
            </a:r>
          </a:p>
          <a:p>
            <a:pPr>
              <a:buNone/>
            </a:pPr>
            <a:endParaRPr lang="en-CA" sz="3600" dirty="0" smtClean="0">
              <a:solidFill>
                <a:srgbClr val="FF0000"/>
              </a:solidFill>
            </a:endParaRPr>
          </a:p>
          <a:p>
            <a:pPr algn="just"/>
            <a:r>
              <a:rPr lang="en-CA" dirty="0" smtClean="0"/>
              <a:t>   </a:t>
            </a:r>
            <a:r>
              <a:rPr lang="en-CA" sz="2400" dirty="0" smtClean="0"/>
              <a:t>Industrial factories present along the banks</a:t>
            </a:r>
          </a:p>
          <a:p>
            <a:pPr algn="just"/>
            <a:endParaRPr lang="en-CA" sz="2400" dirty="0" smtClean="0"/>
          </a:p>
          <a:p>
            <a:pPr algn="just"/>
            <a:r>
              <a:rPr lang="en-CA" sz="2400" dirty="0" smtClean="0"/>
              <a:t>   Wastewater being disposed of in the wadi    </a:t>
            </a:r>
          </a:p>
          <a:p>
            <a:pPr algn="just">
              <a:buNone/>
            </a:pPr>
            <a:r>
              <a:rPr lang="en-CA" sz="2400" dirty="0" smtClean="0"/>
              <a:t>    </a:t>
            </a:r>
          </a:p>
          <a:p>
            <a:pPr algn="just"/>
            <a:r>
              <a:rPr lang="en-CA" sz="2400" dirty="0" smtClean="0"/>
              <a:t>   Solid waste is being dumped in the wadi   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US" dirty="0" smtClean="0"/>
          </a:p>
          <a:p>
            <a:endParaRPr lang="ar-SA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24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25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1800" dirty="0" smtClean="0"/>
              <a:t>Total annual mass loading to the Wadi Zeimar from the western portion of the City of Nablus.</a:t>
            </a:r>
            <a:r>
              <a:rPr lang="en-US" sz="1800" dirty="0" smtClean="0"/>
              <a:t/>
            </a:r>
            <a:br>
              <a:rPr lang="en-US" sz="1800" dirty="0" smtClean="0"/>
            </a:br>
            <a:endParaRPr lang="ar-SA" sz="1800" dirty="0"/>
          </a:p>
        </p:txBody>
      </p:sp>
      <p:pic>
        <p:nvPicPr>
          <p:cNvPr id="5" name="عنصر نائب للمحتوى 4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447800"/>
            <a:ext cx="7086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>
          <a:xfrm>
            <a:off x="457200" y="2971800"/>
            <a:ext cx="8229600" cy="3035491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dirty="0" smtClean="0"/>
              <a:t>    4- the elevated heavy metal occurrences in soil and groundwater</a:t>
            </a:r>
          </a:p>
          <a:p>
            <a:endParaRPr lang="en-CA" dirty="0" smtClean="0"/>
          </a:p>
          <a:p>
            <a:pPr marL="624078" indent="-514350">
              <a:buNone/>
            </a:pPr>
            <a:r>
              <a:rPr lang="en-CA" dirty="0" smtClean="0"/>
              <a:t>    5-and the promotion of the intensive existence of insects by     the wadi. </a:t>
            </a:r>
            <a:endParaRPr lang="en-US" dirty="0" smtClean="0"/>
          </a:p>
          <a:p>
            <a:pPr>
              <a:buNone/>
            </a:pPr>
            <a:r>
              <a:rPr lang="en-CA" dirty="0" smtClean="0"/>
              <a:t> </a:t>
            </a:r>
            <a:endParaRPr lang="en-US" dirty="0" smtClean="0"/>
          </a:p>
          <a:p>
            <a:pPr marL="624078" indent="-514350">
              <a:buNone/>
            </a:pPr>
            <a:r>
              <a:rPr lang="en-CA" dirty="0" smtClean="0"/>
              <a:t>    6-Recent statistics discover that 16 cancer cases in </a:t>
            </a:r>
            <a:r>
              <a:rPr lang="en-CA" dirty="0" err="1" smtClean="0"/>
              <a:t>Anabta</a:t>
            </a:r>
            <a:r>
              <a:rPr lang="en-CA" dirty="0" smtClean="0"/>
              <a:t>     </a:t>
            </a:r>
          </a:p>
          <a:p>
            <a:endParaRPr lang="en-CA" dirty="0" smtClean="0"/>
          </a:p>
          <a:p>
            <a:pPr>
              <a:buNone/>
            </a:pPr>
            <a:r>
              <a:rPr lang="en-CA" dirty="0" smtClean="0"/>
              <a:t>    7-  aesthetic eyesores and ugly blemish.</a:t>
            </a:r>
            <a:endParaRPr lang="en-US" dirty="0" smtClean="0"/>
          </a:p>
          <a:p>
            <a:pPr lvl="4"/>
            <a:r>
              <a:rPr lang="en-CA" b="1" i="1" dirty="0" smtClean="0"/>
              <a:t> </a:t>
            </a:r>
            <a:endParaRPr lang="en-US" dirty="0" smtClean="0"/>
          </a:p>
          <a:p>
            <a:pPr>
              <a:buNone/>
            </a:pPr>
            <a:r>
              <a:rPr lang="en-CA" dirty="0" smtClean="0"/>
              <a:t> 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26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Effects </a:t>
            </a:r>
            <a:br>
              <a:rPr lang="en-US" dirty="0" smtClean="0"/>
            </a:br>
            <a:endParaRPr lang="ar-SA" dirty="0"/>
          </a:p>
        </p:txBody>
      </p:sp>
      <p:sp>
        <p:nvSpPr>
          <p:cNvPr id="6" name="مستطيل 5"/>
          <p:cNvSpPr/>
          <p:nvPr/>
        </p:nvSpPr>
        <p:spPr>
          <a:xfrm>
            <a:off x="838200" y="990600"/>
            <a:ext cx="78486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100" dirty="0" smtClean="0"/>
              <a:t>1-bad odours  </a:t>
            </a:r>
          </a:p>
          <a:p>
            <a:pPr>
              <a:buFont typeface="Wingdings" pitchFamily="2" charset="2"/>
              <a:buChar char="v"/>
            </a:pPr>
            <a:endParaRPr lang="en-CA" sz="2100" dirty="0" smtClean="0"/>
          </a:p>
          <a:p>
            <a:pPr>
              <a:buClr>
                <a:schemeClr val="accent1"/>
              </a:buClr>
            </a:pPr>
            <a:r>
              <a:rPr lang="en-CA" sz="2100" dirty="0" smtClean="0"/>
              <a:t>2- contamination of the groundwater well</a:t>
            </a:r>
          </a:p>
          <a:p>
            <a:r>
              <a:rPr lang="en-CA" sz="2100" dirty="0" smtClean="0"/>
              <a:t> </a:t>
            </a:r>
          </a:p>
          <a:p>
            <a:r>
              <a:rPr lang="en-CA" sz="2100" dirty="0" smtClean="0"/>
              <a:t>3-the increase in soil salinity</a:t>
            </a:r>
          </a:p>
          <a:p>
            <a:endParaRPr lang="en-CA" sz="21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The two main toxic parameters that are used by the leather factory are sulphide and chromium.</a:t>
            </a:r>
          </a:p>
          <a:p>
            <a:endParaRPr lang="en-US" dirty="0" smtClean="0"/>
          </a:p>
          <a:p>
            <a:r>
              <a:rPr lang="en-CA" dirty="0" smtClean="0"/>
              <a:t>Chemical analysis shows high nitrate concentrations exceeding the maximum contaminant level of 10 mg/L NO3-N 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27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Toxic Metals</a:t>
            </a:r>
            <a:endParaRPr lang="ar-SA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28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 Groundwater wells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  <p:graphicFrame>
        <p:nvGraphicFramePr>
          <p:cNvPr id="5" name="جدول 4"/>
          <p:cNvGraphicFramePr>
            <a:graphicFrameLocks noGrp="1"/>
          </p:cNvGraphicFramePr>
          <p:nvPr/>
        </p:nvGraphicFramePr>
        <p:xfrm>
          <a:off x="1371600" y="1371600"/>
          <a:ext cx="6096000" cy="425196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kumimoji="0" lang="en-CA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Pump (m3/yr)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Basin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dirty="0" smtClean="0"/>
                        <a:t>Use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mtClean="0"/>
                        <a:t>Depth 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r>
                        <a:rPr lang="en-US" smtClean="0"/>
                        <a:t>Ground water location</a:t>
                      </a:r>
                      <a:endParaRPr lang="ar-S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44,094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Agricultural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Anabta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Abandoned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Dair Sharaf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Abandoned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Dair Sharaf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Domestic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670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Dair Sharaf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758,622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Agricultural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318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Bait Iba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982,000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NE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Domestic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595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Bait Iba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42,245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Domestic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150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Anabta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136,722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Agricultural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200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>
                          <a:latin typeface="Times New Roman"/>
                          <a:ea typeface="Times New Roman"/>
                          <a:cs typeface="Arial"/>
                        </a:rPr>
                        <a:t>Anabta</a:t>
                      </a:r>
                      <a:endParaRPr lang="en-US" sz="110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-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solidFill>
                            <a:srgbClr val="333333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W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Agricultural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Times New Roman"/>
                          <a:ea typeface="Times New Roman"/>
                          <a:cs typeface="Arial"/>
                        </a:rPr>
                        <a:t>160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CA" sz="1200" dirty="0" err="1">
                          <a:latin typeface="Times New Roman"/>
                          <a:ea typeface="Times New Roman"/>
                          <a:cs typeface="Arial"/>
                        </a:rPr>
                        <a:t>Anabta</a:t>
                      </a:r>
                      <a:endParaRPr lang="en-US" sz="1100" dirty="0">
                        <a:latin typeface="Calibri"/>
                        <a:ea typeface="Times New Roman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محتوى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Shelter the wadi through piping.       </a:t>
            </a:r>
          </a:p>
          <a:p>
            <a:pPr>
              <a:buNone/>
            </a:pPr>
            <a:r>
              <a:rPr lang="en-CA" dirty="0" smtClean="0"/>
              <a:t> </a:t>
            </a:r>
            <a:endParaRPr lang="en-US" dirty="0" smtClean="0"/>
          </a:p>
          <a:p>
            <a:r>
              <a:rPr lang="en-CA" dirty="0" smtClean="0"/>
              <a:t>Wastewater will be treated before being discharged of into the wadi.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Stop dumping of solid wastes</a:t>
            </a:r>
            <a:r>
              <a:rPr lang="en-US" dirty="0" smtClean="0"/>
              <a:t> </a:t>
            </a:r>
            <a:r>
              <a:rPr lang="en-CA" dirty="0" smtClean="0"/>
              <a:t>in the wadi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  industries  monitored and inspected (standard     limits)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CA" dirty="0" smtClean="0"/>
              <a:t> </a:t>
            </a:r>
            <a:endParaRPr lang="en-US" dirty="0" smtClean="0"/>
          </a:p>
          <a:p>
            <a:endParaRPr lang="ar-SA" dirty="0"/>
          </a:p>
        </p:txBody>
      </p:sp>
      <p:sp>
        <p:nvSpPr>
          <p:cNvPr id="3" name="عنصر نائب لرقم الشريحة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29</a:t>
            </a:fld>
            <a:endParaRPr lang="en-CA"/>
          </a:p>
        </p:txBody>
      </p:sp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General recommendations</a:t>
            </a:r>
            <a:r>
              <a:rPr lang="en-US" dirty="0" smtClean="0"/>
              <a:t/>
            </a:r>
            <a:br>
              <a:rPr lang="en-US" dirty="0" smtClean="0"/>
            </a:br>
            <a:endParaRPr lang="ar-S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Location </a:t>
            </a:r>
          </a:p>
          <a:p>
            <a:r>
              <a:rPr lang="en-US" dirty="0" smtClean="0"/>
              <a:t>A</a:t>
            </a:r>
            <a:r>
              <a:rPr lang="en-CA" dirty="0" smtClean="0"/>
              <a:t>nabta (</a:t>
            </a:r>
            <a:r>
              <a:rPr lang="ar-SA" dirty="0" smtClean="0"/>
              <a:t>عنبتا</a:t>
            </a:r>
            <a:r>
              <a:rPr lang="ar-SA" i="1" dirty="0" smtClean="0"/>
              <a:t>‎</a:t>
            </a:r>
            <a:r>
              <a:rPr lang="en-CA" i="1" dirty="0" smtClean="0"/>
              <a:t>) </a:t>
            </a:r>
            <a:r>
              <a:rPr lang="en-CA" dirty="0" smtClean="0"/>
              <a:t>is a Palestinian town located 20 Kilometres east of Tulkarm Governorate in the northern West Bank. It is 15 Km apart from the Mediterranean coast.</a:t>
            </a:r>
          </a:p>
          <a:p>
            <a:r>
              <a:rPr lang="en-CA" dirty="0" smtClean="0"/>
              <a:t>It has an area of 1,300 Dunams</a:t>
            </a:r>
          </a:p>
          <a:p>
            <a:r>
              <a:rPr lang="en-CA" dirty="0" smtClean="0"/>
              <a:t>The Population of Anabta is approximately 8000 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3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-228600" y="381001"/>
            <a:ext cx="89154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8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Description of Anabta Town</a:t>
            </a:r>
            <a:endParaRPr lang="en-US" sz="48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4</a:t>
            </a:fld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5</a:t>
            </a:fld>
            <a:endParaRPr lang="en-CA" dirty="0"/>
          </a:p>
        </p:txBody>
      </p:sp>
      <p:pic>
        <p:nvPicPr>
          <p:cNvPr id="8" name="Content Placeholder 7" descr="anabta 2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382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1" y="0"/>
            <a:ext cx="426719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Topography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Anabta has a Mediterranean climate, warm rainy winter and hot dry summer.</a:t>
            </a:r>
          </a:p>
          <a:p>
            <a:endParaRPr lang="en-CA" dirty="0" smtClean="0"/>
          </a:p>
          <a:p>
            <a:r>
              <a:rPr lang="en-CA" dirty="0" smtClean="0"/>
              <a:t>8 to 16 °C  17 to 30 °</a:t>
            </a:r>
          </a:p>
          <a:p>
            <a:endParaRPr lang="en-CA" dirty="0" smtClean="0"/>
          </a:p>
          <a:p>
            <a:r>
              <a:rPr lang="en-CA" dirty="0" smtClean="0"/>
              <a:t>Anabta receives in excess of 550 millimetres (21.7 in) of rain yearly.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6</a:t>
            </a:fld>
            <a:endParaRPr lang="en-CA"/>
          </a:p>
        </p:txBody>
      </p:sp>
      <p:sp>
        <p:nvSpPr>
          <p:cNvPr id="5" name="Rectangle 4"/>
          <p:cNvSpPr/>
          <p:nvPr/>
        </p:nvSpPr>
        <p:spPr>
          <a:xfrm>
            <a:off x="-1066800" y="304800"/>
            <a:ext cx="909744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Climate and Rainfall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CA" dirty="0" smtClean="0"/>
          </a:p>
          <a:p>
            <a:r>
              <a:rPr lang="en-CA" dirty="0" smtClean="0"/>
              <a:t>Questionnaire on a sample of 100 houses.</a:t>
            </a:r>
          </a:p>
          <a:p>
            <a:pPr>
              <a:buNone/>
            </a:pPr>
            <a:r>
              <a:rPr lang="en-CA" dirty="0" smtClean="0"/>
              <a:t>    results:</a:t>
            </a:r>
          </a:p>
          <a:p>
            <a:pPr>
              <a:buNone/>
            </a:pPr>
            <a:r>
              <a:rPr lang="en-CA" dirty="0" smtClean="0"/>
              <a:t>    Daily consumption = 70 L/c-d</a:t>
            </a:r>
          </a:p>
          <a:p>
            <a:pPr>
              <a:buNone/>
            </a:pPr>
            <a:endParaRPr lang="en-CA" dirty="0" smtClean="0"/>
          </a:p>
          <a:p>
            <a:r>
              <a:rPr lang="en-CA" dirty="0" smtClean="0"/>
              <a:t>Quality problems that the residents of Anabta face </a:t>
            </a:r>
          </a:p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7</a:t>
            </a:fld>
            <a:endParaRPr lang="en-CA" dirty="0"/>
          </a:p>
        </p:txBody>
      </p:sp>
      <p:sp>
        <p:nvSpPr>
          <p:cNvPr id="6" name="Rectangle 5"/>
          <p:cNvSpPr/>
          <p:nvPr/>
        </p:nvSpPr>
        <p:spPr>
          <a:xfrm>
            <a:off x="-761999" y="228600"/>
            <a:ext cx="66294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Collected Data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مخطط 1"/>
          <p:cNvGraphicFramePr/>
          <p:nvPr/>
        </p:nvGraphicFramePr>
        <p:xfrm>
          <a:off x="1700011" y="1326524"/>
          <a:ext cx="5767589" cy="40836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8</a:t>
            </a:fld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-1600200" y="228600"/>
            <a:ext cx="873075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1.Questionaire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11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91440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0BA3-59D8-4C33-ABE7-99D062511624}" type="slidenum">
              <a:rPr lang="en-CA" smtClean="0"/>
              <a:pPr/>
              <a:t>9</a:t>
            </a:fld>
            <a:endParaRPr lang="en-CA"/>
          </a:p>
        </p:txBody>
      </p:sp>
      <p:sp>
        <p:nvSpPr>
          <p:cNvPr id="6" name="Rectangle 5"/>
          <p:cNvSpPr/>
          <p:nvPr/>
        </p:nvSpPr>
        <p:spPr>
          <a:xfrm>
            <a:off x="-533400" y="304800"/>
            <a:ext cx="86289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2. AutoCAD drawing</a:t>
            </a:r>
            <a:endParaRPr lang="en-US" sz="5400" b="0" cap="none" spc="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221</TotalTime>
  <Words>699</Words>
  <Application>Microsoft Office PowerPoint</Application>
  <PresentationFormat>On-screen Show (4:3)</PresentationFormat>
  <Paragraphs>241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Concourse</vt:lpstr>
      <vt:lpstr>               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Wadi Al-Zaimar</vt:lpstr>
      <vt:lpstr>               </vt:lpstr>
      <vt:lpstr>Objectives</vt:lpstr>
      <vt:lpstr>  </vt:lpstr>
      <vt:lpstr>Total annual mass loading to the Wadi Zeimar from the western portion of the City of Nablus. </vt:lpstr>
      <vt:lpstr>Effects  </vt:lpstr>
      <vt:lpstr>Toxic Metals</vt:lpstr>
      <vt:lpstr> Groundwater wells </vt:lpstr>
      <vt:lpstr> General recommendations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Hydraulic Analysis of the Water   Distribution Network of Anabta Town    Research about Wadi Al-Zaimar  Prepared by: Abeer Barakat      Thanaa Daoor    Leena Salameh</dc:title>
  <dc:creator>Diaa</dc:creator>
  <cp:lastModifiedBy>Diaa</cp:lastModifiedBy>
  <cp:revision>24</cp:revision>
  <dcterms:created xsi:type="dcterms:W3CDTF">2010-12-27T15:55:45Z</dcterms:created>
  <dcterms:modified xsi:type="dcterms:W3CDTF">2010-12-28T04:06:07Z</dcterms:modified>
</cp:coreProperties>
</file>