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1" r:id="rId4"/>
    <p:sldId id="258" r:id="rId5"/>
    <p:sldId id="259" r:id="rId6"/>
    <p:sldId id="260" r:id="rId7"/>
    <p:sldId id="262" r:id="rId8"/>
    <p:sldId id="263" r:id="rId9"/>
    <p:sldId id="270" r:id="rId10"/>
    <p:sldId id="264" r:id="rId11"/>
    <p:sldId id="272" r:id="rId12"/>
    <p:sldId id="273" r:id="rId13"/>
    <p:sldId id="271" r:id="rId14"/>
    <p:sldId id="277" r:id="rId15"/>
    <p:sldId id="278" r:id="rId16"/>
    <p:sldId id="279" r:id="rId17"/>
    <p:sldId id="281" r:id="rId18"/>
    <p:sldId id="283" r:id="rId19"/>
    <p:sldId id="269" r:id="rId20"/>
    <p:sldId id="268" r:id="rId21"/>
    <p:sldId id="267" r:id="rId22"/>
    <p:sldId id="284" r:id="rId23"/>
    <p:sldId id="286" r:id="rId24"/>
    <p:sldId id="266" r:id="rId25"/>
    <p:sldId id="265" r:id="rId26"/>
    <p:sldId id="285" r:id="rId27"/>
    <p:sldId id="287" r:id="rId28"/>
    <p:sldId id="288" r:id="rId29"/>
    <p:sldId id="289"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45" autoAdjust="0"/>
  </p:normalViewPr>
  <p:slideViewPr>
    <p:cSldViewPr>
      <p:cViewPr varScale="1">
        <p:scale>
          <a:sx n="75" d="100"/>
          <a:sy n="75" d="100"/>
        </p:scale>
        <p:origin x="-456" y="-84"/>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ar-SA" dirty="0" smtClean="0"/>
              <a:t>توزيع العلامات النهائية</a:t>
            </a:r>
            <a:endParaRPr lang="en-US" dirty="0"/>
          </a:p>
        </c:rich>
      </c:tx>
      <c:layout/>
    </c:title>
    <c:view3D>
      <c:rAngAx val="1"/>
    </c:view3D>
    <c:plotArea>
      <c:layout/>
      <c:bar3DChart>
        <c:barDir val="col"/>
        <c:grouping val="clustered"/>
        <c:ser>
          <c:idx val="0"/>
          <c:order val="0"/>
          <c:tx>
            <c:strRef>
              <c:f>Sheet1!$B$1</c:f>
              <c:strCache>
                <c:ptCount val="1"/>
                <c:pt idx="0">
                  <c:v>Series 1</c:v>
                </c:pt>
              </c:strCache>
            </c:strRef>
          </c:tx>
          <c:cat>
            <c:strRef>
              <c:f>Sheet1!$A$2:$A$10</c:f>
              <c:strCache>
                <c:ptCount val="9"/>
                <c:pt idx="0">
                  <c:v>القيادة</c:v>
                </c:pt>
                <c:pt idx="1">
                  <c:v>الاستراتيجية</c:v>
                </c:pt>
                <c:pt idx="2">
                  <c:v>الموارد البشرية</c:v>
                </c:pt>
                <c:pt idx="3">
                  <c:v>الشراكة والموارد</c:v>
                </c:pt>
                <c:pt idx="4">
                  <c:v>العمليات</c:v>
                </c:pt>
                <c:pt idx="5">
                  <c:v>نتائج المتعاملين</c:v>
                </c:pt>
                <c:pt idx="6">
                  <c:v>نتائج الموارد البشرية</c:v>
                </c:pt>
                <c:pt idx="7">
                  <c:v>نتائج المجتمع</c:v>
                </c:pt>
                <c:pt idx="8">
                  <c:v>نتائج الأداء الرئيسية</c:v>
                </c:pt>
              </c:strCache>
            </c:strRef>
          </c:cat>
          <c:val>
            <c:numRef>
              <c:f>Sheet1!$B$2:$B$10</c:f>
              <c:numCache>
                <c:formatCode>General</c:formatCode>
                <c:ptCount val="9"/>
                <c:pt idx="0">
                  <c:v>33</c:v>
                </c:pt>
                <c:pt idx="1">
                  <c:v>34</c:v>
                </c:pt>
                <c:pt idx="2">
                  <c:v>36</c:v>
                </c:pt>
                <c:pt idx="3">
                  <c:v>31</c:v>
                </c:pt>
                <c:pt idx="4">
                  <c:v>60</c:v>
                </c:pt>
                <c:pt idx="5">
                  <c:v>92</c:v>
                </c:pt>
                <c:pt idx="6">
                  <c:v>47</c:v>
                </c:pt>
                <c:pt idx="7">
                  <c:v>70</c:v>
                </c:pt>
                <c:pt idx="8">
                  <c:v>62</c:v>
                </c:pt>
              </c:numCache>
            </c:numRef>
          </c:val>
        </c:ser>
        <c:shape val="box"/>
        <c:axId val="63738624"/>
        <c:axId val="68365312"/>
        <c:axId val="0"/>
      </c:bar3DChart>
      <c:catAx>
        <c:axId val="63738624"/>
        <c:scaling>
          <c:orientation val="minMax"/>
        </c:scaling>
        <c:axPos val="b"/>
        <c:tickLblPos val="nextTo"/>
        <c:crossAx val="68365312"/>
        <c:crosses val="autoZero"/>
        <c:auto val="1"/>
        <c:lblAlgn val="ctr"/>
        <c:lblOffset val="100"/>
      </c:catAx>
      <c:valAx>
        <c:axId val="68365312"/>
        <c:scaling>
          <c:orientation val="minMax"/>
        </c:scaling>
        <c:axPos val="l"/>
        <c:majorGridlines/>
        <c:numFmt formatCode="General" sourceLinked="1"/>
        <c:tickLblPos val="nextTo"/>
        <c:crossAx val="63738624"/>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0EBAD-D259-4D1A-896E-3FC65D149716}" type="datetimeFigureOut">
              <a:rPr lang="en-US" smtClean="0"/>
              <a:pPr/>
              <a:t>5/23/2010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6A5DA-A912-4FDF-92A7-CEE97D53BE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a:lstStyle/>
          <a:p>
            <a:pPr eaLnBrk="1" hangingPunct="1">
              <a:spcBef>
                <a:spcPct val="0"/>
              </a:spcBef>
            </a:pPr>
            <a:endParaRPr lang="ar-SA" smtClean="0"/>
          </a:p>
        </p:txBody>
      </p:sp>
      <p:sp>
        <p:nvSpPr>
          <p:cNvPr id="40964" name="عنصر نائب لرقم الشريحة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algn="l" eaLnBrk="0" hangingPunct="0"/>
            <a:fld id="{BFA2C85B-3422-46DB-8F96-BCCF31ECE311}" type="slidenum">
              <a:rPr lang="ar-SA" sz="1200">
                <a:latin typeface="Times New Roman" pitchFamily="18" charset="0"/>
                <a:cs typeface="Times New Roman" pitchFamily="18" charset="0"/>
              </a:rPr>
              <a:pPr algn="l" eaLnBrk="0" hangingPunct="0"/>
              <a:t>11</a:t>
            </a:fld>
            <a:endParaRPr lang="ar-SA" sz="120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a:lstStyle/>
          <a:p>
            <a:pPr eaLnBrk="1" hangingPunct="1">
              <a:spcBef>
                <a:spcPct val="0"/>
              </a:spcBef>
            </a:pPr>
            <a:endParaRPr lang="ar-SA" smtClean="0"/>
          </a:p>
        </p:txBody>
      </p:sp>
      <p:sp>
        <p:nvSpPr>
          <p:cNvPr id="4198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3BACDA-3DCB-4B79-BC0C-D83E93F98BB7}" type="slidenum">
              <a:rPr lang="ar-SA" smtClean="0"/>
              <a:pPr/>
              <a:t>12</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GB" smtClean="0">
              <a:cs typeface="Arial"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6445E-6BF2-46AF-9B9F-DAC9EF6E8D82}" type="slidenum">
              <a:rPr lang="ar-SA" smtClean="0"/>
              <a:pPr/>
              <a:t>18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l="-35000" r="-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rtl="1"/>
            <a:r>
              <a:rPr lang="ar-SA" b="1" dirty="0" smtClean="0"/>
              <a:t>جامعة النجاح الوطنية</a:t>
            </a:r>
            <a:r>
              <a:rPr lang="ar-SA" b="1" dirty="0" smtClean="0">
                <a:solidFill>
                  <a:schemeClr val="accent6">
                    <a:lumMod val="75000"/>
                  </a:schemeClr>
                </a:solidFill>
              </a:rPr>
              <a:t/>
            </a:r>
            <a:br>
              <a:rPr lang="ar-SA" b="1" dirty="0" smtClean="0">
                <a:solidFill>
                  <a:schemeClr val="accent6">
                    <a:lumMod val="75000"/>
                  </a:schemeClr>
                </a:solidFill>
              </a:rPr>
            </a:br>
            <a:r>
              <a:rPr lang="ar-SA" b="1" dirty="0" smtClean="0">
                <a:solidFill>
                  <a:srgbClr val="FF0000"/>
                </a:solidFill>
              </a:rPr>
              <a:t>قـسـم الهنــدسة الصـنـاعـيـة</a:t>
            </a:r>
            <a:endParaRPr lang="en-US" b="1" dirty="0">
              <a:solidFill>
                <a:srgbClr val="FF0000"/>
              </a:solidFill>
            </a:endParaRPr>
          </a:p>
        </p:txBody>
      </p:sp>
      <p:sp>
        <p:nvSpPr>
          <p:cNvPr id="5" name="Content Placeholder 4"/>
          <p:cNvSpPr>
            <a:spLocks noGrp="1"/>
          </p:cNvSpPr>
          <p:nvPr>
            <p:ph idx="1"/>
          </p:nvPr>
        </p:nvSpPr>
        <p:spPr>
          <a:xfrm>
            <a:off x="2590800" y="5486400"/>
            <a:ext cx="5334000" cy="2163763"/>
          </a:xfrm>
        </p:spPr>
        <p:txBody>
          <a:bodyPr>
            <a:normAutofit/>
          </a:bodyPr>
          <a:lstStyle/>
          <a:p>
            <a:pPr>
              <a:buNone/>
            </a:pPr>
            <a:r>
              <a:rPr lang="en-US" sz="4800" b="1" dirty="0" smtClean="0">
                <a:latin typeface="Berlin Sans FB Demi" pitchFamily="34" charset="0"/>
                <a:cs typeface="Aharoni" pitchFamily="2" charset="-79"/>
              </a:rPr>
              <a:t>EF</a:t>
            </a:r>
            <a:r>
              <a:rPr lang="en-US" sz="4800" b="1" dirty="0" smtClean="0">
                <a:solidFill>
                  <a:srgbClr val="FF0000"/>
                </a:solidFill>
                <a:latin typeface="Berlin Sans FB Demi" pitchFamily="34" charset="0"/>
                <a:cs typeface="Aharoni" pitchFamily="2" charset="-79"/>
              </a:rPr>
              <a:t>Q</a:t>
            </a:r>
            <a:r>
              <a:rPr lang="en-US" sz="4800" b="1" dirty="0" smtClean="0">
                <a:latin typeface="Berlin Sans FB Demi" pitchFamily="34" charset="0"/>
                <a:cs typeface="Aharoni" pitchFamily="2" charset="-79"/>
              </a:rPr>
              <a:t>M</a:t>
            </a:r>
            <a:endParaRPr lang="en-US" sz="4800" dirty="0">
              <a:latin typeface="Berlin Sans FB Demi" pitchFamily="34" charset="0"/>
            </a:endParaRPr>
          </a:p>
        </p:txBody>
      </p:sp>
      <p:sp>
        <p:nvSpPr>
          <p:cNvPr id="6" name="Title 1"/>
          <p:cNvSpPr txBox="1">
            <a:spLocks/>
          </p:cNvSpPr>
          <p:nvPr/>
        </p:nvSpPr>
        <p:spPr>
          <a:xfrm>
            <a:off x="457200" y="51054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rgbClr val="FF0000"/>
                </a:solidFill>
                <a:effectLst/>
                <a:uLnTx/>
                <a:uFillTx/>
                <a:latin typeface="+mj-lt"/>
                <a:ea typeface="+mj-ea"/>
                <a:cs typeface="+mj-cs"/>
              </a:rPr>
              <a:t>تطبيق أداة التقييم المؤسسي لنموذج التميز الأوروبي</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4267200" y="6858000"/>
            <a:ext cx="1828800" cy="4876800"/>
          </a:xfrm>
          <a:prstGeom prst="upArrow">
            <a:avLst>
              <a:gd name="adj1" fmla="val 22833"/>
              <a:gd name="adj2" fmla="val 24753"/>
            </a:avLst>
          </a:prstGeom>
          <a:gradFill rotWithShape="1">
            <a:gsLst>
              <a:gs pos="0">
                <a:srgbClr val="E6DCAC"/>
              </a:gs>
              <a:gs pos="12000">
                <a:srgbClr val="E6D78A">
                  <a:alpha val="95920"/>
                </a:srgbClr>
              </a:gs>
              <a:gs pos="30000">
                <a:srgbClr val="C7AC4C">
                  <a:alpha val="89800"/>
                </a:srgbClr>
              </a:gs>
              <a:gs pos="45000">
                <a:srgbClr val="E6D78A">
                  <a:alpha val="84700"/>
                </a:srgbClr>
              </a:gs>
              <a:gs pos="77000">
                <a:srgbClr val="C7AC4C">
                  <a:alpha val="73820"/>
                </a:srgbClr>
              </a:gs>
              <a:gs pos="100000">
                <a:srgbClr val="E6DCAC">
                  <a:alpha val="66000"/>
                </a:srgbClr>
              </a:gs>
            </a:gsLst>
            <a:lin ang="2700000" scaled="1"/>
          </a:gradFill>
          <a:ln w="9525" algn="ctr">
            <a:noFill/>
            <a:miter lim="800000"/>
            <a:headEnd/>
            <a:tailEnd/>
          </a:ln>
          <a:effectLst/>
        </p:spPr>
        <p:txBody>
          <a:bodyPr wrap="none" anchor="ctr"/>
          <a:lstStyle/>
          <a:p>
            <a:pPr>
              <a:defRPr/>
            </a:pPr>
            <a:endParaRPr lang="en-US"/>
          </a:p>
        </p:txBody>
      </p:sp>
      <p:sp>
        <p:nvSpPr>
          <p:cNvPr id="5" name="AutoShape 3"/>
          <p:cNvSpPr>
            <a:spLocks noChangeArrowheads="1"/>
          </p:cNvSpPr>
          <p:nvPr/>
        </p:nvSpPr>
        <p:spPr bwMode="auto">
          <a:xfrm>
            <a:off x="4572000" y="5867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6" name="Text Box 4"/>
          <p:cNvSpPr txBox="1">
            <a:spLocks noChangeArrowheads="1"/>
          </p:cNvSpPr>
          <p:nvPr/>
        </p:nvSpPr>
        <p:spPr bwMode="auto">
          <a:xfrm>
            <a:off x="5943600" y="5683250"/>
            <a:ext cx="2209800" cy="519113"/>
          </a:xfrm>
          <a:prstGeom prst="rect">
            <a:avLst/>
          </a:prstGeom>
          <a:noFill/>
          <a:ln w="9525">
            <a:noFill/>
            <a:miter lim="800000"/>
            <a:headEnd/>
            <a:tailEnd/>
          </a:ln>
        </p:spPr>
        <p:txBody>
          <a:bodyPr>
            <a:spAutoFit/>
          </a:bodyPr>
          <a:lstStyle/>
          <a:p>
            <a:pPr algn="ctr" rtl="0">
              <a:spcBef>
                <a:spcPct val="50000"/>
              </a:spcBef>
            </a:pPr>
            <a:r>
              <a:rPr lang="ar-AE" sz="2800" b="1" dirty="0">
                <a:latin typeface="Arial" pitchFamily="34" charset="0"/>
                <a:cs typeface="Arabic Transparent" pitchFamily="2" charset="0"/>
              </a:rPr>
              <a:t>المعايير العملية</a:t>
            </a:r>
            <a:endParaRPr lang="en-US" sz="2800" b="1" dirty="0">
              <a:latin typeface="Arial" pitchFamily="34" charset="0"/>
              <a:cs typeface="Arabic Transparent" pitchFamily="2" charset="0"/>
            </a:endParaRPr>
          </a:p>
        </p:txBody>
      </p:sp>
      <p:sp>
        <p:nvSpPr>
          <p:cNvPr id="7" name="AutoShape 5"/>
          <p:cNvSpPr>
            <a:spLocks noChangeArrowheads="1"/>
          </p:cNvSpPr>
          <p:nvPr/>
        </p:nvSpPr>
        <p:spPr bwMode="auto">
          <a:xfrm>
            <a:off x="4572000" y="2057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8" name="AutoShape 6"/>
          <p:cNvSpPr>
            <a:spLocks noChangeArrowheads="1"/>
          </p:cNvSpPr>
          <p:nvPr/>
        </p:nvSpPr>
        <p:spPr bwMode="auto">
          <a:xfrm>
            <a:off x="4572000" y="2819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9" name="AutoShape 7"/>
          <p:cNvSpPr>
            <a:spLocks noChangeArrowheads="1"/>
          </p:cNvSpPr>
          <p:nvPr/>
        </p:nvSpPr>
        <p:spPr bwMode="auto">
          <a:xfrm>
            <a:off x="4572000" y="3581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10" name="AutoShape 8"/>
          <p:cNvSpPr>
            <a:spLocks noChangeArrowheads="1"/>
          </p:cNvSpPr>
          <p:nvPr/>
        </p:nvSpPr>
        <p:spPr bwMode="auto">
          <a:xfrm>
            <a:off x="4572000" y="5105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11" name="AutoShape 9"/>
          <p:cNvSpPr>
            <a:spLocks noChangeArrowheads="1"/>
          </p:cNvSpPr>
          <p:nvPr/>
        </p:nvSpPr>
        <p:spPr bwMode="auto">
          <a:xfrm>
            <a:off x="4572000" y="4343400"/>
            <a:ext cx="1219200" cy="228600"/>
          </a:xfrm>
          <a:prstGeom prst="leftRightArrow">
            <a:avLst>
              <a:gd name="adj1" fmla="val 50000"/>
              <a:gd name="adj2" fmla="val 106667"/>
            </a:avLst>
          </a:prstGeom>
          <a:solidFill>
            <a:srgbClr val="663300"/>
          </a:solidFill>
          <a:ln w="9525">
            <a:solidFill>
              <a:schemeClr val="tx1"/>
            </a:solidFill>
            <a:miter lim="800000"/>
            <a:headEnd/>
            <a:tailEnd/>
          </a:ln>
        </p:spPr>
        <p:txBody>
          <a:bodyPr wrap="none" anchor="ctr"/>
          <a:lstStyle/>
          <a:p>
            <a:endParaRPr lang="en-US"/>
          </a:p>
        </p:txBody>
      </p:sp>
      <p:sp>
        <p:nvSpPr>
          <p:cNvPr id="12" name="Text Box 10"/>
          <p:cNvSpPr txBox="1">
            <a:spLocks noChangeArrowheads="1"/>
          </p:cNvSpPr>
          <p:nvPr/>
        </p:nvSpPr>
        <p:spPr bwMode="auto">
          <a:xfrm>
            <a:off x="5791200" y="5029200"/>
            <a:ext cx="1828800" cy="519113"/>
          </a:xfrm>
          <a:prstGeom prst="rect">
            <a:avLst/>
          </a:prstGeom>
          <a:noFill/>
          <a:ln w="9525">
            <a:noFill/>
            <a:miter lim="800000"/>
            <a:headEnd/>
            <a:tailEnd/>
          </a:ln>
        </p:spPr>
        <p:txBody>
          <a:bodyPr>
            <a:spAutoFit/>
          </a:bodyPr>
          <a:lstStyle/>
          <a:p>
            <a:pPr algn="ctr" rtl="0">
              <a:spcBef>
                <a:spcPct val="50000"/>
              </a:spcBef>
            </a:pPr>
            <a:r>
              <a:rPr lang="ar-AE" sz="2800" b="1">
                <a:latin typeface="Arial" pitchFamily="34" charset="0"/>
                <a:cs typeface="Arabic Transparent" pitchFamily="2" charset="0"/>
              </a:rPr>
              <a:t>التفتيش</a:t>
            </a:r>
            <a:endParaRPr lang="en-US" sz="2800" b="1">
              <a:latin typeface="Arial" pitchFamily="34" charset="0"/>
              <a:cs typeface="Arabic Transparent" pitchFamily="2" charset="0"/>
            </a:endParaRPr>
          </a:p>
        </p:txBody>
      </p:sp>
      <p:sp>
        <p:nvSpPr>
          <p:cNvPr id="13" name="Text Box 11"/>
          <p:cNvSpPr txBox="1">
            <a:spLocks noChangeArrowheads="1"/>
          </p:cNvSpPr>
          <p:nvPr/>
        </p:nvSpPr>
        <p:spPr bwMode="auto">
          <a:xfrm>
            <a:off x="5867400" y="4191000"/>
            <a:ext cx="1828800" cy="519113"/>
          </a:xfrm>
          <a:prstGeom prst="rect">
            <a:avLst/>
          </a:prstGeom>
          <a:noFill/>
          <a:ln w="9525">
            <a:noFill/>
            <a:miter lim="800000"/>
            <a:headEnd/>
            <a:tailEnd/>
          </a:ln>
        </p:spPr>
        <p:txBody>
          <a:bodyPr>
            <a:spAutoFit/>
          </a:bodyPr>
          <a:lstStyle/>
          <a:p>
            <a:pPr algn="ctr" rtl="0">
              <a:spcBef>
                <a:spcPct val="50000"/>
              </a:spcBef>
            </a:pPr>
            <a:r>
              <a:rPr lang="ar-AE" sz="2800" b="1">
                <a:latin typeface="Arial" pitchFamily="34" charset="0"/>
                <a:cs typeface="Arabic Transparent" pitchFamily="2" charset="0"/>
              </a:rPr>
              <a:t>ضبط الجودة</a:t>
            </a:r>
            <a:endParaRPr lang="en-US" sz="2800" b="1">
              <a:latin typeface="Arial" pitchFamily="34" charset="0"/>
              <a:cs typeface="Arabic Transparent" pitchFamily="2" charset="0"/>
            </a:endParaRPr>
          </a:p>
        </p:txBody>
      </p:sp>
      <p:sp>
        <p:nvSpPr>
          <p:cNvPr id="14" name="Text Box 12"/>
          <p:cNvSpPr txBox="1">
            <a:spLocks noChangeArrowheads="1"/>
          </p:cNvSpPr>
          <p:nvPr/>
        </p:nvSpPr>
        <p:spPr bwMode="auto">
          <a:xfrm>
            <a:off x="5867400" y="3505200"/>
            <a:ext cx="1828800" cy="519113"/>
          </a:xfrm>
          <a:prstGeom prst="rect">
            <a:avLst/>
          </a:prstGeom>
          <a:noFill/>
          <a:ln w="9525">
            <a:noFill/>
            <a:miter lim="800000"/>
            <a:headEnd/>
            <a:tailEnd/>
          </a:ln>
        </p:spPr>
        <p:txBody>
          <a:bodyPr>
            <a:spAutoFit/>
          </a:bodyPr>
          <a:lstStyle/>
          <a:p>
            <a:pPr algn="ctr" rtl="0">
              <a:spcBef>
                <a:spcPct val="50000"/>
              </a:spcBef>
            </a:pPr>
            <a:r>
              <a:rPr lang="ar-AE" sz="2800" b="1">
                <a:latin typeface="Arial" pitchFamily="34" charset="0"/>
                <a:cs typeface="Arabic Transparent" pitchFamily="2" charset="0"/>
              </a:rPr>
              <a:t>ضمان الجودة</a:t>
            </a:r>
            <a:endParaRPr lang="en-US" sz="2800" b="1">
              <a:latin typeface="Arial" pitchFamily="34" charset="0"/>
              <a:cs typeface="Arabic Transparent" pitchFamily="2" charset="0"/>
            </a:endParaRPr>
          </a:p>
        </p:txBody>
      </p:sp>
      <p:sp>
        <p:nvSpPr>
          <p:cNvPr id="15" name="Text Box 13"/>
          <p:cNvSpPr txBox="1">
            <a:spLocks noChangeArrowheads="1"/>
          </p:cNvSpPr>
          <p:nvPr/>
        </p:nvSpPr>
        <p:spPr bwMode="auto">
          <a:xfrm>
            <a:off x="5867400" y="2667000"/>
            <a:ext cx="1981200" cy="519113"/>
          </a:xfrm>
          <a:prstGeom prst="rect">
            <a:avLst/>
          </a:prstGeom>
          <a:noFill/>
          <a:ln w="9525">
            <a:noFill/>
            <a:miter lim="800000"/>
            <a:headEnd/>
            <a:tailEnd/>
          </a:ln>
        </p:spPr>
        <p:txBody>
          <a:bodyPr>
            <a:spAutoFit/>
          </a:bodyPr>
          <a:lstStyle/>
          <a:p>
            <a:pPr algn="ctr" rtl="0">
              <a:spcBef>
                <a:spcPct val="50000"/>
              </a:spcBef>
            </a:pPr>
            <a:r>
              <a:rPr lang="ar-AE" sz="2800" b="1">
                <a:latin typeface="Arial" pitchFamily="34" charset="0"/>
                <a:cs typeface="Arabic Transparent" pitchFamily="2" charset="0"/>
              </a:rPr>
              <a:t>الجودة الشاملة </a:t>
            </a:r>
            <a:endParaRPr lang="en-US" sz="2800" b="1">
              <a:latin typeface="Arial" pitchFamily="34" charset="0"/>
              <a:cs typeface="Arabic Transparent" pitchFamily="2" charset="0"/>
            </a:endParaRPr>
          </a:p>
        </p:txBody>
      </p:sp>
      <p:sp>
        <p:nvSpPr>
          <p:cNvPr id="16" name="Text Box 14"/>
          <p:cNvSpPr txBox="1">
            <a:spLocks noChangeArrowheads="1"/>
          </p:cNvSpPr>
          <p:nvPr/>
        </p:nvSpPr>
        <p:spPr bwMode="auto">
          <a:xfrm>
            <a:off x="5791200" y="1981200"/>
            <a:ext cx="1828800" cy="519113"/>
          </a:xfrm>
          <a:prstGeom prst="rect">
            <a:avLst/>
          </a:prstGeom>
          <a:noFill/>
          <a:ln w="9525">
            <a:noFill/>
            <a:miter lim="800000"/>
            <a:headEnd/>
            <a:tailEnd/>
          </a:ln>
        </p:spPr>
        <p:txBody>
          <a:bodyPr>
            <a:spAutoFit/>
          </a:bodyPr>
          <a:lstStyle/>
          <a:p>
            <a:pPr algn="ctr" rtl="0">
              <a:spcBef>
                <a:spcPct val="50000"/>
              </a:spcBef>
            </a:pPr>
            <a:r>
              <a:rPr lang="ar-AE" sz="2800" b="1">
                <a:latin typeface="Arial" pitchFamily="34" charset="0"/>
                <a:cs typeface="Arabic Transparent" pitchFamily="2" charset="0"/>
              </a:rPr>
              <a:t>التميز</a:t>
            </a:r>
            <a:endParaRPr lang="en-US" sz="2800" b="1">
              <a:latin typeface="Arial" pitchFamily="34" charset="0"/>
              <a:cs typeface="Arabic Transparent" pitchFamily="2" charset="0"/>
            </a:endParaRPr>
          </a:p>
        </p:txBody>
      </p:sp>
      <p:sp>
        <p:nvSpPr>
          <p:cNvPr id="17" name="Text Box 15"/>
          <p:cNvSpPr txBox="1">
            <a:spLocks noChangeArrowheads="1"/>
          </p:cNvSpPr>
          <p:nvPr/>
        </p:nvSpPr>
        <p:spPr bwMode="auto">
          <a:xfrm>
            <a:off x="2743200" y="1981200"/>
            <a:ext cx="1828800" cy="457200"/>
          </a:xfrm>
          <a:prstGeom prst="rect">
            <a:avLst/>
          </a:prstGeom>
          <a:noFill/>
          <a:ln w="9525">
            <a:noFill/>
            <a:miter lim="800000"/>
            <a:headEnd/>
            <a:tailEnd/>
          </a:ln>
        </p:spPr>
        <p:txBody>
          <a:bodyPr>
            <a:spAutoFit/>
          </a:bodyPr>
          <a:lstStyle/>
          <a:p>
            <a:pPr algn="ctr" rtl="0">
              <a:spcBef>
                <a:spcPct val="50000"/>
              </a:spcBef>
            </a:pPr>
            <a:r>
              <a:rPr lang="en-US" sz="2400" b="1">
                <a:latin typeface="Arial" pitchFamily="34" charset="0"/>
                <a:cs typeface="Arabic Transparent" pitchFamily="2" charset="0"/>
              </a:rPr>
              <a:t>Excellence</a:t>
            </a:r>
          </a:p>
        </p:txBody>
      </p:sp>
      <p:sp>
        <p:nvSpPr>
          <p:cNvPr id="18" name="Text Box 16"/>
          <p:cNvSpPr txBox="1">
            <a:spLocks noChangeArrowheads="1"/>
          </p:cNvSpPr>
          <p:nvPr/>
        </p:nvSpPr>
        <p:spPr bwMode="auto">
          <a:xfrm>
            <a:off x="2362200" y="2743200"/>
            <a:ext cx="2133600" cy="457200"/>
          </a:xfrm>
          <a:prstGeom prst="rect">
            <a:avLst/>
          </a:prstGeom>
          <a:noFill/>
          <a:ln w="9525">
            <a:noFill/>
            <a:miter lim="800000"/>
            <a:headEnd/>
            <a:tailEnd/>
          </a:ln>
        </p:spPr>
        <p:txBody>
          <a:bodyPr>
            <a:spAutoFit/>
          </a:bodyPr>
          <a:lstStyle/>
          <a:p>
            <a:pPr algn="ctr" rtl="0">
              <a:spcBef>
                <a:spcPct val="50000"/>
              </a:spcBef>
            </a:pPr>
            <a:r>
              <a:rPr lang="en-US" sz="2400" b="1">
                <a:latin typeface="Arial" pitchFamily="34" charset="0"/>
                <a:cs typeface="Arabic Transparent" pitchFamily="2" charset="0"/>
              </a:rPr>
              <a:t>Total Quality</a:t>
            </a:r>
          </a:p>
        </p:txBody>
      </p:sp>
      <p:sp>
        <p:nvSpPr>
          <p:cNvPr id="19" name="Text Box 17"/>
          <p:cNvSpPr txBox="1">
            <a:spLocks noChangeArrowheads="1"/>
          </p:cNvSpPr>
          <p:nvPr/>
        </p:nvSpPr>
        <p:spPr bwMode="auto">
          <a:xfrm>
            <a:off x="1524000" y="3429000"/>
            <a:ext cx="3048000" cy="457200"/>
          </a:xfrm>
          <a:prstGeom prst="rect">
            <a:avLst/>
          </a:prstGeom>
          <a:noFill/>
          <a:ln w="9525">
            <a:noFill/>
            <a:miter lim="800000"/>
            <a:headEnd/>
            <a:tailEnd/>
          </a:ln>
        </p:spPr>
        <p:txBody>
          <a:bodyPr>
            <a:spAutoFit/>
          </a:bodyPr>
          <a:lstStyle/>
          <a:p>
            <a:pPr algn="ctr" rtl="0">
              <a:spcBef>
                <a:spcPct val="50000"/>
              </a:spcBef>
            </a:pPr>
            <a:r>
              <a:rPr lang="en-US" sz="2400" b="1">
                <a:latin typeface="Arial" pitchFamily="34" charset="0"/>
                <a:cs typeface="Arabic Transparent" pitchFamily="2" charset="0"/>
              </a:rPr>
              <a:t>Quality Assurance</a:t>
            </a:r>
          </a:p>
        </p:txBody>
      </p:sp>
      <p:sp>
        <p:nvSpPr>
          <p:cNvPr id="20" name="Text Box 18"/>
          <p:cNvSpPr txBox="1">
            <a:spLocks noChangeArrowheads="1"/>
          </p:cNvSpPr>
          <p:nvPr/>
        </p:nvSpPr>
        <p:spPr bwMode="auto">
          <a:xfrm>
            <a:off x="1905000" y="4191000"/>
            <a:ext cx="2590800" cy="457200"/>
          </a:xfrm>
          <a:prstGeom prst="rect">
            <a:avLst/>
          </a:prstGeom>
          <a:noFill/>
          <a:ln w="9525">
            <a:noFill/>
            <a:miter lim="800000"/>
            <a:headEnd/>
            <a:tailEnd/>
          </a:ln>
        </p:spPr>
        <p:txBody>
          <a:bodyPr>
            <a:spAutoFit/>
          </a:bodyPr>
          <a:lstStyle/>
          <a:p>
            <a:pPr algn="ctr" rtl="0">
              <a:spcBef>
                <a:spcPct val="50000"/>
              </a:spcBef>
            </a:pPr>
            <a:r>
              <a:rPr lang="en-US" sz="2400" b="1">
                <a:latin typeface="Arial" pitchFamily="34" charset="0"/>
                <a:cs typeface="Arabic Transparent" pitchFamily="2" charset="0"/>
              </a:rPr>
              <a:t>Quality Control</a:t>
            </a:r>
          </a:p>
        </p:txBody>
      </p:sp>
      <p:sp>
        <p:nvSpPr>
          <p:cNvPr id="21" name="Text Box 19"/>
          <p:cNvSpPr txBox="1">
            <a:spLocks noChangeArrowheads="1"/>
          </p:cNvSpPr>
          <p:nvPr/>
        </p:nvSpPr>
        <p:spPr bwMode="auto">
          <a:xfrm>
            <a:off x="2667000" y="5029200"/>
            <a:ext cx="1828800" cy="457200"/>
          </a:xfrm>
          <a:prstGeom prst="rect">
            <a:avLst/>
          </a:prstGeom>
          <a:noFill/>
          <a:ln w="9525">
            <a:noFill/>
            <a:miter lim="800000"/>
            <a:headEnd/>
            <a:tailEnd/>
          </a:ln>
        </p:spPr>
        <p:txBody>
          <a:bodyPr>
            <a:spAutoFit/>
          </a:bodyPr>
          <a:lstStyle/>
          <a:p>
            <a:pPr algn="ctr" rtl="0">
              <a:spcBef>
                <a:spcPct val="50000"/>
              </a:spcBef>
            </a:pPr>
            <a:r>
              <a:rPr lang="en-US" sz="2400" b="1" dirty="0">
                <a:latin typeface="Arial" pitchFamily="34" charset="0"/>
                <a:cs typeface="Arabic Transparent" pitchFamily="2" charset="0"/>
              </a:rPr>
              <a:t>Inspection</a:t>
            </a:r>
          </a:p>
        </p:txBody>
      </p:sp>
      <p:sp>
        <p:nvSpPr>
          <p:cNvPr id="22" name="Text Box 20"/>
          <p:cNvSpPr txBox="1">
            <a:spLocks noChangeArrowheads="1"/>
          </p:cNvSpPr>
          <p:nvPr/>
        </p:nvSpPr>
        <p:spPr bwMode="auto">
          <a:xfrm>
            <a:off x="914400" y="5715000"/>
            <a:ext cx="3810000" cy="457200"/>
          </a:xfrm>
          <a:prstGeom prst="rect">
            <a:avLst/>
          </a:prstGeom>
          <a:noFill/>
          <a:ln w="9525">
            <a:noFill/>
            <a:miter lim="800000"/>
            <a:headEnd/>
            <a:tailEnd/>
          </a:ln>
        </p:spPr>
        <p:txBody>
          <a:bodyPr>
            <a:spAutoFit/>
          </a:bodyPr>
          <a:lstStyle/>
          <a:p>
            <a:pPr algn="ctr" rtl="0">
              <a:spcBef>
                <a:spcPct val="50000"/>
              </a:spcBef>
            </a:pPr>
            <a:r>
              <a:rPr lang="en-US" sz="2400" b="1" dirty="0">
                <a:latin typeface="Arial" pitchFamily="34" charset="0"/>
                <a:cs typeface="Arabic Transparent" pitchFamily="2" charset="0"/>
              </a:rPr>
              <a:t>Operational Standards</a:t>
            </a:r>
          </a:p>
        </p:txBody>
      </p:sp>
      <p:sp>
        <p:nvSpPr>
          <p:cNvPr id="23" name="Text Box 21"/>
          <p:cNvSpPr txBox="1">
            <a:spLocks noChangeArrowheads="1"/>
          </p:cNvSpPr>
          <p:nvPr/>
        </p:nvSpPr>
        <p:spPr bwMode="auto">
          <a:xfrm>
            <a:off x="2057400" y="457200"/>
            <a:ext cx="5486400" cy="641350"/>
          </a:xfrm>
          <a:prstGeom prst="rect">
            <a:avLst/>
          </a:prstGeom>
          <a:noFill/>
          <a:ln w="9525">
            <a:noFill/>
            <a:miter lim="800000"/>
            <a:headEnd/>
            <a:tailEnd/>
          </a:ln>
        </p:spPr>
        <p:txBody>
          <a:bodyPr>
            <a:spAutoFit/>
          </a:bodyPr>
          <a:lstStyle/>
          <a:p>
            <a:pPr algn="ctr" rtl="0">
              <a:spcBef>
                <a:spcPct val="50000"/>
              </a:spcBef>
            </a:pPr>
            <a:r>
              <a:rPr lang="ar-AE" sz="3600" b="1">
                <a:latin typeface="Arial" pitchFamily="34" charset="0"/>
                <a:cs typeface="Arabic Transparent" pitchFamily="2" charset="0"/>
              </a:rPr>
              <a:t>تطور مفاهيم الجودة</a:t>
            </a:r>
            <a:endParaRPr lang="en-US" sz="3600" b="1">
              <a:latin typeface="Arial" pitchFamily="34" charset="0"/>
              <a:cs typeface="Arabic Transpare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7"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childTnLst>
                                </p:cTn>
                              </p:par>
                            </p:childTnLst>
                          </p:cTn>
                        </p:par>
                        <p:par>
                          <p:cTn id="39" fill="hold">
                            <p:stCondLst>
                              <p:cond delay="7000"/>
                            </p:stCondLst>
                            <p:childTnLst>
                              <p:par>
                                <p:cTn id="40" presetID="17"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7"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childTnLst>
                                </p:cTn>
                              </p:par>
                            </p:childTnLst>
                          </p:cTn>
                        </p:par>
                        <p:par>
                          <p:cTn id="49" fill="hold">
                            <p:stCondLst>
                              <p:cond delay="9000"/>
                            </p:stCondLst>
                            <p:childTnLst>
                              <p:par>
                                <p:cTn id="50" presetID="17"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childTnLst>
                                </p:cTn>
                              </p:par>
                            </p:childTnLst>
                          </p:cTn>
                        </p:par>
                        <p:par>
                          <p:cTn id="54" fill="hold">
                            <p:stCondLst>
                              <p:cond delay="10000"/>
                            </p:stCondLst>
                            <p:childTnLst>
                              <p:par>
                                <p:cTn id="55" presetID="17" presetClass="entr" presetSubtype="1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childTnLst>
                                </p:cTn>
                              </p:par>
                            </p:childTnLst>
                          </p:cTn>
                        </p:par>
                        <p:par>
                          <p:cTn id="59" fill="hold">
                            <p:stCondLst>
                              <p:cond delay="11000"/>
                            </p:stCondLst>
                            <p:childTnLst>
                              <p:par>
                                <p:cTn id="60" presetID="17"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childTnLst>
                                </p:cTn>
                              </p:par>
                            </p:childTnLst>
                          </p:cTn>
                        </p:par>
                        <p:par>
                          <p:cTn id="64" fill="hold">
                            <p:stCondLst>
                              <p:cond delay="12000"/>
                            </p:stCondLst>
                            <p:childTnLst>
                              <p:par>
                                <p:cTn id="65" presetID="17" presetClass="entr" presetSubtype="1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strVal val="#ppt_h"/>
                                          </p:val>
                                        </p:tav>
                                        <p:tav tm="100000">
                                          <p:val>
                                            <p:strVal val="#ppt_h"/>
                                          </p:val>
                                        </p:tav>
                                      </p:tavLst>
                                    </p:anim>
                                  </p:childTnLst>
                                </p:cTn>
                              </p:par>
                            </p:childTnLst>
                          </p:cTn>
                        </p:par>
                        <p:par>
                          <p:cTn id="69" fill="hold">
                            <p:stCondLst>
                              <p:cond delay="13000"/>
                            </p:stCondLst>
                            <p:childTnLst>
                              <p:par>
                                <p:cTn id="70" presetID="17" presetClass="entr" presetSubtype="1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ppt_w</p:attrName>
                                        </p:attrNameLst>
                                      </p:cBhvr>
                                      <p:tavLst>
                                        <p:tav tm="0">
                                          <p:val>
                                            <p:fltVal val="0"/>
                                          </p:val>
                                        </p:tav>
                                        <p:tav tm="100000">
                                          <p:val>
                                            <p:strVal val="#ppt_w"/>
                                          </p:val>
                                        </p:tav>
                                      </p:tavLst>
                                    </p:anim>
                                    <p:anim calcmode="lin" valueType="num">
                                      <p:cBhvr>
                                        <p:cTn id="73" dur="1000" fill="hold"/>
                                        <p:tgtEl>
                                          <p:spTgt spid="8"/>
                                        </p:tgtEl>
                                        <p:attrNameLst>
                                          <p:attrName>ppt_h</p:attrName>
                                        </p:attrNameLst>
                                      </p:cBhvr>
                                      <p:tavLst>
                                        <p:tav tm="0">
                                          <p:val>
                                            <p:strVal val="#ppt_h"/>
                                          </p:val>
                                        </p:tav>
                                        <p:tav tm="100000">
                                          <p:val>
                                            <p:strVal val="#ppt_h"/>
                                          </p:val>
                                        </p:tav>
                                      </p:tavLst>
                                    </p:anim>
                                  </p:childTnLst>
                                </p:cTn>
                              </p:par>
                            </p:childTnLst>
                          </p:cTn>
                        </p:par>
                        <p:par>
                          <p:cTn id="74" fill="hold">
                            <p:stCondLst>
                              <p:cond delay="14000"/>
                            </p:stCondLst>
                            <p:childTnLst>
                              <p:par>
                                <p:cTn id="75" presetID="17" presetClass="entr" presetSubtype="1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strVal val="#ppt_h"/>
                                          </p:val>
                                        </p:tav>
                                        <p:tav tm="100000">
                                          <p:val>
                                            <p:strVal val="#ppt_h"/>
                                          </p:val>
                                        </p:tav>
                                      </p:tavLst>
                                    </p:anim>
                                  </p:childTnLst>
                                </p:cTn>
                              </p:par>
                            </p:childTnLst>
                          </p:cTn>
                        </p:par>
                        <p:par>
                          <p:cTn id="79" fill="hold">
                            <p:stCondLst>
                              <p:cond delay="15000"/>
                            </p:stCondLst>
                            <p:childTnLst>
                              <p:par>
                                <p:cTn id="80" presetID="17" presetClass="entr" presetSubtype="1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strVal val="#ppt_h"/>
                                          </p:val>
                                        </p:tav>
                                        <p:tav tm="100000">
                                          <p:val>
                                            <p:strVal val="#ppt_h"/>
                                          </p:val>
                                        </p:tav>
                                      </p:tavLst>
                                    </p:anim>
                                  </p:childTnLst>
                                </p:cTn>
                              </p:par>
                            </p:childTnLst>
                          </p:cTn>
                        </p:par>
                        <p:par>
                          <p:cTn id="84" fill="hold">
                            <p:stCondLst>
                              <p:cond delay="16000"/>
                            </p:stCondLst>
                            <p:childTnLst>
                              <p:par>
                                <p:cTn id="85" presetID="17" presetClass="entr" presetSubtype="1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fltVal val="0"/>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childTnLst>
                                </p:cTn>
                              </p:par>
                            </p:childTnLst>
                          </p:cTn>
                        </p:par>
                        <p:par>
                          <p:cTn id="89" fill="hold">
                            <p:stCondLst>
                              <p:cond delay="17000"/>
                            </p:stCondLst>
                            <p:childTnLst>
                              <p:par>
                                <p:cTn id="90" presetID="17" presetClass="entr" presetSubtype="1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1000" fill="hold"/>
                                        <p:tgtEl>
                                          <p:spTgt spid="17"/>
                                        </p:tgtEl>
                                        <p:attrNameLst>
                                          <p:attrName>ppt_w</p:attrName>
                                        </p:attrNameLst>
                                      </p:cBhvr>
                                      <p:tavLst>
                                        <p:tav tm="0">
                                          <p:val>
                                            <p:fltVal val="0"/>
                                          </p:val>
                                        </p:tav>
                                        <p:tav tm="100000">
                                          <p:val>
                                            <p:strVal val="#ppt_w"/>
                                          </p:val>
                                        </p:tav>
                                      </p:tavLst>
                                    </p:anim>
                                    <p:anim calcmode="lin" valueType="num">
                                      <p:cBhvr>
                                        <p:cTn id="93" dur="1000" fill="hold"/>
                                        <p:tgtEl>
                                          <p:spTgt spid="17"/>
                                        </p:tgtEl>
                                        <p:attrNameLst>
                                          <p:attrName>ppt_h</p:attrName>
                                        </p:attrNameLst>
                                      </p:cBhvr>
                                      <p:tavLst>
                                        <p:tav tm="0">
                                          <p:val>
                                            <p:strVal val="#ppt_h"/>
                                          </p:val>
                                        </p:tav>
                                        <p:tav tm="100000">
                                          <p:val>
                                            <p:strVal val="#ppt_h"/>
                                          </p:val>
                                        </p:tav>
                                      </p:tavLst>
                                    </p:anim>
                                  </p:childTnLst>
                                </p:cTn>
                              </p:par>
                            </p:childTnLst>
                          </p:cTn>
                        </p:par>
                        <p:par>
                          <p:cTn id="94" fill="hold">
                            <p:stCondLst>
                              <p:cond delay="18000"/>
                            </p:stCondLst>
                            <p:childTnLst>
                              <p:par>
                                <p:cTn id="95" presetID="64" presetClass="path" presetSubtype="0" accel="50000" decel="50000" fill="hold" grpId="0" nodeType="afterEffect">
                                  <p:stCondLst>
                                    <p:cond delay="0"/>
                                  </p:stCondLst>
                                  <p:childTnLst>
                                    <p:animMotion origin="layout" path="M 3.33333E-6 -0.08879 L 3.33333E-6 -0.79908 " pathEditMode="relative" rAng="0" ptsTypes="AA">
                                      <p:cBhvr>
                                        <p:cTn id="96" dur="2000" fill="hold"/>
                                        <p:tgtEl>
                                          <p:spTgt spid="4"/>
                                        </p:tgtEl>
                                        <p:attrNameLst>
                                          <p:attrName>ppt_x</p:attrName>
                                          <p:attrName>ppt_y</p:attrName>
                                        </p:attrNameLst>
                                      </p:cBhvr>
                                      <p:rCtr x="0" y="-3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914400" y="228600"/>
            <a:ext cx="7086600" cy="914400"/>
          </a:xfrm>
        </p:spPr>
        <p:txBody>
          <a:bodyPr lIns="92075" tIns="46038" rIns="92075" bIns="46038"/>
          <a:lstStyle/>
          <a:p>
            <a:pPr algn="ctr" eaLnBrk="1" hangingPunct="1">
              <a:defRPr/>
            </a:pPr>
            <a:r>
              <a:rPr lang="ar-SA" smtClean="0"/>
              <a:t>أهمية الجودة  </a:t>
            </a:r>
            <a:endParaRPr lang="en-US" smtClean="0"/>
          </a:p>
        </p:txBody>
      </p:sp>
      <p:sp>
        <p:nvSpPr>
          <p:cNvPr id="6147" name="Rectangle 3"/>
          <p:cNvSpPr>
            <a:spLocks noGrp="1" noChangeArrowheads="1"/>
          </p:cNvSpPr>
          <p:nvPr>
            <p:ph idx="4294967295"/>
          </p:nvPr>
        </p:nvSpPr>
        <p:spPr>
          <a:xfrm>
            <a:off x="1676400" y="990600"/>
            <a:ext cx="7162800" cy="5562600"/>
          </a:xfrm>
        </p:spPr>
        <p:txBody>
          <a:bodyPr lIns="92075" tIns="46038" rIns="92075" bIns="46038"/>
          <a:lstStyle/>
          <a:p>
            <a:pPr algn="r" rtl="1" eaLnBrk="1" hangingPunct="1">
              <a:lnSpc>
                <a:spcPct val="150000"/>
              </a:lnSpc>
              <a:defRPr/>
            </a:pPr>
            <a:r>
              <a:rPr lang="ar-SA" dirty="0" smtClean="0"/>
              <a:t>خفض التكاليف</a:t>
            </a:r>
            <a:r>
              <a:rPr lang="ar-JO" dirty="0" smtClean="0"/>
              <a:t>.</a:t>
            </a:r>
          </a:p>
          <a:p>
            <a:pPr algn="r" rtl="1" eaLnBrk="1" hangingPunct="1">
              <a:lnSpc>
                <a:spcPct val="150000"/>
              </a:lnSpc>
              <a:defRPr/>
            </a:pPr>
            <a:r>
              <a:rPr lang="ar-SA" dirty="0" smtClean="0"/>
              <a:t>زيادة الكفاءة بزيادة التعاون بين الإدارات وتشجيع العمل الجماعي .</a:t>
            </a:r>
            <a:endParaRPr lang="ar-JO" dirty="0" smtClean="0"/>
          </a:p>
          <a:p>
            <a:pPr algn="r" rtl="1" eaLnBrk="1" hangingPunct="1">
              <a:lnSpc>
                <a:spcPct val="150000"/>
              </a:lnSpc>
              <a:defRPr/>
            </a:pPr>
            <a:r>
              <a:rPr lang="ar-SA" dirty="0" smtClean="0"/>
              <a:t>تقليل المهام عديمة الفائدة زمن العمل المتكرر</a:t>
            </a:r>
            <a:r>
              <a:rPr lang="ar-JO" dirty="0" smtClean="0"/>
              <a:t>.</a:t>
            </a:r>
          </a:p>
          <a:p>
            <a:pPr algn="r" rtl="1" eaLnBrk="1" hangingPunct="1">
              <a:lnSpc>
                <a:spcPct val="150000"/>
              </a:lnSpc>
              <a:defRPr/>
            </a:pPr>
            <a:r>
              <a:rPr lang="ar-SA" dirty="0" smtClean="0"/>
              <a:t>تحسين الثقة وأداء العمل </a:t>
            </a:r>
            <a:r>
              <a:rPr lang="ar-JO" dirty="0" smtClean="0"/>
              <a:t>للموظفين.</a:t>
            </a:r>
          </a:p>
          <a:p>
            <a:pPr algn="r" rtl="1" eaLnBrk="1" hangingPunct="1">
              <a:lnSpc>
                <a:spcPct val="150000"/>
              </a:lnSpc>
              <a:defRPr/>
            </a:pPr>
            <a:r>
              <a:rPr lang="ar-JO" dirty="0" smtClean="0"/>
              <a:t>المحافظة والمنافسة على التمييز.</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Righ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lide(fromRigh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Righ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lide(fromRigh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lide(fromRight)">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600200" y="304800"/>
            <a:ext cx="7086600" cy="914400"/>
          </a:xfrm>
        </p:spPr>
        <p:txBody>
          <a:bodyPr lIns="92075" tIns="46038" rIns="92075" bIns="46038"/>
          <a:lstStyle/>
          <a:p>
            <a:pPr algn="ctr" eaLnBrk="1" hangingPunct="1">
              <a:defRPr/>
            </a:pPr>
            <a:r>
              <a:rPr lang="ar-SA" dirty="0" smtClean="0"/>
              <a:t>أهمية الجودة  </a:t>
            </a:r>
            <a:endParaRPr lang="en-US" dirty="0" smtClean="0"/>
          </a:p>
        </p:txBody>
      </p:sp>
      <p:sp>
        <p:nvSpPr>
          <p:cNvPr id="6147" name="Rectangle 3"/>
          <p:cNvSpPr>
            <a:spLocks noGrp="1" noChangeArrowheads="1"/>
          </p:cNvSpPr>
          <p:nvPr>
            <p:ph idx="4294967295"/>
          </p:nvPr>
        </p:nvSpPr>
        <p:spPr>
          <a:xfrm>
            <a:off x="1752600" y="1295400"/>
            <a:ext cx="7162800" cy="5562600"/>
          </a:xfrm>
        </p:spPr>
        <p:txBody>
          <a:bodyPr lIns="92075" tIns="46038" rIns="92075" bIns="46038"/>
          <a:lstStyle/>
          <a:p>
            <a:pPr algn="r" rtl="1" eaLnBrk="1" hangingPunct="1">
              <a:lnSpc>
                <a:spcPct val="150000"/>
              </a:lnSpc>
              <a:defRPr/>
            </a:pPr>
            <a:r>
              <a:rPr lang="ar-SA" dirty="0" smtClean="0"/>
              <a:t>ضمان حصول ال</a:t>
            </a:r>
            <a:r>
              <a:rPr lang="ar-JO" dirty="0" smtClean="0"/>
              <a:t>جمهور</a:t>
            </a:r>
            <a:r>
              <a:rPr lang="ar-SA" dirty="0" smtClean="0"/>
              <a:t> على أفضل النتائج دوماً</a:t>
            </a:r>
          </a:p>
          <a:p>
            <a:pPr algn="r" rtl="1" eaLnBrk="1" hangingPunct="1">
              <a:lnSpc>
                <a:spcPct val="150000"/>
              </a:lnSpc>
              <a:defRPr/>
            </a:pPr>
            <a:r>
              <a:rPr lang="ar-SA" dirty="0" smtClean="0"/>
              <a:t>الشعور بالرضا والنجاح والإنجاز</a:t>
            </a:r>
          </a:p>
          <a:p>
            <a:pPr algn="r" rtl="1" eaLnBrk="1" hangingPunct="1">
              <a:lnSpc>
                <a:spcPct val="150000"/>
              </a:lnSpc>
              <a:defRPr/>
            </a:pPr>
            <a:r>
              <a:rPr lang="ar-SA" dirty="0" smtClean="0"/>
              <a:t> الصراع من أجل البقاء</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Righ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lide(fromRigh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Righ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1219200" y="1371600"/>
            <a:ext cx="6019800" cy="5181600"/>
          </a:xfrm>
          <a:prstGeom prst="ellipse">
            <a:avLst/>
          </a:prstGeom>
          <a:solidFill>
            <a:srgbClr val="FFE781"/>
          </a:solidFill>
          <a:ln w="9525">
            <a:solidFill>
              <a:schemeClr val="tx1"/>
            </a:solidFill>
            <a:round/>
            <a:headEnd/>
            <a:tailEnd/>
          </a:ln>
        </p:spPr>
        <p:txBody>
          <a:bodyPr wrap="none" anchor="ctr"/>
          <a:lstStyle/>
          <a:p>
            <a:pPr algn="ctr" rtl="0" eaLnBrk="0" hangingPunct="0"/>
            <a:endParaRPr lang="en-US" sz="1400">
              <a:latin typeface="Times New Roman" pitchFamily="18" charset="0"/>
              <a:cs typeface="Arabic Transparent" pitchFamily="2" charset="0"/>
            </a:endParaRPr>
          </a:p>
        </p:txBody>
      </p:sp>
      <p:sp>
        <p:nvSpPr>
          <p:cNvPr id="58371" name="Oval 3"/>
          <p:cNvSpPr>
            <a:spLocks noChangeArrowheads="1"/>
          </p:cNvSpPr>
          <p:nvPr/>
        </p:nvSpPr>
        <p:spPr bwMode="auto">
          <a:xfrm>
            <a:off x="1981200" y="2057400"/>
            <a:ext cx="4592638" cy="3886200"/>
          </a:xfrm>
          <a:prstGeom prst="ellipse">
            <a:avLst/>
          </a:prstGeom>
          <a:solidFill>
            <a:srgbClr val="E5E4B2"/>
          </a:solidFill>
          <a:ln w="9525">
            <a:solidFill>
              <a:schemeClr val="tx1"/>
            </a:solidFill>
            <a:round/>
            <a:headEnd/>
            <a:tailEnd/>
          </a:ln>
        </p:spPr>
        <p:txBody>
          <a:bodyPr wrap="none" anchor="ctr"/>
          <a:lstStyle/>
          <a:p>
            <a:pPr algn="ctr" rtl="0" eaLnBrk="0" hangingPunct="0"/>
            <a:endParaRPr lang="en-US" sz="1400">
              <a:latin typeface="Times New Roman" pitchFamily="18" charset="0"/>
              <a:cs typeface="Arabic Transparent" pitchFamily="2" charset="0"/>
            </a:endParaRPr>
          </a:p>
        </p:txBody>
      </p:sp>
      <p:sp>
        <p:nvSpPr>
          <p:cNvPr id="58372" name="Oval 4"/>
          <p:cNvSpPr>
            <a:spLocks noChangeArrowheads="1"/>
          </p:cNvSpPr>
          <p:nvPr/>
        </p:nvSpPr>
        <p:spPr bwMode="auto">
          <a:xfrm>
            <a:off x="2590800" y="2590800"/>
            <a:ext cx="3200400" cy="2927350"/>
          </a:xfrm>
          <a:prstGeom prst="ellipse">
            <a:avLst/>
          </a:prstGeom>
          <a:solidFill>
            <a:srgbClr val="FFCF9F"/>
          </a:solidFill>
          <a:ln w="9525">
            <a:solidFill>
              <a:schemeClr val="tx1"/>
            </a:solidFill>
            <a:round/>
            <a:headEnd/>
            <a:tailEnd/>
          </a:ln>
        </p:spPr>
        <p:txBody>
          <a:bodyPr wrap="none" anchor="ctr"/>
          <a:lstStyle/>
          <a:p>
            <a:endParaRPr lang="en-US"/>
          </a:p>
        </p:txBody>
      </p:sp>
      <p:sp>
        <p:nvSpPr>
          <p:cNvPr id="58373" name="Oval 5"/>
          <p:cNvSpPr>
            <a:spLocks noChangeArrowheads="1"/>
          </p:cNvSpPr>
          <p:nvPr/>
        </p:nvSpPr>
        <p:spPr bwMode="auto">
          <a:xfrm>
            <a:off x="3200400" y="3124200"/>
            <a:ext cx="1938338" cy="1857375"/>
          </a:xfrm>
          <a:prstGeom prst="ellipse">
            <a:avLst/>
          </a:prstGeom>
          <a:gradFill rotWithShape="1">
            <a:gsLst>
              <a:gs pos="0">
                <a:srgbClr val="FFEAD5"/>
              </a:gs>
              <a:gs pos="100000">
                <a:srgbClr val="E3D0BE"/>
              </a:gs>
            </a:gsLst>
            <a:lin ang="5400000" scaled="1"/>
          </a:gradFill>
          <a:ln w="9525">
            <a:solidFill>
              <a:schemeClr val="tx1"/>
            </a:solidFill>
            <a:round/>
            <a:headEnd/>
            <a:tailEnd/>
          </a:ln>
        </p:spPr>
        <p:txBody>
          <a:bodyPr wrap="none" anchor="ctr"/>
          <a:lstStyle/>
          <a:p>
            <a:endParaRPr lang="en-US"/>
          </a:p>
        </p:txBody>
      </p:sp>
      <p:sp>
        <p:nvSpPr>
          <p:cNvPr id="58374" name="Text Box 6"/>
          <p:cNvSpPr txBox="1">
            <a:spLocks noChangeArrowheads="1"/>
          </p:cNvSpPr>
          <p:nvPr/>
        </p:nvSpPr>
        <p:spPr bwMode="auto">
          <a:xfrm>
            <a:off x="3190875" y="3810000"/>
            <a:ext cx="1819275" cy="457200"/>
          </a:xfrm>
          <a:prstGeom prst="rect">
            <a:avLst/>
          </a:prstGeom>
          <a:noFill/>
          <a:ln w="9525">
            <a:noFill/>
            <a:miter lim="800000"/>
            <a:headEnd/>
            <a:tailEnd/>
          </a:ln>
        </p:spPr>
        <p:txBody>
          <a:bodyPr wrap="none" anchor="ctr">
            <a:spAutoFit/>
          </a:bodyPr>
          <a:lstStyle/>
          <a:p>
            <a:pPr algn="ctr" rtl="0" eaLnBrk="0" hangingPunct="0"/>
            <a:r>
              <a:rPr lang="ar-SA" sz="2400" b="1">
                <a:solidFill>
                  <a:srgbClr val="000000"/>
                </a:solidFill>
                <a:latin typeface="Times New Roman" pitchFamily="18" charset="0"/>
                <a:cs typeface="Arabic Transparent" pitchFamily="2" charset="0"/>
              </a:rPr>
              <a:t>المستوى </a:t>
            </a:r>
            <a:r>
              <a:rPr lang="ar-AE" sz="2400" b="1">
                <a:solidFill>
                  <a:srgbClr val="000000"/>
                </a:solidFill>
                <a:latin typeface="Times New Roman" pitchFamily="18" charset="0"/>
                <a:cs typeface="Arabic Transparent" pitchFamily="2" charset="0"/>
              </a:rPr>
              <a:t>الفردي</a:t>
            </a:r>
            <a:endParaRPr lang="en-US" sz="2400" b="1">
              <a:solidFill>
                <a:srgbClr val="000000"/>
              </a:solidFill>
              <a:latin typeface="Times New Roman" pitchFamily="18" charset="0"/>
              <a:cs typeface="Arabic Transparent" pitchFamily="2" charset="0"/>
            </a:endParaRPr>
          </a:p>
        </p:txBody>
      </p:sp>
      <p:sp>
        <p:nvSpPr>
          <p:cNvPr id="58375" name="Text Box 7"/>
          <p:cNvSpPr txBox="1">
            <a:spLocks noChangeArrowheads="1"/>
          </p:cNvSpPr>
          <p:nvPr/>
        </p:nvSpPr>
        <p:spPr bwMode="auto">
          <a:xfrm>
            <a:off x="3200400" y="2728913"/>
            <a:ext cx="2090738" cy="396875"/>
          </a:xfrm>
          <a:prstGeom prst="rect">
            <a:avLst/>
          </a:prstGeom>
          <a:noFill/>
          <a:ln w="9525">
            <a:noFill/>
            <a:miter lim="800000"/>
            <a:headEnd/>
            <a:tailEnd/>
          </a:ln>
        </p:spPr>
        <p:txBody>
          <a:bodyPr anchor="ctr">
            <a:spAutoFit/>
          </a:bodyPr>
          <a:lstStyle/>
          <a:p>
            <a:pPr algn="ctr" rtl="0" eaLnBrk="0" hangingPunct="0"/>
            <a:r>
              <a:rPr lang="ar-SA" sz="2000" b="1">
                <a:solidFill>
                  <a:srgbClr val="000000"/>
                </a:solidFill>
                <a:latin typeface="Times New Roman" pitchFamily="18" charset="0"/>
                <a:cs typeface="Arabic Transparent" pitchFamily="2" charset="0"/>
              </a:rPr>
              <a:t>المستوى </a:t>
            </a:r>
            <a:r>
              <a:rPr lang="ar-AE" sz="2000" b="1">
                <a:solidFill>
                  <a:srgbClr val="000000"/>
                </a:solidFill>
                <a:latin typeface="Times New Roman" pitchFamily="18" charset="0"/>
                <a:cs typeface="Arabic Transparent" pitchFamily="2" charset="0"/>
              </a:rPr>
              <a:t>الجماعي</a:t>
            </a:r>
            <a:endParaRPr lang="en-US" sz="2000">
              <a:solidFill>
                <a:srgbClr val="000000"/>
              </a:solidFill>
              <a:latin typeface="Times New Roman" pitchFamily="18" charset="0"/>
              <a:cs typeface="Arabic Transparent" pitchFamily="2" charset="0"/>
            </a:endParaRPr>
          </a:p>
        </p:txBody>
      </p:sp>
      <p:sp>
        <p:nvSpPr>
          <p:cNvPr id="58376" name="Text Box 8"/>
          <p:cNvSpPr txBox="1">
            <a:spLocks noChangeArrowheads="1"/>
          </p:cNvSpPr>
          <p:nvPr/>
        </p:nvSpPr>
        <p:spPr bwMode="auto">
          <a:xfrm>
            <a:off x="3124200" y="2179638"/>
            <a:ext cx="1920875" cy="457200"/>
          </a:xfrm>
          <a:prstGeom prst="rect">
            <a:avLst/>
          </a:prstGeom>
          <a:noFill/>
          <a:ln w="9525">
            <a:noFill/>
            <a:miter lim="800000"/>
            <a:headEnd/>
            <a:tailEnd/>
          </a:ln>
        </p:spPr>
        <p:txBody>
          <a:bodyPr anchor="ctr">
            <a:spAutoFit/>
          </a:bodyPr>
          <a:lstStyle/>
          <a:p>
            <a:pPr rtl="0" eaLnBrk="0" hangingPunct="0"/>
            <a:r>
              <a:rPr lang="ar-SA" sz="2400" b="1">
                <a:solidFill>
                  <a:srgbClr val="000000"/>
                </a:solidFill>
                <a:latin typeface="Times New Roman" pitchFamily="18" charset="0"/>
                <a:cs typeface="Arabic Transparent" pitchFamily="2" charset="0"/>
              </a:rPr>
              <a:t>المستوى </a:t>
            </a:r>
            <a:r>
              <a:rPr lang="ar-AE" sz="2400" b="1">
                <a:solidFill>
                  <a:srgbClr val="000000"/>
                </a:solidFill>
                <a:latin typeface="Times New Roman" pitchFamily="18" charset="0"/>
                <a:cs typeface="Arabic Transparent" pitchFamily="2" charset="0"/>
              </a:rPr>
              <a:t>الإداري</a:t>
            </a:r>
            <a:endParaRPr lang="en-US" sz="2400" b="1">
              <a:solidFill>
                <a:srgbClr val="000000"/>
              </a:solidFill>
              <a:latin typeface="Times New Roman" pitchFamily="18" charset="0"/>
              <a:cs typeface="Arabic Transparent" pitchFamily="2" charset="0"/>
            </a:endParaRPr>
          </a:p>
        </p:txBody>
      </p:sp>
      <p:sp>
        <p:nvSpPr>
          <p:cNvPr id="58377" name="Text Box 9"/>
          <p:cNvSpPr txBox="1">
            <a:spLocks noChangeArrowheads="1"/>
          </p:cNvSpPr>
          <p:nvPr/>
        </p:nvSpPr>
        <p:spPr bwMode="auto">
          <a:xfrm>
            <a:off x="3124200" y="1492250"/>
            <a:ext cx="2667000" cy="519113"/>
          </a:xfrm>
          <a:prstGeom prst="rect">
            <a:avLst/>
          </a:prstGeom>
          <a:noFill/>
          <a:ln w="9525">
            <a:noFill/>
            <a:miter lim="800000"/>
            <a:headEnd/>
            <a:tailEnd/>
          </a:ln>
        </p:spPr>
        <p:txBody>
          <a:bodyPr anchor="ctr">
            <a:spAutoFit/>
          </a:bodyPr>
          <a:lstStyle/>
          <a:p>
            <a:pPr algn="ctr" rtl="0" eaLnBrk="0" hangingPunct="0"/>
            <a:r>
              <a:rPr lang="ar-SA" sz="2800" b="1">
                <a:solidFill>
                  <a:srgbClr val="000000"/>
                </a:solidFill>
                <a:latin typeface="Times New Roman" pitchFamily="18" charset="0"/>
                <a:cs typeface="Arabic Transparent" pitchFamily="2" charset="0"/>
              </a:rPr>
              <a:t>المستوى </a:t>
            </a:r>
            <a:r>
              <a:rPr lang="ar-AE" sz="2800" b="1">
                <a:solidFill>
                  <a:srgbClr val="000000"/>
                </a:solidFill>
                <a:latin typeface="Times New Roman" pitchFamily="18" charset="0"/>
                <a:cs typeface="Arabic Transparent" pitchFamily="2" charset="0"/>
              </a:rPr>
              <a:t>المؤسسي</a:t>
            </a:r>
            <a:endParaRPr lang="en-US" sz="2800" b="1">
              <a:solidFill>
                <a:srgbClr val="000000"/>
              </a:solidFill>
              <a:latin typeface="Times New Roman" pitchFamily="18" charset="0"/>
              <a:cs typeface="Arabic Transparent" pitchFamily="2" charset="0"/>
            </a:endParaRPr>
          </a:p>
        </p:txBody>
      </p:sp>
      <p:sp>
        <p:nvSpPr>
          <p:cNvPr id="58378" name="Line 10"/>
          <p:cNvSpPr>
            <a:spLocks noChangeShapeType="1"/>
          </p:cNvSpPr>
          <p:nvPr/>
        </p:nvSpPr>
        <p:spPr bwMode="auto">
          <a:xfrm>
            <a:off x="5029200" y="1447800"/>
            <a:ext cx="3352800" cy="0"/>
          </a:xfrm>
          <a:prstGeom prst="line">
            <a:avLst/>
          </a:prstGeom>
          <a:noFill/>
          <a:ln w="28575">
            <a:solidFill>
              <a:srgbClr val="000000"/>
            </a:solidFill>
            <a:round/>
            <a:headEnd type="oval" w="med" len="med"/>
            <a:tailEnd type="triangle" w="med" len="med"/>
          </a:ln>
        </p:spPr>
        <p:txBody>
          <a:bodyPr/>
          <a:lstStyle/>
          <a:p>
            <a:endParaRPr lang="en-US"/>
          </a:p>
        </p:txBody>
      </p:sp>
      <p:sp>
        <p:nvSpPr>
          <p:cNvPr id="58379" name="Line 11"/>
          <p:cNvSpPr>
            <a:spLocks noChangeShapeType="1"/>
          </p:cNvSpPr>
          <p:nvPr/>
        </p:nvSpPr>
        <p:spPr bwMode="auto">
          <a:xfrm>
            <a:off x="5791200" y="2514600"/>
            <a:ext cx="2590800" cy="0"/>
          </a:xfrm>
          <a:prstGeom prst="line">
            <a:avLst/>
          </a:prstGeom>
          <a:noFill/>
          <a:ln w="28575">
            <a:solidFill>
              <a:srgbClr val="000000"/>
            </a:solidFill>
            <a:round/>
            <a:headEnd type="oval" w="med" len="med"/>
            <a:tailEnd type="triangle" w="med" len="med"/>
          </a:ln>
        </p:spPr>
        <p:txBody>
          <a:bodyPr/>
          <a:lstStyle/>
          <a:p>
            <a:endParaRPr lang="en-US"/>
          </a:p>
        </p:txBody>
      </p:sp>
      <p:sp>
        <p:nvSpPr>
          <p:cNvPr id="58380" name="Line 12"/>
          <p:cNvSpPr>
            <a:spLocks noChangeShapeType="1"/>
          </p:cNvSpPr>
          <p:nvPr/>
        </p:nvSpPr>
        <p:spPr bwMode="auto">
          <a:xfrm>
            <a:off x="5791200" y="3581400"/>
            <a:ext cx="2590800" cy="0"/>
          </a:xfrm>
          <a:prstGeom prst="line">
            <a:avLst/>
          </a:prstGeom>
          <a:noFill/>
          <a:ln w="28575">
            <a:solidFill>
              <a:srgbClr val="000000"/>
            </a:solidFill>
            <a:round/>
            <a:headEnd type="oval" w="med" len="med"/>
            <a:tailEnd type="triangle" w="med" len="med"/>
          </a:ln>
        </p:spPr>
        <p:txBody>
          <a:bodyPr/>
          <a:lstStyle/>
          <a:p>
            <a:endParaRPr lang="en-US"/>
          </a:p>
        </p:txBody>
      </p:sp>
      <p:sp>
        <p:nvSpPr>
          <p:cNvPr id="58381" name="Line 13"/>
          <p:cNvSpPr>
            <a:spLocks noChangeShapeType="1"/>
          </p:cNvSpPr>
          <p:nvPr/>
        </p:nvSpPr>
        <p:spPr bwMode="auto">
          <a:xfrm>
            <a:off x="4876800" y="4724400"/>
            <a:ext cx="3505200" cy="0"/>
          </a:xfrm>
          <a:prstGeom prst="line">
            <a:avLst/>
          </a:prstGeom>
          <a:noFill/>
          <a:ln w="28575">
            <a:solidFill>
              <a:srgbClr val="000000"/>
            </a:solidFill>
            <a:round/>
            <a:headEnd type="oval" w="med" len="med"/>
            <a:tailEnd type="triangle" w="med" len="med"/>
          </a:ln>
        </p:spPr>
        <p:txBody>
          <a:bodyPr/>
          <a:lstStyle/>
          <a:p>
            <a:endParaRPr lang="en-US"/>
          </a:p>
        </p:txBody>
      </p:sp>
      <p:sp>
        <p:nvSpPr>
          <p:cNvPr id="58382" name="Text Box 14"/>
          <p:cNvSpPr txBox="1">
            <a:spLocks noChangeArrowheads="1"/>
          </p:cNvSpPr>
          <p:nvPr/>
        </p:nvSpPr>
        <p:spPr bwMode="auto">
          <a:xfrm>
            <a:off x="6629400" y="1524000"/>
            <a:ext cx="2286000" cy="396875"/>
          </a:xfrm>
          <a:prstGeom prst="rect">
            <a:avLst/>
          </a:prstGeom>
          <a:noFill/>
          <a:ln w="9525">
            <a:noFill/>
            <a:miter lim="800000"/>
            <a:headEnd/>
            <a:tailEnd/>
          </a:ln>
        </p:spPr>
        <p:txBody>
          <a:bodyPr>
            <a:spAutoFit/>
          </a:bodyPr>
          <a:lstStyle/>
          <a:p>
            <a:pPr algn="ctr">
              <a:spcBef>
                <a:spcPct val="50000"/>
              </a:spcBef>
            </a:pPr>
            <a:r>
              <a:rPr lang="ar-AE" sz="2000">
                <a:solidFill>
                  <a:srgbClr val="000000"/>
                </a:solidFill>
                <a:latin typeface="Arial" pitchFamily="34" charset="0"/>
                <a:cs typeface="Arabic Transparent" pitchFamily="2" charset="0"/>
              </a:rPr>
              <a:t>الإبداع المؤسسي</a:t>
            </a:r>
            <a:endParaRPr lang="en-US" sz="2000" b="1">
              <a:solidFill>
                <a:srgbClr val="000000"/>
              </a:solidFill>
              <a:latin typeface="Arial" pitchFamily="34" charset="0"/>
              <a:cs typeface="Arabic Transparent" pitchFamily="2" charset="0"/>
            </a:endParaRPr>
          </a:p>
        </p:txBody>
      </p:sp>
      <p:sp>
        <p:nvSpPr>
          <p:cNvPr id="58383" name="Text Box 15"/>
          <p:cNvSpPr txBox="1">
            <a:spLocks noChangeArrowheads="1"/>
          </p:cNvSpPr>
          <p:nvPr/>
        </p:nvSpPr>
        <p:spPr bwMode="auto">
          <a:xfrm>
            <a:off x="6934200" y="2819400"/>
            <a:ext cx="1981200" cy="396875"/>
          </a:xfrm>
          <a:prstGeom prst="rect">
            <a:avLst/>
          </a:prstGeom>
          <a:noFill/>
          <a:ln w="9525">
            <a:noFill/>
            <a:miter lim="800000"/>
            <a:headEnd/>
            <a:tailEnd/>
          </a:ln>
        </p:spPr>
        <p:txBody>
          <a:bodyPr>
            <a:spAutoFit/>
          </a:bodyPr>
          <a:lstStyle/>
          <a:p>
            <a:pPr algn="ctr">
              <a:spcBef>
                <a:spcPct val="50000"/>
              </a:spcBef>
            </a:pPr>
            <a:r>
              <a:rPr lang="ar-AE" sz="2000">
                <a:solidFill>
                  <a:srgbClr val="000000"/>
                </a:solidFill>
                <a:latin typeface="Arial" pitchFamily="34" charset="0"/>
                <a:cs typeface="Arabic Transparent" pitchFamily="2" charset="0"/>
              </a:rPr>
              <a:t>الإبداع الإداري</a:t>
            </a:r>
            <a:endParaRPr lang="en-US" sz="2000" b="1">
              <a:solidFill>
                <a:srgbClr val="000000"/>
              </a:solidFill>
              <a:latin typeface="Arial" pitchFamily="34" charset="0"/>
              <a:cs typeface="Arabic Transparent" pitchFamily="2" charset="0"/>
            </a:endParaRPr>
          </a:p>
        </p:txBody>
      </p:sp>
      <p:sp>
        <p:nvSpPr>
          <p:cNvPr id="58384" name="Text Box 16"/>
          <p:cNvSpPr txBox="1">
            <a:spLocks noChangeArrowheads="1"/>
          </p:cNvSpPr>
          <p:nvPr/>
        </p:nvSpPr>
        <p:spPr bwMode="auto">
          <a:xfrm>
            <a:off x="7010400" y="3810000"/>
            <a:ext cx="1905000" cy="396875"/>
          </a:xfrm>
          <a:prstGeom prst="rect">
            <a:avLst/>
          </a:prstGeom>
          <a:noFill/>
          <a:ln w="9525">
            <a:noFill/>
            <a:miter lim="800000"/>
            <a:headEnd/>
            <a:tailEnd/>
          </a:ln>
        </p:spPr>
        <p:txBody>
          <a:bodyPr>
            <a:spAutoFit/>
          </a:bodyPr>
          <a:lstStyle/>
          <a:p>
            <a:pPr algn="ctr">
              <a:spcBef>
                <a:spcPct val="50000"/>
              </a:spcBef>
            </a:pPr>
            <a:r>
              <a:rPr lang="ar-AE" sz="2000">
                <a:solidFill>
                  <a:srgbClr val="000000"/>
                </a:solidFill>
                <a:latin typeface="Arial" pitchFamily="34" charset="0"/>
                <a:cs typeface="Arabic Transparent" pitchFamily="2" charset="0"/>
              </a:rPr>
              <a:t>الإبداع الجماعي</a:t>
            </a:r>
            <a:endParaRPr lang="en-US" sz="2000" b="1">
              <a:solidFill>
                <a:srgbClr val="000000"/>
              </a:solidFill>
              <a:latin typeface="Arial" pitchFamily="34" charset="0"/>
              <a:cs typeface="Arabic Transparent" pitchFamily="2" charset="0"/>
            </a:endParaRPr>
          </a:p>
        </p:txBody>
      </p:sp>
      <p:sp>
        <p:nvSpPr>
          <p:cNvPr id="58385" name="Text Box 17"/>
          <p:cNvSpPr txBox="1">
            <a:spLocks noChangeArrowheads="1"/>
          </p:cNvSpPr>
          <p:nvPr/>
        </p:nvSpPr>
        <p:spPr bwMode="auto">
          <a:xfrm>
            <a:off x="6858000" y="4953000"/>
            <a:ext cx="2286000" cy="396875"/>
          </a:xfrm>
          <a:prstGeom prst="rect">
            <a:avLst/>
          </a:prstGeom>
          <a:noFill/>
          <a:ln w="9525">
            <a:noFill/>
            <a:miter lim="800000"/>
            <a:headEnd/>
            <a:tailEnd/>
          </a:ln>
        </p:spPr>
        <p:txBody>
          <a:bodyPr>
            <a:spAutoFit/>
          </a:bodyPr>
          <a:lstStyle/>
          <a:p>
            <a:pPr algn="ctr">
              <a:spcBef>
                <a:spcPct val="50000"/>
              </a:spcBef>
            </a:pPr>
            <a:r>
              <a:rPr lang="ar-AE" sz="2000">
                <a:solidFill>
                  <a:srgbClr val="000000"/>
                </a:solidFill>
                <a:latin typeface="Arial" pitchFamily="34" charset="0"/>
                <a:cs typeface="Arabic Transparent" pitchFamily="2" charset="0"/>
              </a:rPr>
              <a:t>الإبداع الفردي</a:t>
            </a:r>
            <a:endParaRPr lang="en-US" sz="2000" b="1">
              <a:solidFill>
                <a:srgbClr val="000000"/>
              </a:solidFill>
              <a:latin typeface="Arial" pitchFamily="34" charset="0"/>
              <a:cs typeface="Arabic Transparent" pitchFamily="2" charset="0"/>
            </a:endParaRPr>
          </a:p>
        </p:txBody>
      </p:sp>
      <p:sp>
        <p:nvSpPr>
          <p:cNvPr id="7186" name="Text Box 18"/>
          <p:cNvSpPr txBox="1">
            <a:spLocks noChangeArrowheads="1"/>
          </p:cNvSpPr>
          <p:nvPr/>
        </p:nvSpPr>
        <p:spPr bwMode="auto">
          <a:xfrm>
            <a:off x="990600" y="152400"/>
            <a:ext cx="6934200" cy="1006475"/>
          </a:xfrm>
          <a:prstGeom prst="rect">
            <a:avLst/>
          </a:prstGeom>
          <a:noFill/>
          <a:ln w="9525">
            <a:noFill/>
            <a:miter lim="800000"/>
            <a:headEnd/>
            <a:tailEnd/>
          </a:ln>
        </p:spPr>
        <p:txBody>
          <a:bodyPr>
            <a:spAutoFit/>
          </a:bodyPr>
          <a:lstStyle/>
          <a:p>
            <a:pPr algn="ctr" rtl="0">
              <a:spcBef>
                <a:spcPct val="50000"/>
              </a:spcBef>
            </a:pPr>
            <a:r>
              <a:rPr lang="ar-AE" sz="6000" b="1">
                <a:latin typeface="Arial" pitchFamily="34" charset="0"/>
                <a:cs typeface="Arabic Transparent" pitchFamily="2" charset="0"/>
              </a:rPr>
              <a:t>مستويات الإبداع</a:t>
            </a:r>
            <a:endParaRPr lang="en-US" sz="6000" b="1">
              <a:latin typeface="Arial" pitchFamily="34" charset="0"/>
              <a:cs typeface="Arabic Transparent" pitchFamily="2" charset="0"/>
            </a:endParaRPr>
          </a:p>
        </p:txBody>
      </p:sp>
    </p:spTree>
  </p:cSld>
  <p:clrMapOvr>
    <a:masterClrMapping/>
  </p:clrMapOvr>
  <p:transition advTm="3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style.rotation</p:attrName>
                                        </p:attrNameLst>
                                      </p:cBhvr>
                                      <p:tavLst>
                                        <p:tav tm="0">
                                          <p:val>
                                            <p:fltVal val="90"/>
                                          </p:val>
                                        </p:tav>
                                        <p:tav tm="100000">
                                          <p:val>
                                            <p:fltVal val="0"/>
                                          </p:val>
                                        </p:tav>
                                      </p:tavLst>
                                    </p:anim>
                                    <p:animEffect transition="in" filter="fade">
                                      <p:cBhvr>
                                        <p:cTn id="10" dur="500"/>
                                        <p:tgtEl>
                                          <p:spTgt spid="58370"/>
                                        </p:tgtEl>
                                      </p:cBhvr>
                                    </p:animEffect>
                                  </p:childTnLst>
                                </p:cTn>
                              </p:par>
                            </p:childTnLst>
                          </p:cTn>
                        </p:par>
                        <p:par>
                          <p:cTn id="11" fill="hold">
                            <p:stCondLst>
                              <p:cond delay="475"/>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8377"/>
                                        </p:tgtEl>
                                        <p:attrNameLst>
                                          <p:attrName>style.visibility</p:attrName>
                                        </p:attrNameLst>
                                      </p:cBhvr>
                                      <p:to>
                                        <p:strVal val="visible"/>
                                      </p:to>
                                    </p:set>
                                    <p:anim calcmode="lin" valueType="num">
                                      <p:cBhvr>
                                        <p:cTn id="14" dur="500" fill="hold"/>
                                        <p:tgtEl>
                                          <p:spTgt spid="58377"/>
                                        </p:tgtEl>
                                        <p:attrNameLst>
                                          <p:attrName>ppt_w</p:attrName>
                                        </p:attrNameLst>
                                      </p:cBhvr>
                                      <p:tavLst>
                                        <p:tav tm="0">
                                          <p:val>
                                            <p:fltVal val="0"/>
                                          </p:val>
                                        </p:tav>
                                        <p:tav tm="100000">
                                          <p:val>
                                            <p:strVal val="#ppt_w"/>
                                          </p:val>
                                        </p:tav>
                                      </p:tavLst>
                                    </p:anim>
                                    <p:anim calcmode="lin" valueType="num">
                                      <p:cBhvr>
                                        <p:cTn id="15" dur="500" fill="hold"/>
                                        <p:tgtEl>
                                          <p:spTgt spid="58377"/>
                                        </p:tgtEl>
                                        <p:attrNameLst>
                                          <p:attrName>ppt_h</p:attrName>
                                        </p:attrNameLst>
                                      </p:cBhvr>
                                      <p:tavLst>
                                        <p:tav tm="0">
                                          <p:val>
                                            <p:fltVal val="0"/>
                                          </p:val>
                                        </p:tav>
                                        <p:tav tm="100000">
                                          <p:val>
                                            <p:strVal val="#ppt_h"/>
                                          </p:val>
                                        </p:tav>
                                      </p:tavLst>
                                    </p:anim>
                                    <p:anim calcmode="lin" valueType="num">
                                      <p:cBhvr>
                                        <p:cTn id="16" dur="500" fill="hold"/>
                                        <p:tgtEl>
                                          <p:spTgt spid="58377"/>
                                        </p:tgtEl>
                                        <p:attrNameLst>
                                          <p:attrName>style.rotation</p:attrName>
                                        </p:attrNameLst>
                                      </p:cBhvr>
                                      <p:tavLst>
                                        <p:tav tm="0">
                                          <p:val>
                                            <p:fltVal val="90"/>
                                          </p:val>
                                        </p:tav>
                                        <p:tav tm="100000">
                                          <p:val>
                                            <p:fltVal val="0"/>
                                          </p:val>
                                        </p:tav>
                                      </p:tavLst>
                                    </p:anim>
                                    <p:animEffect transition="in" filter="fade">
                                      <p:cBhvr>
                                        <p:cTn id="17" dur="500"/>
                                        <p:tgtEl>
                                          <p:spTgt spid="58377"/>
                                        </p:tgtEl>
                                      </p:cBhvr>
                                    </p:animEffect>
                                  </p:childTnLst>
                                </p:cTn>
                              </p:par>
                            </p:childTnLst>
                          </p:cTn>
                        </p:par>
                        <p:par>
                          <p:cTn id="18" fill="hold">
                            <p:stCondLst>
                              <p:cond delay="13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58371"/>
                                        </p:tgtEl>
                                        <p:attrNameLst>
                                          <p:attrName>style.visibility</p:attrName>
                                        </p:attrNameLst>
                                      </p:cBhvr>
                                      <p:to>
                                        <p:strVal val="visible"/>
                                      </p:to>
                                    </p:set>
                                    <p:anim calcmode="lin" valueType="num">
                                      <p:cBhvr>
                                        <p:cTn id="21" dur="500" fill="hold"/>
                                        <p:tgtEl>
                                          <p:spTgt spid="58371"/>
                                        </p:tgtEl>
                                        <p:attrNameLst>
                                          <p:attrName>ppt_w</p:attrName>
                                        </p:attrNameLst>
                                      </p:cBhvr>
                                      <p:tavLst>
                                        <p:tav tm="0">
                                          <p:val>
                                            <p:fltVal val="0"/>
                                          </p:val>
                                        </p:tav>
                                        <p:tav tm="100000">
                                          <p:val>
                                            <p:strVal val="#ppt_w"/>
                                          </p:val>
                                        </p:tav>
                                      </p:tavLst>
                                    </p:anim>
                                    <p:anim calcmode="lin" valueType="num">
                                      <p:cBhvr>
                                        <p:cTn id="22" dur="500" fill="hold"/>
                                        <p:tgtEl>
                                          <p:spTgt spid="58371"/>
                                        </p:tgtEl>
                                        <p:attrNameLst>
                                          <p:attrName>ppt_h</p:attrName>
                                        </p:attrNameLst>
                                      </p:cBhvr>
                                      <p:tavLst>
                                        <p:tav tm="0">
                                          <p:val>
                                            <p:fltVal val="0"/>
                                          </p:val>
                                        </p:tav>
                                        <p:tav tm="100000">
                                          <p:val>
                                            <p:strVal val="#ppt_h"/>
                                          </p:val>
                                        </p:tav>
                                      </p:tavLst>
                                    </p:anim>
                                    <p:anim calcmode="lin" valueType="num">
                                      <p:cBhvr>
                                        <p:cTn id="23" dur="500" fill="hold"/>
                                        <p:tgtEl>
                                          <p:spTgt spid="58371"/>
                                        </p:tgtEl>
                                        <p:attrNameLst>
                                          <p:attrName>style.rotation</p:attrName>
                                        </p:attrNameLst>
                                      </p:cBhvr>
                                      <p:tavLst>
                                        <p:tav tm="0">
                                          <p:val>
                                            <p:fltVal val="90"/>
                                          </p:val>
                                        </p:tav>
                                        <p:tav tm="100000">
                                          <p:val>
                                            <p:fltVal val="0"/>
                                          </p:val>
                                        </p:tav>
                                      </p:tavLst>
                                    </p:anim>
                                    <p:animEffect transition="in" filter="fade">
                                      <p:cBhvr>
                                        <p:cTn id="24" dur="500"/>
                                        <p:tgtEl>
                                          <p:spTgt spid="58371"/>
                                        </p:tgtEl>
                                      </p:cBhvr>
                                    </p:animEffect>
                                  </p:childTnLst>
                                </p:cTn>
                              </p:par>
                            </p:childTnLst>
                          </p:cTn>
                        </p:par>
                        <p:par>
                          <p:cTn id="25" fill="hold">
                            <p:stCondLst>
                              <p:cond delay="1775"/>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58376"/>
                                        </p:tgtEl>
                                        <p:attrNameLst>
                                          <p:attrName>style.visibility</p:attrName>
                                        </p:attrNameLst>
                                      </p:cBhvr>
                                      <p:to>
                                        <p:strVal val="visible"/>
                                      </p:to>
                                    </p:set>
                                    <p:anim calcmode="lin" valueType="num">
                                      <p:cBhvr>
                                        <p:cTn id="28" dur="500" fill="hold"/>
                                        <p:tgtEl>
                                          <p:spTgt spid="58376"/>
                                        </p:tgtEl>
                                        <p:attrNameLst>
                                          <p:attrName>ppt_w</p:attrName>
                                        </p:attrNameLst>
                                      </p:cBhvr>
                                      <p:tavLst>
                                        <p:tav tm="0">
                                          <p:val>
                                            <p:fltVal val="0"/>
                                          </p:val>
                                        </p:tav>
                                        <p:tav tm="100000">
                                          <p:val>
                                            <p:strVal val="#ppt_w"/>
                                          </p:val>
                                        </p:tav>
                                      </p:tavLst>
                                    </p:anim>
                                    <p:anim calcmode="lin" valueType="num">
                                      <p:cBhvr>
                                        <p:cTn id="29" dur="500" fill="hold"/>
                                        <p:tgtEl>
                                          <p:spTgt spid="58376"/>
                                        </p:tgtEl>
                                        <p:attrNameLst>
                                          <p:attrName>ppt_h</p:attrName>
                                        </p:attrNameLst>
                                      </p:cBhvr>
                                      <p:tavLst>
                                        <p:tav tm="0">
                                          <p:val>
                                            <p:fltVal val="0"/>
                                          </p:val>
                                        </p:tav>
                                        <p:tav tm="100000">
                                          <p:val>
                                            <p:strVal val="#ppt_h"/>
                                          </p:val>
                                        </p:tav>
                                      </p:tavLst>
                                    </p:anim>
                                    <p:anim calcmode="lin" valueType="num">
                                      <p:cBhvr>
                                        <p:cTn id="30" dur="500" fill="hold"/>
                                        <p:tgtEl>
                                          <p:spTgt spid="58376"/>
                                        </p:tgtEl>
                                        <p:attrNameLst>
                                          <p:attrName>style.rotation</p:attrName>
                                        </p:attrNameLst>
                                      </p:cBhvr>
                                      <p:tavLst>
                                        <p:tav tm="0">
                                          <p:val>
                                            <p:fltVal val="90"/>
                                          </p:val>
                                        </p:tav>
                                        <p:tav tm="100000">
                                          <p:val>
                                            <p:fltVal val="0"/>
                                          </p:val>
                                        </p:tav>
                                      </p:tavLst>
                                    </p:anim>
                                    <p:animEffect transition="in" filter="fade">
                                      <p:cBhvr>
                                        <p:cTn id="31" dur="500"/>
                                        <p:tgtEl>
                                          <p:spTgt spid="58376"/>
                                        </p:tgtEl>
                                      </p:cBhvr>
                                    </p:animEffect>
                                  </p:childTnLst>
                                </p:cTn>
                              </p:par>
                            </p:childTnLst>
                          </p:cTn>
                        </p:par>
                        <p:par>
                          <p:cTn id="32" fill="hold">
                            <p:stCondLst>
                              <p:cond delay="260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58372"/>
                                        </p:tgtEl>
                                        <p:attrNameLst>
                                          <p:attrName>style.visibility</p:attrName>
                                        </p:attrNameLst>
                                      </p:cBhvr>
                                      <p:to>
                                        <p:strVal val="visible"/>
                                      </p:to>
                                    </p:set>
                                    <p:anim calcmode="lin" valueType="num">
                                      <p:cBhvr>
                                        <p:cTn id="35" dur="500" fill="hold"/>
                                        <p:tgtEl>
                                          <p:spTgt spid="58372"/>
                                        </p:tgtEl>
                                        <p:attrNameLst>
                                          <p:attrName>ppt_w</p:attrName>
                                        </p:attrNameLst>
                                      </p:cBhvr>
                                      <p:tavLst>
                                        <p:tav tm="0">
                                          <p:val>
                                            <p:fltVal val="0"/>
                                          </p:val>
                                        </p:tav>
                                        <p:tav tm="100000">
                                          <p:val>
                                            <p:strVal val="#ppt_w"/>
                                          </p:val>
                                        </p:tav>
                                      </p:tavLst>
                                    </p:anim>
                                    <p:anim calcmode="lin" valueType="num">
                                      <p:cBhvr>
                                        <p:cTn id="36" dur="500" fill="hold"/>
                                        <p:tgtEl>
                                          <p:spTgt spid="58372"/>
                                        </p:tgtEl>
                                        <p:attrNameLst>
                                          <p:attrName>ppt_h</p:attrName>
                                        </p:attrNameLst>
                                      </p:cBhvr>
                                      <p:tavLst>
                                        <p:tav tm="0">
                                          <p:val>
                                            <p:fltVal val="0"/>
                                          </p:val>
                                        </p:tav>
                                        <p:tav tm="100000">
                                          <p:val>
                                            <p:strVal val="#ppt_h"/>
                                          </p:val>
                                        </p:tav>
                                      </p:tavLst>
                                    </p:anim>
                                    <p:anim calcmode="lin" valueType="num">
                                      <p:cBhvr>
                                        <p:cTn id="37" dur="500" fill="hold"/>
                                        <p:tgtEl>
                                          <p:spTgt spid="58372"/>
                                        </p:tgtEl>
                                        <p:attrNameLst>
                                          <p:attrName>style.rotation</p:attrName>
                                        </p:attrNameLst>
                                      </p:cBhvr>
                                      <p:tavLst>
                                        <p:tav tm="0">
                                          <p:val>
                                            <p:fltVal val="90"/>
                                          </p:val>
                                        </p:tav>
                                        <p:tav tm="100000">
                                          <p:val>
                                            <p:fltVal val="0"/>
                                          </p:val>
                                        </p:tav>
                                      </p:tavLst>
                                    </p:anim>
                                    <p:animEffect transition="in" filter="fade">
                                      <p:cBhvr>
                                        <p:cTn id="38" dur="500"/>
                                        <p:tgtEl>
                                          <p:spTgt spid="58372"/>
                                        </p:tgtEl>
                                      </p:cBhvr>
                                    </p:animEffect>
                                  </p:childTnLst>
                                </p:cTn>
                              </p:par>
                            </p:childTnLst>
                          </p:cTn>
                        </p:par>
                        <p:par>
                          <p:cTn id="39" fill="hold">
                            <p:stCondLst>
                              <p:cond delay="31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58375"/>
                                        </p:tgtEl>
                                        <p:attrNameLst>
                                          <p:attrName>style.visibility</p:attrName>
                                        </p:attrNameLst>
                                      </p:cBhvr>
                                      <p:to>
                                        <p:strVal val="visible"/>
                                      </p:to>
                                    </p:set>
                                    <p:anim calcmode="lin" valueType="num">
                                      <p:cBhvr>
                                        <p:cTn id="42" dur="500" fill="hold"/>
                                        <p:tgtEl>
                                          <p:spTgt spid="58375"/>
                                        </p:tgtEl>
                                        <p:attrNameLst>
                                          <p:attrName>ppt_w</p:attrName>
                                        </p:attrNameLst>
                                      </p:cBhvr>
                                      <p:tavLst>
                                        <p:tav tm="0">
                                          <p:val>
                                            <p:fltVal val="0"/>
                                          </p:val>
                                        </p:tav>
                                        <p:tav tm="100000">
                                          <p:val>
                                            <p:strVal val="#ppt_w"/>
                                          </p:val>
                                        </p:tav>
                                      </p:tavLst>
                                    </p:anim>
                                    <p:anim calcmode="lin" valueType="num">
                                      <p:cBhvr>
                                        <p:cTn id="43" dur="500" fill="hold"/>
                                        <p:tgtEl>
                                          <p:spTgt spid="58375"/>
                                        </p:tgtEl>
                                        <p:attrNameLst>
                                          <p:attrName>ppt_h</p:attrName>
                                        </p:attrNameLst>
                                      </p:cBhvr>
                                      <p:tavLst>
                                        <p:tav tm="0">
                                          <p:val>
                                            <p:fltVal val="0"/>
                                          </p:val>
                                        </p:tav>
                                        <p:tav tm="100000">
                                          <p:val>
                                            <p:strVal val="#ppt_h"/>
                                          </p:val>
                                        </p:tav>
                                      </p:tavLst>
                                    </p:anim>
                                    <p:anim calcmode="lin" valueType="num">
                                      <p:cBhvr>
                                        <p:cTn id="44" dur="500" fill="hold"/>
                                        <p:tgtEl>
                                          <p:spTgt spid="58375"/>
                                        </p:tgtEl>
                                        <p:attrNameLst>
                                          <p:attrName>style.rotation</p:attrName>
                                        </p:attrNameLst>
                                      </p:cBhvr>
                                      <p:tavLst>
                                        <p:tav tm="0">
                                          <p:val>
                                            <p:fltVal val="90"/>
                                          </p:val>
                                        </p:tav>
                                        <p:tav tm="100000">
                                          <p:val>
                                            <p:fltVal val="0"/>
                                          </p:val>
                                        </p:tav>
                                      </p:tavLst>
                                    </p:anim>
                                    <p:animEffect transition="in" filter="fade">
                                      <p:cBhvr>
                                        <p:cTn id="45" dur="500"/>
                                        <p:tgtEl>
                                          <p:spTgt spid="58375"/>
                                        </p:tgtEl>
                                      </p:cBhvr>
                                    </p:animEffect>
                                  </p:childTnLst>
                                </p:cTn>
                              </p:par>
                            </p:childTnLst>
                          </p:cTn>
                        </p:par>
                        <p:par>
                          <p:cTn id="46" fill="hold">
                            <p:stCondLst>
                              <p:cond delay="3925"/>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58373"/>
                                        </p:tgtEl>
                                        <p:attrNameLst>
                                          <p:attrName>style.visibility</p:attrName>
                                        </p:attrNameLst>
                                      </p:cBhvr>
                                      <p:to>
                                        <p:strVal val="visible"/>
                                      </p:to>
                                    </p:set>
                                    <p:anim calcmode="lin" valueType="num">
                                      <p:cBhvr>
                                        <p:cTn id="49" dur="500" fill="hold"/>
                                        <p:tgtEl>
                                          <p:spTgt spid="58373"/>
                                        </p:tgtEl>
                                        <p:attrNameLst>
                                          <p:attrName>ppt_w</p:attrName>
                                        </p:attrNameLst>
                                      </p:cBhvr>
                                      <p:tavLst>
                                        <p:tav tm="0">
                                          <p:val>
                                            <p:fltVal val="0"/>
                                          </p:val>
                                        </p:tav>
                                        <p:tav tm="100000">
                                          <p:val>
                                            <p:strVal val="#ppt_w"/>
                                          </p:val>
                                        </p:tav>
                                      </p:tavLst>
                                    </p:anim>
                                    <p:anim calcmode="lin" valueType="num">
                                      <p:cBhvr>
                                        <p:cTn id="50" dur="500" fill="hold"/>
                                        <p:tgtEl>
                                          <p:spTgt spid="58373"/>
                                        </p:tgtEl>
                                        <p:attrNameLst>
                                          <p:attrName>ppt_h</p:attrName>
                                        </p:attrNameLst>
                                      </p:cBhvr>
                                      <p:tavLst>
                                        <p:tav tm="0">
                                          <p:val>
                                            <p:fltVal val="0"/>
                                          </p:val>
                                        </p:tav>
                                        <p:tav tm="100000">
                                          <p:val>
                                            <p:strVal val="#ppt_h"/>
                                          </p:val>
                                        </p:tav>
                                      </p:tavLst>
                                    </p:anim>
                                    <p:anim calcmode="lin" valueType="num">
                                      <p:cBhvr>
                                        <p:cTn id="51" dur="500" fill="hold"/>
                                        <p:tgtEl>
                                          <p:spTgt spid="58373"/>
                                        </p:tgtEl>
                                        <p:attrNameLst>
                                          <p:attrName>style.rotation</p:attrName>
                                        </p:attrNameLst>
                                      </p:cBhvr>
                                      <p:tavLst>
                                        <p:tav tm="0">
                                          <p:val>
                                            <p:fltVal val="90"/>
                                          </p:val>
                                        </p:tav>
                                        <p:tav tm="100000">
                                          <p:val>
                                            <p:fltVal val="0"/>
                                          </p:val>
                                        </p:tav>
                                      </p:tavLst>
                                    </p:anim>
                                    <p:animEffect transition="in" filter="fade">
                                      <p:cBhvr>
                                        <p:cTn id="52" dur="500"/>
                                        <p:tgtEl>
                                          <p:spTgt spid="58373"/>
                                        </p:tgtEl>
                                      </p:cBhvr>
                                    </p:animEffect>
                                  </p:childTnLst>
                                </p:cTn>
                              </p:par>
                            </p:childTnLst>
                          </p:cTn>
                        </p:par>
                        <p:par>
                          <p:cTn id="53" fill="hold">
                            <p:stCondLst>
                              <p:cond delay="4425"/>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58374"/>
                                        </p:tgtEl>
                                        <p:attrNameLst>
                                          <p:attrName>style.visibility</p:attrName>
                                        </p:attrNameLst>
                                      </p:cBhvr>
                                      <p:to>
                                        <p:strVal val="visible"/>
                                      </p:to>
                                    </p:set>
                                    <p:anim calcmode="lin" valueType="num">
                                      <p:cBhvr>
                                        <p:cTn id="56" dur="500" fill="hold"/>
                                        <p:tgtEl>
                                          <p:spTgt spid="58374"/>
                                        </p:tgtEl>
                                        <p:attrNameLst>
                                          <p:attrName>ppt_w</p:attrName>
                                        </p:attrNameLst>
                                      </p:cBhvr>
                                      <p:tavLst>
                                        <p:tav tm="0">
                                          <p:val>
                                            <p:fltVal val="0"/>
                                          </p:val>
                                        </p:tav>
                                        <p:tav tm="100000">
                                          <p:val>
                                            <p:strVal val="#ppt_w"/>
                                          </p:val>
                                        </p:tav>
                                      </p:tavLst>
                                    </p:anim>
                                    <p:anim calcmode="lin" valueType="num">
                                      <p:cBhvr>
                                        <p:cTn id="57" dur="500" fill="hold"/>
                                        <p:tgtEl>
                                          <p:spTgt spid="58374"/>
                                        </p:tgtEl>
                                        <p:attrNameLst>
                                          <p:attrName>ppt_h</p:attrName>
                                        </p:attrNameLst>
                                      </p:cBhvr>
                                      <p:tavLst>
                                        <p:tav tm="0">
                                          <p:val>
                                            <p:fltVal val="0"/>
                                          </p:val>
                                        </p:tav>
                                        <p:tav tm="100000">
                                          <p:val>
                                            <p:strVal val="#ppt_h"/>
                                          </p:val>
                                        </p:tav>
                                      </p:tavLst>
                                    </p:anim>
                                    <p:anim calcmode="lin" valueType="num">
                                      <p:cBhvr>
                                        <p:cTn id="58" dur="500" fill="hold"/>
                                        <p:tgtEl>
                                          <p:spTgt spid="58374"/>
                                        </p:tgtEl>
                                        <p:attrNameLst>
                                          <p:attrName>style.rotation</p:attrName>
                                        </p:attrNameLst>
                                      </p:cBhvr>
                                      <p:tavLst>
                                        <p:tav tm="0">
                                          <p:val>
                                            <p:fltVal val="90"/>
                                          </p:val>
                                        </p:tav>
                                        <p:tav tm="100000">
                                          <p:val>
                                            <p:fltVal val="0"/>
                                          </p:val>
                                        </p:tav>
                                      </p:tavLst>
                                    </p:anim>
                                    <p:animEffect transition="in" filter="fade">
                                      <p:cBhvr>
                                        <p:cTn id="59" dur="500"/>
                                        <p:tgtEl>
                                          <p:spTgt spid="58374"/>
                                        </p:tgtEl>
                                      </p:cBhvr>
                                    </p:animEffect>
                                  </p:childTnLst>
                                </p:cTn>
                              </p:par>
                            </p:childTnLst>
                          </p:cTn>
                        </p:par>
                        <p:par>
                          <p:cTn id="60" fill="hold">
                            <p:stCondLst>
                              <p:cond delay="5225"/>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58378"/>
                                        </p:tgtEl>
                                        <p:attrNameLst>
                                          <p:attrName>style.visibility</p:attrName>
                                        </p:attrNameLst>
                                      </p:cBhvr>
                                      <p:to>
                                        <p:strVal val="visible"/>
                                      </p:to>
                                    </p:set>
                                    <p:anim calcmode="lin" valueType="num">
                                      <p:cBhvr>
                                        <p:cTn id="63" dur="500" fill="hold"/>
                                        <p:tgtEl>
                                          <p:spTgt spid="58378"/>
                                        </p:tgtEl>
                                        <p:attrNameLst>
                                          <p:attrName>ppt_w</p:attrName>
                                        </p:attrNameLst>
                                      </p:cBhvr>
                                      <p:tavLst>
                                        <p:tav tm="0">
                                          <p:val>
                                            <p:fltVal val="0"/>
                                          </p:val>
                                        </p:tav>
                                        <p:tav tm="100000">
                                          <p:val>
                                            <p:strVal val="#ppt_w"/>
                                          </p:val>
                                        </p:tav>
                                      </p:tavLst>
                                    </p:anim>
                                    <p:anim calcmode="lin" valueType="num">
                                      <p:cBhvr>
                                        <p:cTn id="64" dur="500" fill="hold"/>
                                        <p:tgtEl>
                                          <p:spTgt spid="58378"/>
                                        </p:tgtEl>
                                        <p:attrNameLst>
                                          <p:attrName>ppt_h</p:attrName>
                                        </p:attrNameLst>
                                      </p:cBhvr>
                                      <p:tavLst>
                                        <p:tav tm="0">
                                          <p:val>
                                            <p:fltVal val="0"/>
                                          </p:val>
                                        </p:tav>
                                        <p:tav tm="100000">
                                          <p:val>
                                            <p:strVal val="#ppt_h"/>
                                          </p:val>
                                        </p:tav>
                                      </p:tavLst>
                                    </p:anim>
                                    <p:anim calcmode="lin" valueType="num">
                                      <p:cBhvr>
                                        <p:cTn id="65" dur="500" fill="hold"/>
                                        <p:tgtEl>
                                          <p:spTgt spid="58378"/>
                                        </p:tgtEl>
                                        <p:attrNameLst>
                                          <p:attrName>style.rotation</p:attrName>
                                        </p:attrNameLst>
                                      </p:cBhvr>
                                      <p:tavLst>
                                        <p:tav tm="0">
                                          <p:val>
                                            <p:fltVal val="90"/>
                                          </p:val>
                                        </p:tav>
                                        <p:tav tm="100000">
                                          <p:val>
                                            <p:fltVal val="0"/>
                                          </p:val>
                                        </p:tav>
                                      </p:tavLst>
                                    </p:anim>
                                    <p:animEffect transition="in" filter="fade">
                                      <p:cBhvr>
                                        <p:cTn id="66" dur="500"/>
                                        <p:tgtEl>
                                          <p:spTgt spid="58378"/>
                                        </p:tgtEl>
                                      </p:cBhvr>
                                    </p:animEffect>
                                  </p:childTnLst>
                                </p:cTn>
                              </p:par>
                            </p:childTnLst>
                          </p:cTn>
                        </p:par>
                        <p:par>
                          <p:cTn id="67" fill="hold">
                            <p:stCondLst>
                              <p:cond delay="5725"/>
                            </p:stCondLst>
                            <p:childTnLst>
                              <p:par>
                                <p:cTn id="68" presetID="31" presetClass="entr" presetSubtype="0" fill="hold" grpId="0" nodeType="afterEffect">
                                  <p:stCondLst>
                                    <p:cond delay="0"/>
                                  </p:stCondLst>
                                  <p:iterate type="lt">
                                    <p:tmPct val="5000"/>
                                  </p:iterate>
                                  <p:childTnLst>
                                    <p:set>
                                      <p:cBhvr>
                                        <p:cTn id="69" dur="1" fill="hold">
                                          <p:stCondLst>
                                            <p:cond delay="0"/>
                                          </p:stCondLst>
                                        </p:cTn>
                                        <p:tgtEl>
                                          <p:spTgt spid="58379"/>
                                        </p:tgtEl>
                                        <p:attrNameLst>
                                          <p:attrName>style.visibility</p:attrName>
                                        </p:attrNameLst>
                                      </p:cBhvr>
                                      <p:to>
                                        <p:strVal val="visible"/>
                                      </p:to>
                                    </p:set>
                                    <p:anim calcmode="lin" valueType="num">
                                      <p:cBhvr>
                                        <p:cTn id="70" dur="500" fill="hold"/>
                                        <p:tgtEl>
                                          <p:spTgt spid="58379"/>
                                        </p:tgtEl>
                                        <p:attrNameLst>
                                          <p:attrName>ppt_w</p:attrName>
                                        </p:attrNameLst>
                                      </p:cBhvr>
                                      <p:tavLst>
                                        <p:tav tm="0">
                                          <p:val>
                                            <p:fltVal val="0"/>
                                          </p:val>
                                        </p:tav>
                                        <p:tav tm="100000">
                                          <p:val>
                                            <p:strVal val="#ppt_w"/>
                                          </p:val>
                                        </p:tav>
                                      </p:tavLst>
                                    </p:anim>
                                    <p:anim calcmode="lin" valueType="num">
                                      <p:cBhvr>
                                        <p:cTn id="71" dur="500" fill="hold"/>
                                        <p:tgtEl>
                                          <p:spTgt spid="58379"/>
                                        </p:tgtEl>
                                        <p:attrNameLst>
                                          <p:attrName>ppt_h</p:attrName>
                                        </p:attrNameLst>
                                      </p:cBhvr>
                                      <p:tavLst>
                                        <p:tav tm="0">
                                          <p:val>
                                            <p:fltVal val="0"/>
                                          </p:val>
                                        </p:tav>
                                        <p:tav tm="100000">
                                          <p:val>
                                            <p:strVal val="#ppt_h"/>
                                          </p:val>
                                        </p:tav>
                                      </p:tavLst>
                                    </p:anim>
                                    <p:anim calcmode="lin" valueType="num">
                                      <p:cBhvr>
                                        <p:cTn id="72" dur="500" fill="hold"/>
                                        <p:tgtEl>
                                          <p:spTgt spid="58379"/>
                                        </p:tgtEl>
                                        <p:attrNameLst>
                                          <p:attrName>style.rotation</p:attrName>
                                        </p:attrNameLst>
                                      </p:cBhvr>
                                      <p:tavLst>
                                        <p:tav tm="0">
                                          <p:val>
                                            <p:fltVal val="90"/>
                                          </p:val>
                                        </p:tav>
                                        <p:tav tm="100000">
                                          <p:val>
                                            <p:fltVal val="0"/>
                                          </p:val>
                                        </p:tav>
                                      </p:tavLst>
                                    </p:anim>
                                    <p:animEffect transition="in" filter="fade">
                                      <p:cBhvr>
                                        <p:cTn id="73" dur="500"/>
                                        <p:tgtEl>
                                          <p:spTgt spid="58379"/>
                                        </p:tgtEl>
                                      </p:cBhvr>
                                    </p:animEffect>
                                  </p:childTnLst>
                                </p:cTn>
                              </p:par>
                            </p:childTnLst>
                          </p:cTn>
                        </p:par>
                        <p:par>
                          <p:cTn id="74" fill="hold">
                            <p:stCondLst>
                              <p:cond delay="6225"/>
                            </p:stCondLst>
                            <p:childTnLst>
                              <p:par>
                                <p:cTn id="75" presetID="31" presetClass="entr" presetSubtype="0" fill="hold" grpId="0" nodeType="afterEffect">
                                  <p:stCondLst>
                                    <p:cond delay="0"/>
                                  </p:stCondLst>
                                  <p:iterate type="lt">
                                    <p:tmPct val="5000"/>
                                  </p:iterate>
                                  <p:childTnLst>
                                    <p:set>
                                      <p:cBhvr>
                                        <p:cTn id="76" dur="1" fill="hold">
                                          <p:stCondLst>
                                            <p:cond delay="0"/>
                                          </p:stCondLst>
                                        </p:cTn>
                                        <p:tgtEl>
                                          <p:spTgt spid="58380"/>
                                        </p:tgtEl>
                                        <p:attrNameLst>
                                          <p:attrName>style.visibility</p:attrName>
                                        </p:attrNameLst>
                                      </p:cBhvr>
                                      <p:to>
                                        <p:strVal val="visible"/>
                                      </p:to>
                                    </p:set>
                                    <p:anim calcmode="lin" valueType="num">
                                      <p:cBhvr>
                                        <p:cTn id="77" dur="500" fill="hold"/>
                                        <p:tgtEl>
                                          <p:spTgt spid="58380"/>
                                        </p:tgtEl>
                                        <p:attrNameLst>
                                          <p:attrName>ppt_w</p:attrName>
                                        </p:attrNameLst>
                                      </p:cBhvr>
                                      <p:tavLst>
                                        <p:tav tm="0">
                                          <p:val>
                                            <p:fltVal val="0"/>
                                          </p:val>
                                        </p:tav>
                                        <p:tav tm="100000">
                                          <p:val>
                                            <p:strVal val="#ppt_w"/>
                                          </p:val>
                                        </p:tav>
                                      </p:tavLst>
                                    </p:anim>
                                    <p:anim calcmode="lin" valueType="num">
                                      <p:cBhvr>
                                        <p:cTn id="78" dur="500" fill="hold"/>
                                        <p:tgtEl>
                                          <p:spTgt spid="58380"/>
                                        </p:tgtEl>
                                        <p:attrNameLst>
                                          <p:attrName>ppt_h</p:attrName>
                                        </p:attrNameLst>
                                      </p:cBhvr>
                                      <p:tavLst>
                                        <p:tav tm="0">
                                          <p:val>
                                            <p:fltVal val="0"/>
                                          </p:val>
                                        </p:tav>
                                        <p:tav tm="100000">
                                          <p:val>
                                            <p:strVal val="#ppt_h"/>
                                          </p:val>
                                        </p:tav>
                                      </p:tavLst>
                                    </p:anim>
                                    <p:anim calcmode="lin" valueType="num">
                                      <p:cBhvr>
                                        <p:cTn id="79" dur="500" fill="hold"/>
                                        <p:tgtEl>
                                          <p:spTgt spid="58380"/>
                                        </p:tgtEl>
                                        <p:attrNameLst>
                                          <p:attrName>style.rotation</p:attrName>
                                        </p:attrNameLst>
                                      </p:cBhvr>
                                      <p:tavLst>
                                        <p:tav tm="0">
                                          <p:val>
                                            <p:fltVal val="90"/>
                                          </p:val>
                                        </p:tav>
                                        <p:tav tm="100000">
                                          <p:val>
                                            <p:fltVal val="0"/>
                                          </p:val>
                                        </p:tav>
                                      </p:tavLst>
                                    </p:anim>
                                    <p:animEffect transition="in" filter="fade">
                                      <p:cBhvr>
                                        <p:cTn id="80" dur="500"/>
                                        <p:tgtEl>
                                          <p:spTgt spid="58380"/>
                                        </p:tgtEl>
                                      </p:cBhvr>
                                    </p:animEffect>
                                  </p:childTnLst>
                                </p:cTn>
                              </p:par>
                            </p:childTnLst>
                          </p:cTn>
                        </p:par>
                        <p:par>
                          <p:cTn id="81" fill="hold">
                            <p:stCondLst>
                              <p:cond delay="6725"/>
                            </p:stCondLst>
                            <p:childTnLst>
                              <p:par>
                                <p:cTn id="82" presetID="31" presetClass="entr" presetSubtype="0" fill="hold" grpId="0" nodeType="afterEffect">
                                  <p:stCondLst>
                                    <p:cond delay="0"/>
                                  </p:stCondLst>
                                  <p:iterate type="lt">
                                    <p:tmPct val="5000"/>
                                  </p:iterate>
                                  <p:childTnLst>
                                    <p:set>
                                      <p:cBhvr>
                                        <p:cTn id="83" dur="1" fill="hold">
                                          <p:stCondLst>
                                            <p:cond delay="0"/>
                                          </p:stCondLst>
                                        </p:cTn>
                                        <p:tgtEl>
                                          <p:spTgt spid="58381"/>
                                        </p:tgtEl>
                                        <p:attrNameLst>
                                          <p:attrName>style.visibility</p:attrName>
                                        </p:attrNameLst>
                                      </p:cBhvr>
                                      <p:to>
                                        <p:strVal val="visible"/>
                                      </p:to>
                                    </p:set>
                                    <p:anim calcmode="lin" valueType="num">
                                      <p:cBhvr>
                                        <p:cTn id="84" dur="500" fill="hold"/>
                                        <p:tgtEl>
                                          <p:spTgt spid="58381"/>
                                        </p:tgtEl>
                                        <p:attrNameLst>
                                          <p:attrName>ppt_w</p:attrName>
                                        </p:attrNameLst>
                                      </p:cBhvr>
                                      <p:tavLst>
                                        <p:tav tm="0">
                                          <p:val>
                                            <p:fltVal val="0"/>
                                          </p:val>
                                        </p:tav>
                                        <p:tav tm="100000">
                                          <p:val>
                                            <p:strVal val="#ppt_w"/>
                                          </p:val>
                                        </p:tav>
                                      </p:tavLst>
                                    </p:anim>
                                    <p:anim calcmode="lin" valueType="num">
                                      <p:cBhvr>
                                        <p:cTn id="85" dur="500" fill="hold"/>
                                        <p:tgtEl>
                                          <p:spTgt spid="58381"/>
                                        </p:tgtEl>
                                        <p:attrNameLst>
                                          <p:attrName>ppt_h</p:attrName>
                                        </p:attrNameLst>
                                      </p:cBhvr>
                                      <p:tavLst>
                                        <p:tav tm="0">
                                          <p:val>
                                            <p:fltVal val="0"/>
                                          </p:val>
                                        </p:tav>
                                        <p:tav tm="100000">
                                          <p:val>
                                            <p:strVal val="#ppt_h"/>
                                          </p:val>
                                        </p:tav>
                                      </p:tavLst>
                                    </p:anim>
                                    <p:anim calcmode="lin" valueType="num">
                                      <p:cBhvr>
                                        <p:cTn id="86" dur="500" fill="hold"/>
                                        <p:tgtEl>
                                          <p:spTgt spid="58381"/>
                                        </p:tgtEl>
                                        <p:attrNameLst>
                                          <p:attrName>style.rotation</p:attrName>
                                        </p:attrNameLst>
                                      </p:cBhvr>
                                      <p:tavLst>
                                        <p:tav tm="0">
                                          <p:val>
                                            <p:fltVal val="90"/>
                                          </p:val>
                                        </p:tav>
                                        <p:tav tm="100000">
                                          <p:val>
                                            <p:fltVal val="0"/>
                                          </p:val>
                                        </p:tav>
                                      </p:tavLst>
                                    </p:anim>
                                    <p:animEffect transition="in" filter="fade">
                                      <p:cBhvr>
                                        <p:cTn id="87" dur="500"/>
                                        <p:tgtEl>
                                          <p:spTgt spid="58381"/>
                                        </p:tgtEl>
                                      </p:cBhvr>
                                    </p:animEffect>
                                  </p:childTnLst>
                                </p:cTn>
                              </p:par>
                            </p:childTnLst>
                          </p:cTn>
                        </p:par>
                        <p:par>
                          <p:cTn id="88" fill="hold">
                            <p:stCondLst>
                              <p:cond delay="7225"/>
                            </p:stCondLst>
                            <p:childTnLst>
                              <p:par>
                                <p:cTn id="89" presetID="31" presetClass="entr" presetSubtype="0" fill="hold" grpId="0" nodeType="afterEffect">
                                  <p:stCondLst>
                                    <p:cond delay="0"/>
                                  </p:stCondLst>
                                  <p:iterate type="lt">
                                    <p:tmPct val="5000"/>
                                  </p:iterate>
                                  <p:childTnLst>
                                    <p:set>
                                      <p:cBhvr>
                                        <p:cTn id="90" dur="1" fill="hold">
                                          <p:stCondLst>
                                            <p:cond delay="0"/>
                                          </p:stCondLst>
                                        </p:cTn>
                                        <p:tgtEl>
                                          <p:spTgt spid="58382"/>
                                        </p:tgtEl>
                                        <p:attrNameLst>
                                          <p:attrName>style.visibility</p:attrName>
                                        </p:attrNameLst>
                                      </p:cBhvr>
                                      <p:to>
                                        <p:strVal val="visible"/>
                                      </p:to>
                                    </p:set>
                                    <p:anim calcmode="lin" valueType="num">
                                      <p:cBhvr>
                                        <p:cTn id="91" dur="500" fill="hold"/>
                                        <p:tgtEl>
                                          <p:spTgt spid="58382"/>
                                        </p:tgtEl>
                                        <p:attrNameLst>
                                          <p:attrName>ppt_w</p:attrName>
                                        </p:attrNameLst>
                                      </p:cBhvr>
                                      <p:tavLst>
                                        <p:tav tm="0">
                                          <p:val>
                                            <p:fltVal val="0"/>
                                          </p:val>
                                        </p:tav>
                                        <p:tav tm="100000">
                                          <p:val>
                                            <p:strVal val="#ppt_w"/>
                                          </p:val>
                                        </p:tav>
                                      </p:tavLst>
                                    </p:anim>
                                    <p:anim calcmode="lin" valueType="num">
                                      <p:cBhvr>
                                        <p:cTn id="92" dur="500" fill="hold"/>
                                        <p:tgtEl>
                                          <p:spTgt spid="58382"/>
                                        </p:tgtEl>
                                        <p:attrNameLst>
                                          <p:attrName>ppt_h</p:attrName>
                                        </p:attrNameLst>
                                      </p:cBhvr>
                                      <p:tavLst>
                                        <p:tav tm="0">
                                          <p:val>
                                            <p:fltVal val="0"/>
                                          </p:val>
                                        </p:tav>
                                        <p:tav tm="100000">
                                          <p:val>
                                            <p:strVal val="#ppt_h"/>
                                          </p:val>
                                        </p:tav>
                                      </p:tavLst>
                                    </p:anim>
                                    <p:anim calcmode="lin" valueType="num">
                                      <p:cBhvr>
                                        <p:cTn id="93" dur="500" fill="hold"/>
                                        <p:tgtEl>
                                          <p:spTgt spid="58382"/>
                                        </p:tgtEl>
                                        <p:attrNameLst>
                                          <p:attrName>style.rotation</p:attrName>
                                        </p:attrNameLst>
                                      </p:cBhvr>
                                      <p:tavLst>
                                        <p:tav tm="0">
                                          <p:val>
                                            <p:fltVal val="90"/>
                                          </p:val>
                                        </p:tav>
                                        <p:tav tm="100000">
                                          <p:val>
                                            <p:fltVal val="0"/>
                                          </p:val>
                                        </p:tav>
                                      </p:tavLst>
                                    </p:anim>
                                    <p:animEffect transition="in" filter="fade">
                                      <p:cBhvr>
                                        <p:cTn id="94" dur="500"/>
                                        <p:tgtEl>
                                          <p:spTgt spid="58382"/>
                                        </p:tgtEl>
                                      </p:cBhvr>
                                    </p:animEffect>
                                  </p:childTnLst>
                                </p:cTn>
                              </p:par>
                            </p:childTnLst>
                          </p:cTn>
                        </p:par>
                        <p:par>
                          <p:cTn id="95" fill="hold">
                            <p:stCondLst>
                              <p:cond delay="8050"/>
                            </p:stCondLst>
                            <p:childTnLst>
                              <p:par>
                                <p:cTn id="96" presetID="31" presetClass="entr" presetSubtype="0" fill="hold" grpId="0" nodeType="afterEffect">
                                  <p:stCondLst>
                                    <p:cond delay="0"/>
                                  </p:stCondLst>
                                  <p:iterate type="lt">
                                    <p:tmPct val="5000"/>
                                  </p:iterate>
                                  <p:childTnLst>
                                    <p:set>
                                      <p:cBhvr>
                                        <p:cTn id="97" dur="1" fill="hold">
                                          <p:stCondLst>
                                            <p:cond delay="0"/>
                                          </p:stCondLst>
                                        </p:cTn>
                                        <p:tgtEl>
                                          <p:spTgt spid="58383"/>
                                        </p:tgtEl>
                                        <p:attrNameLst>
                                          <p:attrName>style.visibility</p:attrName>
                                        </p:attrNameLst>
                                      </p:cBhvr>
                                      <p:to>
                                        <p:strVal val="visible"/>
                                      </p:to>
                                    </p:set>
                                    <p:anim calcmode="lin" valueType="num">
                                      <p:cBhvr>
                                        <p:cTn id="98" dur="500" fill="hold"/>
                                        <p:tgtEl>
                                          <p:spTgt spid="58383"/>
                                        </p:tgtEl>
                                        <p:attrNameLst>
                                          <p:attrName>ppt_w</p:attrName>
                                        </p:attrNameLst>
                                      </p:cBhvr>
                                      <p:tavLst>
                                        <p:tav tm="0">
                                          <p:val>
                                            <p:fltVal val="0"/>
                                          </p:val>
                                        </p:tav>
                                        <p:tav tm="100000">
                                          <p:val>
                                            <p:strVal val="#ppt_w"/>
                                          </p:val>
                                        </p:tav>
                                      </p:tavLst>
                                    </p:anim>
                                    <p:anim calcmode="lin" valueType="num">
                                      <p:cBhvr>
                                        <p:cTn id="99" dur="500" fill="hold"/>
                                        <p:tgtEl>
                                          <p:spTgt spid="58383"/>
                                        </p:tgtEl>
                                        <p:attrNameLst>
                                          <p:attrName>ppt_h</p:attrName>
                                        </p:attrNameLst>
                                      </p:cBhvr>
                                      <p:tavLst>
                                        <p:tav tm="0">
                                          <p:val>
                                            <p:fltVal val="0"/>
                                          </p:val>
                                        </p:tav>
                                        <p:tav tm="100000">
                                          <p:val>
                                            <p:strVal val="#ppt_h"/>
                                          </p:val>
                                        </p:tav>
                                      </p:tavLst>
                                    </p:anim>
                                    <p:anim calcmode="lin" valueType="num">
                                      <p:cBhvr>
                                        <p:cTn id="100" dur="500" fill="hold"/>
                                        <p:tgtEl>
                                          <p:spTgt spid="58383"/>
                                        </p:tgtEl>
                                        <p:attrNameLst>
                                          <p:attrName>style.rotation</p:attrName>
                                        </p:attrNameLst>
                                      </p:cBhvr>
                                      <p:tavLst>
                                        <p:tav tm="0">
                                          <p:val>
                                            <p:fltVal val="90"/>
                                          </p:val>
                                        </p:tav>
                                        <p:tav tm="100000">
                                          <p:val>
                                            <p:fltVal val="0"/>
                                          </p:val>
                                        </p:tav>
                                      </p:tavLst>
                                    </p:anim>
                                    <p:animEffect transition="in" filter="fade">
                                      <p:cBhvr>
                                        <p:cTn id="101" dur="500"/>
                                        <p:tgtEl>
                                          <p:spTgt spid="58383"/>
                                        </p:tgtEl>
                                      </p:cBhvr>
                                    </p:animEffect>
                                  </p:childTnLst>
                                </p:cTn>
                              </p:par>
                            </p:childTnLst>
                          </p:cTn>
                        </p:par>
                        <p:par>
                          <p:cTn id="102" fill="hold">
                            <p:stCondLst>
                              <p:cond delay="8875"/>
                            </p:stCondLst>
                            <p:childTnLst>
                              <p:par>
                                <p:cTn id="103" presetID="31" presetClass="entr" presetSubtype="0" fill="hold" grpId="0" nodeType="afterEffect">
                                  <p:stCondLst>
                                    <p:cond delay="0"/>
                                  </p:stCondLst>
                                  <p:iterate type="lt">
                                    <p:tmPct val="5000"/>
                                  </p:iterate>
                                  <p:childTnLst>
                                    <p:set>
                                      <p:cBhvr>
                                        <p:cTn id="104" dur="1" fill="hold">
                                          <p:stCondLst>
                                            <p:cond delay="0"/>
                                          </p:stCondLst>
                                        </p:cTn>
                                        <p:tgtEl>
                                          <p:spTgt spid="58384"/>
                                        </p:tgtEl>
                                        <p:attrNameLst>
                                          <p:attrName>style.visibility</p:attrName>
                                        </p:attrNameLst>
                                      </p:cBhvr>
                                      <p:to>
                                        <p:strVal val="visible"/>
                                      </p:to>
                                    </p:set>
                                    <p:anim calcmode="lin" valueType="num">
                                      <p:cBhvr>
                                        <p:cTn id="105" dur="500" fill="hold"/>
                                        <p:tgtEl>
                                          <p:spTgt spid="58384"/>
                                        </p:tgtEl>
                                        <p:attrNameLst>
                                          <p:attrName>ppt_w</p:attrName>
                                        </p:attrNameLst>
                                      </p:cBhvr>
                                      <p:tavLst>
                                        <p:tav tm="0">
                                          <p:val>
                                            <p:fltVal val="0"/>
                                          </p:val>
                                        </p:tav>
                                        <p:tav tm="100000">
                                          <p:val>
                                            <p:strVal val="#ppt_w"/>
                                          </p:val>
                                        </p:tav>
                                      </p:tavLst>
                                    </p:anim>
                                    <p:anim calcmode="lin" valueType="num">
                                      <p:cBhvr>
                                        <p:cTn id="106" dur="500" fill="hold"/>
                                        <p:tgtEl>
                                          <p:spTgt spid="58384"/>
                                        </p:tgtEl>
                                        <p:attrNameLst>
                                          <p:attrName>ppt_h</p:attrName>
                                        </p:attrNameLst>
                                      </p:cBhvr>
                                      <p:tavLst>
                                        <p:tav tm="0">
                                          <p:val>
                                            <p:fltVal val="0"/>
                                          </p:val>
                                        </p:tav>
                                        <p:tav tm="100000">
                                          <p:val>
                                            <p:strVal val="#ppt_h"/>
                                          </p:val>
                                        </p:tav>
                                      </p:tavLst>
                                    </p:anim>
                                    <p:anim calcmode="lin" valueType="num">
                                      <p:cBhvr>
                                        <p:cTn id="107" dur="500" fill="hold"/>
                                        <p:tgtEl>
                                          <p:spTgt spid="58384"/>
                                        </p:tgtEl>
                                        <p:attrNameLst>
                                          <p:attrName>style.rotation</p:attrName>
                                        </p:attrNameLst>
                                      </p:cBhvr>
                                      <p:tavLst>
                                        <p:tav tm="0">
                                          <p:val>
                                            <p:fltVal val="90"/>
                                          </p:val>
                                        </p:tav>
                                        <p:tav tm="100000">
                                          <p:val>
                                            <p:fltVal val="0"/>
                                          </p:val>
                                        </p:tav>
                                      </p:tavLst>
                                    </p:anim>
                                    <p:animEffect transition="in" filter="fade">
                                      <p:cBhvr>
                                        <p:cTn id="108" dur="500"/>
                                        <p:tgtEl>
                                          <p:spTgt spid="58384"/>
                                        </p:tgtEl>
                                      </p:cBhvr>
                                    </p:animEffect>
                                  </p:childTnLst>
                                </p:cTn>
                              </p:par>
                            </p:childTnLst>
                          </p:cTn>
                        </p:par>
                        <p:par>
                          <p:cTn id="109" fill="hold">
                            <p:stCondLst>
                              <p:cond delay="9700"/>
                            </p:stCondLst>
                            <p:childTnLst>
                              <p:par>
                                <p:cTn id="110" presetID="31" presetClass="entr" presetSubtype="0" fill="hold" grpId="0" nodeType="afterEffect">
                                  <p:stCondLst>
                                    <p:cond delay="0"/>
                                  </p:stCondLst>
                                  <p:iterate type="lt">
                                    <p:tmPct val="5000"/>
                                  </p:iterate>
                                  <p:childTnLst>
                                    <p:set>
                                      <p:cBhvr>
                                        <p:cTn id="111" dur="1" fill="hold">
                                          <p:stCondLst>
                                            <p:cond delay="0"/>
                                          </p:stCondLst>
                                        </p:cTn>
                                        <p:tgtEl>
                                          <p:spTgt spid="58385"/>
                                        </p:tgtEl>
                                        <p:attrNameLst>
                                          <p:attrName>style.visibility</p:attrName>
                                        </p:attrNameLst>
                                      </p:cBhvr>
                                      <p:to>
                                        <p:strVal val="visible"/>
                                      </p:to>
                                    </p:set>
                                    <p:anim calcmode="lin" valueType="num">
                                      <p:cBhvr>
                                        <p:cTn id="112" dur="500" fill="hold"/>
                                        <p:tgtEl>
                                          <p:spTgt spid="58385"/>
                                        </p:tgtEl>
                                        <p:attrNameLst>
                                          <p:attrName>ppt_w</p:attrName>
                                        </p:attrNameLst>
                                      </p:cBhvr>
                                      <p:tavLst>
                                        <p:tav tm="0">
                                          <p:val>
                                            <p:fltVal val="0"/>
                                          </p:val>
                                        </p:tav>
                                        <p:tav tm="100000">
                                          <p:val>
                                            <p:strVal val="#ppt_w"/>
                                          </p:val>
                                        </p:tav>
                                      </p:tavLst>
                                    </p:anim>
                                    <p:anim calcmode="lin" valueType="num">
                                      <p:cBhvr>
                                        <p:cTn id="113" dur="500" fill="hold"/>
                                        <p:tgtEl>
                                          <p:spTgt spid="58385"/>
                                        </p:tgtEl>
                                        <p:attrNameLst>
                                          <p:attrName>ppt_h</p:attrName>
                                        </p:attrNameLst>
                                      </p:cBhvr>
                                      <p:tavLst>
                                        <p:tav tm="0">
                                          <p:val>
                                            <p:fltVal val="0"/>
                                          </p:val>
                                        </p:tav>
                                        <p:tav tm="100000">
                                          <p:val>
                                            <p:strVal val="#ppt_h"/>
                                          </p:val>
                                        </p:tav>
                                      </p:tavLst>
                                    </p:anim>
                                    <p:anim calcmode="lin" valueType="num">
                                      <p:cBhvr>
                                        <p:cTn id="114" dur="500" fill="hold"/>
                                        <p:tgtEl>
                                          <p:spTgt spid="58385"/>
                                        </p:tgtEl>
                                        <p:attrNameLst>
                                          <p:attrName>style.rotation</p:attrName>
                                        </p:attrNameLst>
                                      </p:cBhvr>
                                      <p:tavLst>
                                        <p:tav tm="0">
                                          <p:val>
                                            <p:fltVal val="90"/>
                                          </p:val>
                                        </p:tav>
                                        <p:tav tm="100000">
                                          <p:val>
                                            <p:fltVal val="0"/>
                                          </p:val>
                                        </p:tav>
                                      </p:tavLst>
                                    </p:anim>
                                    <p:animEffect transition="in" filter="fade">
                                      <p:cBhvr>
                                        <p:cTn id="115"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animBg="1"/>
      <p:bldP spid="58372" grpId="0" animBg="1"/>
      <p:bldP spid="58373" grpId="0" animBg="1"/>
      <p:bldP spid="58374" grpId="0"/>
      <p:bldP spid="58375" grpId="0"/>
      <p:bldP spid="58376" grpId="0"/>
      <p:bldP spid="58377" grpId="0"/>
      <p:bldP spid="58378" grpId="0" animBg="1"/>
      <p:bldP spid="58379" grpId="0" animBg="1"/>
      <p:bldP spid="58380" grpId="0" animBg="1"/>
      <p:bldP spid="58381" grpId="0" animBg="1"/>
      <p:bldP spid="58382" grpId="0"/>
      <p:bldP spid="58383" grpId="0"/>
      <p:bldP spid="58384" grpId="0"/>
      <p:bldP spid="5838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0"/>
            <a:ext cx="7086600" cy="1447800"/>
          </a:xfrm>
        </p:spPr>
        <p:txBody>
          <a:bodyPr lIns="92075" tIns="46038" rIns="92075" bIns="46038"/>
          <a:lstStyle/>
          <a:p>
            <a:pPr algn="r" eaLnBrk="1" hangingPunct="1">
              <a:defRPr/>
            </a:pPr>
            <a:r>
              <a:rPr lang="ar-SA" b="1" smtClean="0"/>
              <a:t>جوائز التميز</a:t>
            </a:r>
            <a:r>
              <a:rPr lang="ar-JO" b="1" smtClean="0"/>
              <a:t> العالمية</a:t>
            </a:r>
            <a:endParaRPr lang="en-US" sz="2400" b="1" smtClean="0"/>
          </a:p>
        </p:txBody>
      </p:sp>
      <p:sp>
        <p:nvSpPr>
          <p:cNvPr id="9" name="Rectangle 3"/>
          <p:cNvSpPr txBox="1">
            <a:spLocks noChangeArrowheads="1"/>
          </p:cNvSpPr>
          <p:nvPr/>
        </p:nvSpPr>
        <p:spPr bwMode="auto">
          <a:xfrm>
            <a:off x="914400" y="1752600"/>
            <a:ext cx="7467600" cy="2895600"/>
          </a:xfrm>
          <a:prstGeom prst="rect">
            <a:avLst/>
          </a:prstGeom>
          <a:noFill/>
          <a:ln w="9525">
            <a:noFill/>
            <a:miter lim="800000"/>
            <a:headEnd/>
            <a:tailEnd/>
          </a:ln>
        </p:spPr>
        <p:txBody>
          <a:bodyPr lIns="92075" tIns="46038" rIns="92075" bIns="46038"/>
          <a:lstStyle/>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جائزة ديمنق ( </a:t>
            </a:r>
            <a:r>
              <a:rPr kumimoji="1" lang="en-US" sz="2800" b="1" dirty="0">
                <a:latin typeface="Times New Roman" pitchFamily="18" charset="0"/>
                <a:cs typeface="AL-Mohanad Bold" pitchFamily="2" charset="-78"/>
              </a:rPr>
              <a:t>Deming Prize</a:t>
            </a:r>
            <a:r>
              <a:rPr kumimoji="1" lang="ar-SA" sz="2800" b="1" dirty="0">
                <a:latin typeface="Times New Roman" pitchFamily="18" charset="0"/>
                <a:cs typeface="AL-Mohanad Bold" pitchFamily="2" charset="-78"/>
              </a:rPr>
              <a:t>) – 1950</a:t>
            </a:r>
          </a:p>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جائزة مالكوم بالدريج ( </a:t>
            </a:r>
            <a:r>
              <a:rPr kumimoji="1" lang="en-US" sz="2800" b="1" dirty="0">
                <a:latin typeface="Times New Roman" pitchFamily="18" charset="0"/>
                <a:cs typeface="AL-Mohanad Bold" pitchFamily="2" charset="-78"/>
              </a:rPr>
              <a:t>MBNQA</a:t>
            </a:r>
            <a:r>
              <a:rPr kumimoji="1" lang="ar-SA" sz="2800" b="1" dirty="0">
                <a:latin typeface="Times New Roman" pitchFamily="18" charset="0"/>
                <a:cs typeface="AL-Mohanad Bold" pitchFamily="2" charset="-78"/>
              </a:rPr>
              <a:t>) – 1987</a:t>
            </a:r>
            <a:endParaRPr kumimoji="1" lang="en-US" sz="2800" b="1" dirty="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جائزة الجودة الأوروبية ( </a:t>
            </a:r>
            <a:r>
              <a:rPr kumimoji="1" lang="en-US" sz="2800" b="1" dirty="0">
                <a:latin typeface="Times New Roman" pitchFamily="18" charset="0"/>
                <a:cs typeface="AL-Mohanad Bold" pitchFamily="2" charset="-78"/>
              </a:rPr>
              <a:t>EFQM</a:t>
            </a:r>
            <a:r>
              <a:rPr kumimoji="1" lang="ar-SA" sz="2800" b="1" dirty="0">
                <a:latin typeface="Times New Roman" pitchFamily="18" charset="0"/>
                <a:cs typeface="AL-Mohanad Bold" pitchFamily="2" charset="-78"/>
              </a:rPr>
              <a:t>) – 1992</a:t>
            </a:r>
          </a:p>
        </p:txBody>
      </p:sp>
      <p:sp>
        <p:nvSpPr>
          <p:cNvPr id="6" name="عنصر نائب لرقم الشريحة 9"/>
          <p:cNvSpPr txBox="1">
            <a:spLocks noGrp="1"/>
          </p:cNvSpPr>
          <p:nvPr/>
        </p:nvSpPr>
        <p:spPr bwMode="auto">
          <a:xfrm>
            <a:off x="0" y="6500813"/>
            <a:ext cx="1285875" cy="357187"/>
          </a:xfrm>
          <a:prstGeom prst="rect">
            <a:avLst/>
          </a:prstGeom>
          <a:noFill/>
          <a:ln>
            <a:miter lim="800000"/>
            <a:headEnd/>
            <a:tailEnd/>
          </a:ln>
        </p:spPr>
        <p:txBody>
          <a:bodyPr lIns="92075" tIns="46038" rIns="92075" bIns="46038" anchor="ctr"/>
          <a:lstStyle/>
          <a:p>
            <a:pPr eaLnBrk="0" hangingPunct="0">
              <a:defRPr/>
            </a:pPr>
            <a:fld id="{65A20863-572E-4F7B-BD2F-F603615B025F}" type="slidenum">
              <a:rPr lang="ar-SA" sz="1400">
                <a:latin typeface="Times New Roman" pitchFamily="18" charset="0"/>
                <a:cs typeface="+mn-cs"/>
              </a:rPr>
              <a:pPr eaLnBrk="0" hangingPunct="0">
                <a:defRPr/>
              </a:pPr>
              <a:t>14</a:t>
            </a:fld>
            <a:endParaRPr lang="ar-SA" sz="1400">
              <a:latin typeface="Times New Roman" pitchFamily="18"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9">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9">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9">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9">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0"/>
            <a:ext cx="7086600" cy="1447800"/>
          </a:xfrm>
        </p:spPr>
        <p:txBody>
          <a:bodyPr lIns="92075" tIns="46038" rIns="92075" bIns="46038"/>
          <a:lstStyle/>
          <a:p>
            <a:pPr algn="r" eaLnBrk="1" hangingPunct="1">
              <a:defRPr/>
            </a:pPr>
            <a:r>
              <a:rPr lang="ar-SA" b="1" smtClean="0"/>
              <a:t>جوائز التميز</a:t>
            </a:r>
            <a:r>
              <a:rPr lang="ar-JO" b="1" smtClean="0"/>
              <a:t> العربية</a:t>
            </a:r>
            <a:endParaRPr lang="en-US" sz="2400" b="1" smtClean="0"/>
          </a:p>
        </p:txBody>
      </p:sp>
      <p:sp>
        <p:nvSpPr>
          <p:cNvPr id="6" name="عنصر نائب لرقم الشريحة 9"/>
          <p:cNvSpPr>
            <a:spLocks noGrp="1"/>
          </p:cNvSpPr>
          <p:nvPr>
            <p:ph type="sldNum" sz="quarter" idx="12"/>
          </p:nvPr>
        </p:nvSpPr>
        <p:spPr>
          <a:xfrm>
            <a:off x="0" y="6500813"/>
            <a:ext cx="1285875" cy="357187"/>
          </a:xfrm>
        </p:spPr>
        <p:txBody>
          <a:bodyPr lIns="92075" tIns="46038" rIns="92075" bIns="46038" anchor="ctr"/>
          <a:lstStyle/>
          <a:p>
            <a:pPr rtl="1" eaLnBrk="0" hangingPunct="0">
              <a:defRPr/>
            </a:pPr>
            <a:fld id="{8056E465-8814-4F1D-AC5F-BC30898A0585}" type="slidenum">
              <a:rPr lang="ar-SA">
                <a:effectLst/>
                <a:latin typeface="Times New Roman" pitchFamily="18" charset="0"/>
                <a:cs typeface="+mn-cs"/>
              </a:rPr>
              <a:pPr rtl="1" eaLnBrk="0" hangingPunct="0">
                <a:defRPr/>
              </a:pPr>
              <a:t>15</a:t>
            </a:fld>
            <a:endParaRPr lang="ar-SA">
              <a:effectLst/>
              <a:latin typeface="Times New Roman" pitchFamily="18" charset="0"/>
              <a:cs typeface="+mn-cs"/>
            </a:endParaRPr>
          </a:p>
        </p:txBody>
      </p:sp>
      <p:sp>
        <p:nvSpPr>
          <p:cNvPr id="9" name="Rectangle 3"/>
          <p:cNvSpPr txBox="1">
            <a:spLocks noChangeArrowheads="1"/>
          </p:cNvSpPr>
          <p:nvPr/>
        </p:nvSpPr>
        <p:spPr bwMode="auto">
          <a:xfrm>
            <a:off x="1676400" y="1447800"/>
            <a:ext cx="6172200" cy="2286000"/>
          </a:xfrm>
          <a:prstGeom prst="rect">
            <a:avLst/>
          </a:prstGeom>
          <a:noFill/>
          <a:ln w="9525">
            <a:noFill/>
            <a:miter lim="800000"/>
            <a:headEnd/>
            <a:tailEnd/>
          </a:ln>
        </p:spPr>
        <p:txBody>
          <a:bodyPr lIns="92075" tIns="46038" rIns="92075" bIns="46038"/>
          <a:lstStyle/>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جائزة فلسطين الدولية للتميز والإبداع </a:t>
            </a:r>
            <a:endParaRPr kumimoji="1" lang="ar-JO" sz="2800" b="1" dirty="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الملك عبد الله الثاني للتميز </a:t>
            </a:r>
            <a:endParaRPr kumimoji="1" lang="ar-JO" sz="2800" b="1" dirty="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None/>
            </a:pPr>
            <a:r>
              <a:rPr kumimoji="1" lang="ar-SA" sz="2800" b="1" dirty="0">
                <a:latin typeface="Times New Roman" pitchFamily="18" charset="0"/>
                <a:cs typeface="AL-Mohanad Bold" pitchFamily="2" charset="-78"/>
              </a:rPr>
              <a:t>جائزة الملك عبدالعزيز للجودة</a:t>
            </a:r>
            <a:endParaRPr kumimoji="1" lang="en-US" sz="2800" b="1" dirty="0">
              <a:latin typeface="Times New Roman" pitchFamily="18" charset="0"/>
              <a:cs typeface="AL-Mohanad Bol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9">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9">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9">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9">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14400" y="0"/>
            <a:ext cx="7086600" cy="1447800"/>
          </a:xfrm>
        </p:spPr>
        <p:txBody>
          <a:bodyPr lIns="92075" tIns="46038" rIns="92075" bIns="46038"/>
          <a:lstStyle/>
          <a:p>
            <a:pPr algn="r" eaLnBrk="1" hangingPunct="1">
              <a:defRPr/>
            </a:pPr>
            <a:r>
              <a:rPr lang="ar-JO" b="1" dirty="0" smtClean="0"/>
              <a:t>ركائز التمييز المؤسسي</a:t>
            </a:r>
            <a:endParaRPr lang="en-US" sz="2400" b="1" dirty="0" smtClean="0"/>
          </a:p>
        </p:txBody>
      </p:sp>
      <p:sp>
        <p:nvSpPr>
          <p:cNvPr id="6" name="عنصر نائب لرقم الشريحة 9"/>
          <p:cNvSpPr txBox="1">
            <a:spLocks noGrp="1"/>
          </p:cNvSpPr>
          <p:nvPr/>
        </p:nvSpPr>
        <p:spPr bwMode="auto">
          <a:xfrm>
            <a:off x="0" y="6500813"/>
            <a:ext cx="1285875" cy="357187"/>
          </a:xfrm>
          <a:prstGeom prst="rect">
            <a:avLst/>
          </a:prstGeom>
          <a:noFill/>
          <a:ln>
            <a:miter lim="800000"/>
            <a:headEnd/>
            <a:tailEnd/>
          </a:ln>
        </p:spPr>
        <p:txBody>
          <a:bodyPr lIns="92075" tIns="46038" rIns="92075" bIns="46038" anchor="ctr"/>
          <a:lstStyle/>
          <a:p>
            <a:pPr eaLnBrk="0" hangingPunct="0">
              <a:defRPr/>
            </a:pPr>
            <a:fld id="{90B00E08-FA0E-4892-A524-D784A0EFCC4D}" type="slidenum">
              <a:rPr lang="ar-SA" sz="1400">
                <a:latin typeface="Times New Roman" pitchFamily="18" charset="0"/>
                <a:cs typeface="+mn-cs"/>
              </a:rPr>
              <a:pPr eaLnBrk="0" hangingPunct="0">
                <a:defRPr/>
              </a:pPr>
              <a:t>16</a:t>
            </a:fld>
            <a:endParaRPr lang="ar-SA" sz="1400">
              <a:latin typeface="Times New Roman" pitchFamily="18" charset="0"/>
              <a:cs typeface="+mn-cs"/>
            </a:endParaRPr>
          </a:p>
        </p:txBody>
      </p:sp>
      <p:sp>
        <p:nvSpPr>
          <p:cNvPr id="92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217" name="Group 1"/>
          <p:cNvGrpSpPr>
            <a:grpSpLocks noChangeAspect="1"/>
          </p:cNvGrpSpPr>
          <p:nvPr/>
        </p:nvGrpSpPr>
        <p:grpSpPr bwMode="auto">
          <a:xfrm>
            <a:off x="-533400" y="1066800"/>
            <a:ext cx="9296075" cy="6582456"/>
            <a:chOff x="912" y="182"/>
            <a:chExt cx="8020" cy="5805"/>
          </a:xfrm>
        </p:grpSpPr>
        <p:sp>
          <p:nvSpPr>
            <p:cNvPr id="9231" name="AutoShape 15"/>
            <p:cNvSpPr>
              <a:spLocks noChangeAspect="1" noChangeArrowheads="1" noTextEdit="1"/>
            </p:cNvSpPr>
            <p:nvPr/>
          </p:nvSpPr>
          <p:spPr bwMode="auto">
            <a:xfrm>
              <a:off x="912" y="707"/>
              <a:ext cx="6574" cy="52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30" name="Oval 14"/>
            <p:cNvSpPr>
              <a:spLocks noChangeArrowheads="1"/>
            </p:cNvSpPr>
            <p:nvPr/>
          </p:nvSpPr>
          <p:spPr bwMode="auto">
            <a:xfrm>
              <a:off x="4549" y="1622"/>
              <a:ext cx="2505" cy="2240"/>
            </a:xfrm>
            <a:prstGeom prst="ellipse">
              <a:avLst/>
            </a:prstGeom>
            <a:solidFill>
              <a:srgbClr val="FFFFFF"/>
            </a:solidFill>
            <a:ln w="9525">
              <a:solidFill>
                <a:srgbClr val="000000"/>
              </a:solidFill>
              <a:round/>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endParaRPr lang="en-US"/>
            </a:p>
          </p:txBody>
        </p:sp>
        <p:sp>
          <p:nvSpPr>
            <p:cNvPr id="9229" name="Line 13"/>
            <p:cNvSpPr>
              <a:spLocks noChangeShapeType="1"/>
            </p:cNvSpPr>
            <p:nvPr/>
          </p:nvSpPr>
          <p:spPr bwMode="auto">
            <a:xfrm flipV="1">
              <a:off x="4393" y="2742"/>
              <a:ext cx="1" cy="4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8" name="Line 12"/>
            <p:cNvSpPr>
              <a:spLocks noChangeShapeType="1"/>
            </p:cNvSpPr>
            <p:nvPr/>
          </p:nvSpPr>
          <p:spPr bwMode="auto">
            <a:xfrm flipV="1">
              <a:off x="5645" y="1462"/>
              <a:ext cx="315"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7" name="Line 11"/>
            <p:cNvSpPr>
              <a:spLocks noChangeShapeType="1"/>
            </p:cNvSpPr>
            <p:nvPr/>
          </p:nvSpPr>
          <p:spPr bwMode="auto">
            <a:xfrm>
              <a:off x="7210" y="2582"/>
              <a:ext cx="2" cy="6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6" name="Line 10"/>
            <p:cNvSpPr>
              <a:spLocks noChangeShapeType="1"/>
            </p:cNvSpPr>
            <p:nvPr/>
          </p:nvSpPr>
          <p:spPr bwMode="auto">
            <a:xfrm flipH="1" flipV="1">
              <a:off x="5488" y="4022"/>
              <a:ext cx="627"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25" name="Text Box 9"/>
            <p:cNvSpPr txBox="1">
              <a:spLocks noChangeArrowheads="1"/>
            </p:cNvSpPr>
            <p:nvPr/>
          </p:nvSpPr>
          <p:spPr bwMode="auto">
            <a:xfrm>
              <a:off x="5175" y="182"/>
              <a:ext cx="1253" cy="80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توجيه النتائج</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224" name="Text Box 8"/>
            <p:cNvSpPr txBox="1">
              <a:spLocks noChangeArrowheads="1"/>
            </p:cNvSpPr>
            <p:nvPr/>
          </p:nvSpPr>
          <p:spPr bwMode="auto">
            <a:xfrm>
              <a:off x="2984" y="822"/>
              <a:ext cx="1409" cy="80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المسؤولية الاجتماعية للشركة</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223" name="Text Box 7"/>
            <p:cNvSpPr txBox="1">
              <a:spLocks noChangeArrowheads="1"/>
            </p:cNvSpPr>
            <p:nvPr/>
          </p:nvSpPr>
          <p:spPr bwMode="auto">
            <a:xfrm>
              <a:off x="7054" y="822"/>
              <a:ext cx="1408" cy="80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التركيز على الزبون</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222" name="Text Box 6"/>
            <p:cNvSpPr txBox="1">
              <a:spLocks noChangeArrowheads="1"/>
            </p:cNvSpPr>
            <p:nvPr/>
          </p:nvSpPr>
          <p:spPr bwMode="auto">
            <a:xfrm>
              <a:off x="7367" y="2262"/>
              <a:ext cx="1408" cy="80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القيادة وثبات الهدف</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9221" name="Text Box 5"/>
            <p:cNvSpPr txBox="1">
              <a:spLocks noChangeArrowheads="1"/>
            </p:cNvSpPr>
            <p:nvPr/>
          </p:nvSpPr>
          <p:spPr bwMode="auto">
            <a:xfrm>
              <a:off x="7210" y="3382"/>
              <a:ext cx="1722" cy="64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الإدارة من خلال العمليات والحقائق</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220" name="Text Box 4"/>
            <p:cNvSpPr txBox="1">
              <a:spLocks noChangeArrowheads="1"/>
            </p:cNvSpPr>
            <p:nvPr/>
          </p:nvSpPr>
          <p:spPr bwMode="auto">
            <a:xfrm>
              <a:off x="5019" y="4342"/>
              <a:ext cx="1878" cy="800"/>
            </a:xfrm>
            <a:prstGeom prst="rect">
              <a:avLst/>
            </a:prstGeom>
            <a:solidFill>
              <a:srgbClr val="FFFFFF"/>
            </a:solidFill>
            <a:ln w="9525">
              <a:solidFill>
                <a:srgbClr val="000000"/>
              </a:solidFill>
              <a:miter lim="800000"/>
              <a:headEnd/>
              <a:tailEnd/>
            </a:ln>
            <a:scene3d>
              <a:camera prst="orthographicFront"/>
              <a:lightRig rig="threePt" dir="t"/>
            </a:scene3d>
            <a:sp3d>
              <a:bevelT w="139700" h="139700" prst="divot"/>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تطوير الناس وإشراكهم</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Text Box 3"/>
            <p:cNvSpPr txBox="1">
              <a:spLocks noChangeArrowheads="1"/>
            </p:cNvSpPr>
            <p:nvPr/>
          </p:nvSpPr>
          <p:spPr bwMode="auto">
            <a:xfrm>
              <a:off x="2828" y="3862"/>
              <a:ext cx="1565" cy="80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التعلم والابتكار والتحسين المستمر</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Text Box 2"/>
            <p:cNvSpPr txBox="1">
              <a:spLocks noChangeArrowheads="1"/>
            </p:cNvSpPr>
            <p:nvPr/>
          </p:nvSpPr>
          <p:spPr bwMode="auto">
            <a:xfrm>
              <a:off x="2671" y="1942"/>
              <a:ext cx="1409" cy="960"/>
            </a:xfrm>
            <a:prstGeom prst="rect">
              <a:avLst/>
            </a:prstGeom>
            <a:solidFill>
              <a:srgbClr val="FFFFFF"/>
            </a:solidFill>
            <a:ln w="9525">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تطوير الشراكة</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9217"/>
                                        </p:tgtEl>
                                        <p:attrNameLst>
                                          <p:attrName>style.visibility</p:attrName>
                                        </p:attrNameLst>
                                      </p:cBhvr>
                                      <p:to>
                                        <p:strVal val="visible"/>
                                      </p:to>
                                    </p:set>
                                    <p:animEffect transition="in" filter="plus(in)">
                                      <p:cBhvr>
                                        <p:cTn id="13"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057400" y="0"/>
            <a:ext cx="7086600" cy="1447800"/>
          </a:xfrm>
        </p:spPr>
        <p:txBody>
          <a:bodyPr lIns="92075" tIns="46038" rIns="92075" bIns="46038"/>
          <a:lstStyle/>
          <a:p>
            <a:pPr rtl="1" eaLnBrk="1" hangingPunct="1">
              <a:defRPr/>
            </a:pPr>
            <a:r>
              <a:rPr lang="ar-SA" b="1" dirty="0" smtClean="0"/>
              <a:t>نبذه تاريخية عن  </a:t>
            </a:r>
            <a:r>
              <a:rPr lang="en-US" b="1" dirty="0" smtClean="0"/>
              <a:t>EFQM</a:t>
            </a:r>
            <a:endParaRPr lang="en-US" sz="2400" b="1" dirty="0" smtClean="0"/>
          </a:p>
        </p:txBody>
      </p:sp>
      <p:sp>
        <p:nvSpPr>
          <p:cNvPr id="9" name="Rectangle 3"/>
          <p:cNvSpPr txBox="1">
            <a:spLocks noChangeArrowheads="1"/>
          </p:cNvSpPr>
          <p:nvPr/>
        </p:nvSpPr>
        <p:spPr bwMode="auto">
          <a:xfrm>
            <a:off x="1447800" y="1219200"/>
            <a:ext cx="7315200" cy="4419600"/>
          </a:xfrm>
          <a:prstGeom prst="rect">
            <a:avLst/>
          </a:prstGeom>
          <a:noFill/>
          <a:ln w="9525">
            <a:noFill/>
            <a:miter lim="800000"/>
            <a:headEnd/>
            <a:tailEnd/>
          </a:ln>
        </p:spPr>
        <p:txBody>
          <a:bodyPr lIns="92075" tIns="46038" rIns="92075" bIns="46038"/>
          <a:lstStyle/>
          <a:p>
            <a:pPr marL="342900" indent="-342900" algn="r" rtl="1" eaLnBrk="0" hangingPunct="0">
              <a:lnSpc>
                <a:spcPct val="200000"/>
              </a:lnSpc>
              <a:spcBef>
                <a:spcPct val="20000"/>
              </a:spcBef>
              <a:buClr>
                <a:schemeClr val="tx2"/>
              </a:buClr>
              <a:buSzPct val="70000"/>
              <a:buFont typeface="Monotype Sorts"/>
              <a:buChar char="t"/>
            </a:pPr>
            <a:r>
              <a:rPr kumimoji="1" lang="ar-SA" sz="2800" b="1" dirty="0">
                <a:latin typeface="Times New Roman" pitchFamily="18" charset="0"/>
                <a:cs typeface="AL-Mohanad Bold" pitchFamily="2" charset="-78"/>
              </a:rPr>
              <a:t>1988  إنشاء المؤسسة الأوروبية لإدارة الجودة</a:t>
            </a:r>
          </a:p>
          <a:p>
            <a:pPr marL="342900" indent="-342900" algn="r" rtl="1" eaLnBrk="0" hangingPunct="0">
              <a:lnSpc>
                <a:spcPct val="200000"/>
              </a:lnSpc>
              <a:spcBef>
                <a:spcPct val="20000"/>
              </a:spcBef>
              <a:buClr>
                <a:schemeClr val="tx2"/>
              </a:buClr>
              <a:buSzPct val="70000"/>
              <a:buFont typeface="Monotype Sorts"/>
              <a:buChar char="t"/>
            </a:pPr>
            <a:r>
              <a:rPr kumimoji="1" lang="ar-SA" sz="2800" b="1" dirty="0">
                <a:latin typeface="Times New Roman" pitchFamily="18" charset="0"/>
                <a:cs typeface="AL-Mohanad Bold" pitchFamily="2" charset="-78"/>
              </a:rPr>
              <a:t>1991 بناء إطار ومفاهيم نموذج التميز</a:t>
            </a:r>
            <a:endParaRPr kumimoji="1" lang="en-US" sz="2800" b="1" dirty="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Char char="t"/>
            </a:pPr>
            <a:r>
              <a:rPr kumimoji="1" lang="ar-SA" sz="2800" b="1" dirty="0">
                <a:latin typeface="Times New Roman" pitchFamily="18" charset="0"/>
                <a:cs typeface="AL-Mohanad Bold" pitchFamily="2" charset="-78"/>
              </a:rPr>
              <a:t>1992 أول دورة لجائزة الجودة الأوروربية  </a:t>
            </a:r>
            <a:r>
              <a:rPr kumimoji="1" lang="en-US" sz="2800" b="1" dirty="0">
                <a:latin typeface="Times New Roman" pitchFamily="18" charset="0"/>
                <a:cs typeface="AL-Mohanad Bold" pitchFamily="2" charset="-78"/>
              </a:rPr>
              <a:t>EFQM</a:t>
            </a:r>
            <a:endParaRPr kumimoji="1" lang="ar-SA" sz="2800" b="1" dirty="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Char char="t"/>
            </a:pPr>
            <a:r>
              <a:rPr kumimoji="1" lang="ar-SA" sz="2800" b="1" dirty="0">
                <a:latin typeface="Times New Roman" pitchFamily="18" charset="0"/>
                <a:cs typeface="AL-Mohanad Bold" pitchFamily="2" charset="-78"/>
              </a:rPr>
              <a:t>2000  أول تعديل على نموذج التميز </a:t>
            </a:r>
            <a:r>
              <a:rPr kumimoji="1" lang="en-US" sz="2800" b="1" dirty="0" smtClean="0">
                <a:latin typeface="Times New Roman" pitchFamily="18" charset="0"/>
                <a:cs typeface="AL-Mohanad Bold" pitchFamily="2" charset="-78"/>
              </a:rPr>
              <a:t>EFQM</a:t>
            </a:r>
            <a:endParaRPr kumimoji="1" lang="ar-SA" sz="2800" b="1" dirty="0" smtClean="0">
              <a:latin typeface="Times New Roman" pitchFamily="18" charset="0"/>
              <a:cs typeface="AL-Mohanad Bold" pitchFamily="2" charset="-78"/>
            </a:endParaRPr>
          </a:p>
          <a:p>
            <a:pPr marL="342900" indent="-342900" algn="r" rtl="1" eaLnBrk="0" hangingPunct="0">
              <a:lnSpc>
                <a:spcPct val="200000"/>
              </a:lnSpc>
              <a:spcBef>
                <a:spcPct val="20000"/>
              </a:spcBef>
              <a:buClr>
                <a:schemeClr val="tx2"/>
              </a:buClr>
              <a:buSzPct val="70000"/>
              <a:buFont typeface="Monotype Sorts"/>
              <a:buChar char="t"/>
            </a:pPr>
            <a:r>
              <a:rPr kumimoji="1" lang="ar-SA" sz="2800" b="1" dirty="0" smtClean="0">
                <a:latin typeface="Times New Roman" pitchFamily="18" charset="0"/>
                <a:cs typeface="AL-Mohanad Bold" pitchFamily="2" charset="-78"/>
              </a:rPr>
              <a:t>2010 ثاني تعديل على نموذج التميز </a:t>
            </a:r>
            <a:r>
              <a:rPr kumimoji="1" lang="en-US" sz="2800" b="1" dirty="0" smtClean="0">
                <a:latin typeface="Times New Roman" pitchFamily="18" charset="0"/>
                <a:cs typeface="AL-Mohanad Bold" pitchFamily="2" charset="-78"/>
              </a:rPr>
              <a:t>EFQM </a:t>
            </a:r>
            <a:endParaRPr kumimoji="1" lang="en-US" sz="2800" dirty="0">
              <a:latin typeface="Times New Roman" pitchFamily="18" charset="0"/>
              <a:cs typeface="Times New Roman" pitchFamily="18" charset="0"/>
            </a:endParaRPr>
          </a:p>
        </p:txBody>
      </p:sp>
      <p:sp>
        <p:nvSpPr>
          <p:cNvPr id="6" name="عنصر نائب لرقم الشريحة 9"/>
          <p:cNvSpPr>
            <a:spLocks noGrp="1"/>
          </p:cNvSpPr>
          <p:nvPr>
            <p:ph type="sldNum" sz="quarter" idx="12"/>
          </p:nvPr>
        </p:nvSpPr>
        <p:spPr>
          <a:xfrm>
            <a:off x="0" y="6500813"/>
            <a:ext cx="1285875" cy="357187"/>
          </a:xfrm>
        </p:spPr>
        <p:txBody>
          <a:bodyPr lIns="92075" tIns="46038" rIns="92075" bIns="46038" anchor="ctr"/>
          <a:lstStyle/>
          <a:p>
            <a:pPr rtl="1" eaLnBrk="0" hangingPunct="0">
              <a:defRPr/>
            </a:pPr>
            <a:fld id="{A59644F0-F817-4815-96E1-E225A8FD5833}" type="slidenum">
              <a:rPr lang="ar-SA">
                <a:effectLst/>
                <a:latin typeface="Times New Roman" pitchFamily="18" charset="0"/>
                <a:cs typeface="+mn-cs"/>
              </a:rPr>
              <a:pPr rtl="1" eaLnBrk="0" hangingPunct="0">
                <a:defRPr/>
              </a:pPr>
              <a:t>17</a:t>
            </a:fld>
            <a:endParaRPr lang="ar-SA">
              <a:effectLst/>
              <a:latin typeface="Times New Roman" pitchFamily="18"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9">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9">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9">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9">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p:cTn id="3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9">
                                            <p:txEl>
                                              <p:pRg st="3" end="3"/>
                                            </p:txEl>
                                          </p:spTgt>
                                        </p:tgtEl>
                                        <p:attrNameLst>
                                          <p:attrName>ppt_x</p:attrName>
                                        </p:attrNameLst>
                                      </p:cBhvr>
                                      <p:tavLst>
                                        <p:tav tm="0">
                                          <p:val>
                                            <p:fltVal val="0.5"/>
                                          </p:val>
                                        </p:tav>
                                        <p:tav tm="100000">
                                          <p:val>
                                            <p:strVal val="#ppt_x"/>
                                          </p:val>
                                        </p:tav>
                                      </p:tavLst>
                                    </p:anim>
                                    <p:anim calcmode="lin" valueType="num">
                                      <p:cBhvr>
                                        <p:cTn id="40" dur="500" fill="hold"/>
                                        <p:tgtEl>
                                          <p:spTgt spid="9">
                                            <p:txEl>
                                              <p:pRg st="3" end="3"/>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p:cTn id="4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9">
                                            <p:txEl>
                                              <p:pRg st="4" end="4"/>
                                            </p:txEl>
                                          </p:spTgt>
                                        </p:tgtEl>
                                        <p:attrNameLst>
                                          <p:attrName>ppt_x</p:attrName>
                                        </p:attrNameLst>
                                      </p:cBhvr>
                                      <p:tavLst>
                                        <p:tav tm="0">
                                          <p:val>
                                            <p:fltVal val="0.5"/>
                                          </p:val>
                                        </p:tav>
                                        <p:tav tm="100000">
                                          <p:val>
                                            <p:strVal val="#ppt_x"/>
                                          </p:val>
                                        </p:tav>
                                      </p:tavLst>
                                    </p:anim>
                                    <p:anim calcmode="lin" valueType="num">
                                      <p:cBhvr>
                                        <p:cTn id="48" dur="500" fill="hold"/>
                                        <p:tgtEl>
                                          <p:spTgt spid="9">
                                            <p:txEl>
                                              <p:pRg st="4" end="4"/>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676400" y="381000"/>
            <a:ext cx="8229600" cy="1143000"/>
          </a:xfrm>
        </p:spPr>
        <p:txBody>
          <a:bodyPr anchor="t"/>
          <a:lstStyle/>
          <a:p>
            <a:pPr rtl="1">
              <a:defRPr/>
            </a:pPr>
            <a:r>
              <a:rPr lang="ar-SA" b="1" dirty="0" smtClean="0">
                <a:solidFill>
                  <a:srgbClr val="FFFF9E"/>
                </a:solidFill>
              </a:rPr>
              <a:t>معايير نموذج التميز </a:t>
            </a:r>
            <a:r>
              <a:rPr lang="en-US" b="1" dirty="0" smtClean="0">
                <a:solidFill>
                  <a:srgbClr val="FFFF9E"/>
                </a:solidFill>
              </a:rPr>
              <a:t>EF</a:t>
            </a:r>
            <a:r>
              <a:rPr lang="en-US" b="1" dirty="0" smtClean="0">
                <a:solidFill>
                  <a:srgbClr val="FF0000"/>
                </a:solidFill>
              </a:rPr>
              <a:t>Q</a:t>
            </a:r>
            <a:r>
              <a:rPr lang="en-US" b="1" dirty="0" smtClean="0">
                <a:solidFill>
                  <a:srgbClr val="FFFF9E"/>
                </a:solidFill>
              </a:rPr>
              <a:t>M</a:t>
            </a:r>
            <a:r>
              <a:rPr lang="ar-SA" b="1" dirty="0" smtClean="0">
                <a:solidFill>
                  <a:srgbClr val="FFFF9E"/>
                </a:solidFill>
              </a:rPr>
              <a:t>   </a:t>
            </a:r>
            <a:endParaRPr lang="en-US" b="1" dirty="0" smtClean="0">
              <a:solidFill>
                <a:srgbClr val="FFFF9E"/>
              </a:solidFill>
            </a:endParaRPr>
          </a:p>
        </p:txBody>
      </p:sp>
      <p:sp>
        <p:nvSpPr>
          <p:cNvPr id="20" name="عنصر نائب لرقم الشريحة 9"/>
          <p:cNvSpPr>
            <a:spLocks noGrp="1"/>
          </p:cNvSpPr>
          <p:nvPr>
            <p:ph type="sldNum" sz="quarter" idx="12"/>
          </p:nvPr>
        </p:nvSpPr>
        <p:spPr>
          <a:xfrm>
            <a:off x="0" y="6500813"/>
            <a:ext cx="1285875" cy="357187"/>
          </a:xfrm>
        </p:spPr>
        <p:txBody>
          <a:bodyPr lIns="92075" tIns="46038" rIns="92075" bIns="46038" anchor="ctr"/>
          <a:lstStyle/>
          <a:p>
            <a:pPr rtl="1" eaLnBrk="0" hangingPunct="0">
              <a:defRPr/>
            </a:pPr>
            <a:fld id="{C8A9A203-CE49-4146-9C60-ABB230BB7996}" type="slidenum">
              <a:rPr lang="ar-SA">
                <a:effectLst/>
                <a:latin typeface="Times New Roman" pitchFamily="18" charset="0"/>
                <a:cs typeface="+mn-cs"/>
              </a:rPr>
              <a:pPr rtl="1" eaLnBrk="0" hangingPunct="0">
                <a:defRPr/>
              </a:pPr>
              <a:t>18</a:t>
            </a:fld>
            <a:endParaRPr lang="ar-SA">
              <a:effectLst/>
              <a:latin typeface="Times New Roman" pitchFamily="18" charset="0"/>
              <a:cs typeface="+mn-cs"/>
            </a:endParaRPr>
          </a:p>
        </p:txBody>
      </p:sp>
      <p:sp>
        <p:nvSpPr>
          <p:cNvPr id="5" name="Rectangle 4"/>
          <p:cNvSpPr/>
          <p:nvPr/>
        </p:nvSpPr>
        <p:spPr>
          <a:xfrm>
            <a:off x="7620000" y="2590800"/>
            <a:ext cx="1371600" cy="3429000"/>
          </a:xfrm>
          <a:prstGeom prst="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3600" b="1" dirty="0" smtClean="0"/>
              <a:t>القيادة</a:t>
            </a:r>
            <a:endParaRPr lang="en-US" sz="3600" b="1" dirty="0"/>
          </a:p>
        </p:txBody>
      </p:sp>
      <p:sp>
        <p:nvSpPr>
          <p:cNvPr id="7" name="Rectangle 6"/>
          <p:cNvSpPr/>
          <p:nvPr/>
        </p:nvSpPr>
        <p:spPr>
          <a:xfrm>
            <a:off x="5638800" y="25908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b="1" dirty="0" smtClean="0"/>
              <a:t>الموارد البشرية</a:t>
            </a:r>
            <a:endParaRPr lang="en-US" sz="2400" b="1" dirty="0"/>
          </a:p>
        </p:txBody>
      </p:sp>
      <p:sp>
        <p:nvSpPr>
          <p:cNvPr id="9" name="Rectangle 8"/>
          <p:cNvSpPr/>
          <p:nvPr/>
        </p:nvSpPr>
        <p:spPr>
          <a:xfrm>
            <a:off x="5638800" y="38354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b="1" dirty="0" smtClean="0"/>
              <a:t>السياسة والإستراتيجية</a:t>
            </a:r>
          </a:p>
        </p:txBody>
      </p:sp>
      <p:sp>
        <p:nvSpPr>
          <p:cNvPr id="10" name="Rectangle 9"/>
          <p:cNvSpPr/>
          <p:nvPr/>
        </p:nvSpPr>
        <p:spPr>
          <a:xfrm>
            <a:off x="5638800" y="50292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b="1" dirty="0" smtClean="0"/>
              <a:t>الشراكة والموارد</a:t>
            </a:r>
            <a:endParaRPr lang="en-US" sz="2400" b="1" dirty="0"/>
          </a:p>
        </p:txBody>
      </p:sp>
      <p:sp>
        <p:nvSpPr>
          <p:cNvPr id="11" name="Rectangle 10"/>
          <p:cNvSpPr/>
          <p:nvPr/>
        </p:nvSpPr>
        <p:spPr>
          <a:xfrm>
            <a:off x="3581400" y="2514600"/>
            <a:ext cx="1447800" cy="3505200"/>
          </a:xfrm>
          <a:prstGeom prst="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3600" b="1" dirty="0" smtClean="0"/>
              <a:t>العمليات</a:t>
            </a:r>
            <a:endParaRPr lang="en-US" sz="3600" b="1" dirty="0"/>
          </a:p>
        </p:txBody>
      </p:sp>
      <p:sp>
        <p:nvSpPr>
          <p:cNvPr id="12" name="Rectangle 11"/>
          <p:cNvSpPr/>
          <p:nvPr/>
        </p:nvSpPr>
        <p:spPr>
          <a:xfrm>
            <a:off x="76200" y="2590800"/>
            <a:ext cx="1371600" cy="3429000"/>
          </a:xfrm>
          <a:prstGeom prst="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800" b="1" dirty="0" smtClean="0"/>
              <a:t>نتائج الأداء المؤسسي</a:t>
            </a:r>
            <a:endParaRPr lang="en-US" sz="2800" b="1" dirty="0"/>
          </a:p>
        </p:txBody>
      </p:sp>
      <p:sp>
        <p:nvSpPr>
          <p:cNvPr id="13" name="Rectangle 12"/>
          <p:cNvSpPr/>
          <p:nvPr/>
        </p:nvSpPr>
        <p:spPr>
          <a:xfrm>
            <a:off x="1828800" y="25146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b="1" dirty="0" smtClean="0"/>
              <a:t>نتائج الموارد البشرية</a:t>
            </a:r>
            <a:endParaRPr lang="en-US" sz="2000" b="1" dirty="0"/>
          </a:p>
        </p:txBody>
      </p:sp>
      <p:sp>
        <p:nvSpPr>
          <p:cNvPr id="14" name="Rectangle 13"/>
          <p:cNvSpPr/>
          <p:nvPr/>
        </p:nvSpPr>
        <p:spPr>
          <a:xfrm>
            <a:off x="1828800" y="36576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b="1" dirty="0" smtClean="0"/>
              <a:t>نتائج المتعاملين</a:t>
            </a:r>
            <a:endParaRPr lang="en-US" sz="2400" b="1" dirty="0"/>
          </a:p>
        </p:txBody>
      </p:sp>
      <p:sp>
        <p:nvSpPr>
          <p:cNvPr id="15" name="Rectangle 14"/>
          <p:cNvSpPr/>
          <p:nvPr/>
        </p:nvSpPr>
        <p:spPr>
          <a:xfrm>
            <a:off x="1828800" y="5029200"/>
            <a:ext cx="1447800" cy="99060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b="1" dirty="0" smtClean="0"/>
              <a:t>نتائج المجتمع</a:t>
            </a:r>
            <a:endParaRPr lang="en-US" sz="2400" b="1" dirty="0"/>
          </a:p>
        </p:txBody>
      </p:sp>
      <p:cxnSp>
        <p:nvCxnSpPr>
          <p:cNvPr id="26" name="Straight Arrow Connector 25"/>
          <p:cNvCxnSpPr/>
          <p:nvPr/>
        </p:nvCxnSpPr>
        <p:spPr>
          <a:xfrm rot="10800000">
            <a:off x="7086600" y="27432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7086600" y="44196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086600" y="56388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5029200" y="28956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5029200" y="4343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5029200" y="56388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3200401" y="30480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200400" y="41910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200400" y="54864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1447800" y="32004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447800" y="41148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447800" y="54864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plus(in)">
                                      <p:cBhvr>
                                        <p:cTn id="19" dur="2000"/>
                                        <p:tgtEl>
                                          <p:spTgt spid="27"/>
                                        </p:tgtEl>
                                      </p:cBhvr>
                                    </p:animEffect>
                                  </p:childTnLst>
                                </p:cTn>
                              </p:par>
                            </p:childTnLst>
                          </p:cTn>
                        </p:par>
                        <p:par>
                          <p:cTn id="20" fill="hold">
                            <p:stCondLst>
                              <p:cond delay="8000"/>
                            </p:stCondLst>
                            <p:childTnLst>
                              <p:par>
                                <p:cTn id="21" presetID="1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childTnLst>
                          </p:cTn>
                        </p:par>
                        <p:par>
                          <p:cTn id="28" fill="hold">
                            <p:stCondLst>
                              <p:cond delay="12000"/>
                            </p:stCondLst>
                            <p:childTnLst>
                              <p:par>
                                <p:cTn id="29" presetID="1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plus(in)">
                                      <p:cBhvr>
                                        <p:cTn id="31" dur="2000"/>
                                        <p:tgtEl>
                                          <p:spTgt spid="10"/>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20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0"/>
                                        <p:tgtEl>
                                          <p:spTgt spid="32"/>
                                        </p:tgtEl>
                                      </p:cBhvr>
                                    </p:animEffect>
                                  </p:childTnLst>
                                </p:cTn>
                              </p:par>
                            </p:childTnLst>
                          </p:cTn>
                        </p:par>
                        <p:par>
                          <p:cTn id="42" fill="hold">
                            <p:stCondLst>
                              <p:cond delay="16000"/>
                            </p:stCondLst>
                            <p:childTnLst>
                              <p:par>
                                <p:cTn id="43" presetID="1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plus(in)">
                                      <p:cBhvr>
                                        <p:cTn id="45" dur="2000"/>
                                        <p:tgtEl>
                                          <p:spTgt spid="11"/>
                                        </p:tgtEl>
                                      </p:cBhvr>
                                    </p:animEffect>
                                  </p:childTnLst>
                                </p:cTn>
                              </p:par>
                            </p:childTnLst>
                          </p:cTn>
                        </p:par>
                        <p:par>
                          <p:cTn id="46" fill="hold">
                            <p:stCondLst>
                              <p:cond delay="180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childTnLst>
                                </p:cTn>
                              </p:par>
                            </p:childTnLst>
                          </p:cTn>
                        </p:par>
                        <p:par>
                          <p:cTn id="50" fill="hold">
                            <p:stCondLst>
                              <p:cond delay="20000"/>
                            </p:stCondLst>
                            <p:childTnLst>
                              <p:par>
                                <p:cTn id="51" presetID="1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plus(in)">
                                      <p:cBhvr>
                                        <p:cTn id="53" dur="2000"/>
                                        <p:tgtEl>
                                          <p:spTgt spid="13"/>
                                        </p:tgtEl>
                                      </p:cBhvr>
                                    </p:animEffect>
                                  </p:childTnLst>
                                </p:cTn>
                              </p:par>
                            </p:childTnLst>
                          </p:cTn>
                        </p:par>
                        <p:par>
                          <p:cTn id="54" fill="hold">
                            <p:stCondLst>
                              <p:cond delay="22000"/>
                            </p:stCondLst>
                            <p:childTnLst>
                              <p:par>
                                <p:cTn id="55" presetID="10"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childTnLst>
                          </p:cTn>
                        </p:par>
                        <p:par>
                          <p:cTn id="58" fill="hold">
                            <p:stCondLst>
                              <p:cond delay="24000"/>
                            </p:stCondLst>
                            <p:childTnLst>
                              <p:par>
                                <p:cTn id="59" presetID="1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plus(in)">
                                      <p:cBhvr>
                                        <p:cTn id="61" dur="2000"/>
                                        <p:tgtEl>
                                          <p:spTgt spid="14"/>
                                        </p:tgtEl>
                                      </p:cBhvr>
                                    </p:animEffect>
                                  </p:childTnLst>
                                </p:cTn>
                              </p:par>
                            </p:childTnLst>
                          </p:cTn>
                        </p:par>
                        <p:par>
                          <p:cTn id="62" fill="hold">
                            <p:stCondLst>
                              <p:cond delay="26000"/>
                            </p:stCondLst>
                            <p:childTnLst>
                              <p:par>
                                <p:cTn id="63" presetID="10"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2000"/>
                                        <p:tgtEl>
                                          <p:spTgt spid="36"/>
                                        </p:tgtEl>
                                      </p:cBhvr>
                                    </p:animEffect>
                                  </p:childTnLst>
                                </p:cTn>
                              </p:par>
                            </p:childTnLst>
                          </p:cTn>
                        </p:par>
                        <p:par>
                          <p:cTn id="66" fill="hold">
                            <p:stCondLst>
                              <p:cond delay="28000"/>
                            </p:stCondLst>
                            <p:childTnLst>
                              <p:par>
                                <p:cTn id="67" presetID="1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plus(in)">
                                      <p:cBhvr>
                                        <p:cTn id="69" dur="2000"/>
                                        <p:tgtEl>
                                          <p:spTgt spid="15"/>
                                        </p:tgtEl>
                                      </p:cBhvr>
                                    </p:animEffect>
                                  </p:childTnLst>
                                </p:cTn>
                              </p:par>
                            </p:childTnLst>
                          </p:cTn>
                        </p:par>
                        <p:par>
                          <p:cTn id="70" fill="hold">
                            <p:stCondLst>
                              <p:cond delay="30000"/>
                            </p:stCondLst>
                            <p:childTnLst>
                              <p:par>
                                <p:cTn id="71" presetID="10"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20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20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000"/>
                                        <p:tgtEl>
                                          <p:spTgt spid="39"/>
                                        </p:tgtEl>
                                      </p:cBhvr>
                                    </p:animEffect>
                                  </p:childTnLst>
                                </p:cTn>
                              </p:par>
                            </p:childTnLst>
                          </p:cTn>
                        </p:par>
                        <p:par>
                          <p:cTn id="80" fill="hold">
                            <p:stCondLst>
                              <p:cond delay="32000"/>
                            </p:stCondLst>
                            <p:childTnLst>
                              <p:par>
                                <p:cTn id="81" presetID="13" presetClass="entr" presetSubtype="16"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plus(in)">
                                      <p:cBhvr>
                                        <p:cTn id="8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91000" cy="1143000"/>
          </a:xfrm>
        </p:spPr>
        <p:txBody>
          <a:bodyPr>
            <a:normAutofit/>
          </a:bodyPr>
          <a:lstStyle/>
          <a:p>
            <a:pPr algn="r" rtl="1"/>
            <a:r>
              <a:rPr lang="ar-SA" sz="6000" b="1" dirty="0" smtClean="0"/>
              <a:t>  التقييم الذاتي </a:t>
            </a:r>
            <a:endParaRPr lang="en-US" sz="6000" b="1" dirty="0"/>
          </a:p>
        </p:txBody>
      </p:sp>
      <p:sp>
        <p:nvSpPr>
          <p:cNvPr id="3" name="Content Placeholder 2"/>
          <p:cNvSpPr>
            <a:spLocks noGrp="1"/>
          </p:cNvSpPr>
          <p:nvPr>
            <p:ph idx="1"/>
          </p:nvPr>
        </p:nvSpPr>
        <p:spPr>
          <a:xfrm rot="20094660">
            <a:off x="4040938" y="2191818"/>
            <a:ext cx="4156964" cy="1295400"/>
          </a:xfrm>
        </p:spPr>
        <p:txBody>
          <a:bodyPr>
            <a:normAutofit fontScale="77500" lnSpcReduction="20000"/>
          </a:bodyPr>
          <a:lstStyle/>
          <a:p>
            <a:pPr algn="r" rtl="1">
              <a:buNone/>
            </a:pPr>
            <a:r>
              <a:rPr lang="ar-SA" sz="4400" b="1" dirty="0" smtClean="0"/>
              <a:t> مجموعة شركات عنبتاوي  / مصنع الزيوت</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FFC000"/>
                </a:solidFill>
              </a:rPr>
              <a:t>بإشراف المهندس سليمان الضيعفي</a:t>
            </a:r>
            <a:endParaRPr lang="en-US" dirty="0">
              <a:solidFill>
                <a:srgbClr val="FFC000"/>
              </a:solidFill>
            </a:endParaRPr>
          </a:p>
        </p:txBody>
      </p:sp>
      <p:sp>
        <p:nvSpPr>
          <p:cNvPr id="3" name="Content Placeholder 2"/>
          <p:cNvSpPr>
            <a:spLocks noGrp="1"/>
          </p:cNvSpPr>
          <p:nvPr>
            <p:ph idx="1"/>
          </p:nvPr>
        </p:nvSpPr>
        <p:spPr>
          <a:xfrm>
            <a:off x="1524000" y="1524000"/>
            <a:ext cx="8229600" cy="4525963"/>
          </a:xfrm>
        </p:spPr>
        <p:txBody>
          <a:bodyPr/>
          <a:lstStyle/>
          <a:p>
            <a:pPr>
              <a:buNone/>
            </a:pPr>
            <a:endParaRPr lang="ar-SA" b="1" dirty="0" smtClean="0">
              <a:solidFill>
                <a:srgbClr val="C00000"/>
              </a:solidFill>
            </a:endParaRPr>
          </a:p>
          <a:p>
            <a:pPr>
              <a:buNone/>
            </a:pPr>
            <a:r>
              <a:rPr lang="ar-SA" b="1" dirty="0" smtClean="0">
                <a:solidFill>
                  <a:srgbClr val="C00000"/>
                </a:solidFill>
              </a:rPr>
              <a:t>عبدالله سباعنة</a:t>
            </a:r>
          </a:p>
          <a:p>
            <a:pPr>
              <a:buNone/>
            </a:pPr>
            <a:r>
              <a:rPr lang="ar-SA" b="1" dirty="0" smtClean="0">
                <a:solidFill>
                  <a:srgbClr val="C00000"/>
                </a:solidFill>
              </a:rPr>
              <a:t>بشار سوداح</a:t>
            </a:r>
          </a:p>
          <a:p>
            <a:pPr>
              <a:buNone/>
            </a:pPr>
            <a:r>
              <a:rPr lang="ar-SA" b="1" dirty="0" smtClean="0">
                <a:solidFill>
                  <a:srgbClr val="C00000"/>
                </a:solidFill>
              </a:rPr>
              <a:t>راية عبدالهادي</a:t>
            </a:r>
          </a:p>
          <a:p>
            <a:pPr>
              <a:buNone/>
            </a:pPr>
            <a:r>
              <a:rPr lang="ar-SA" b="1" dirty="0" smtClean="0">
                <a:solidFill>
                  <a:srgbClr val="C00000"/>
                </a:solidFill>
              </a:rPr>
              <a:t>ماجد الشكعة</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النتيجة النهائية لعملية التقييم</a:t>
            </a:r>
            <a:endParaRPr lang="en-US" b="1" dirty="0"/>
          </a:p>
        </p:txBody>
      </p:sp>
      <p:graphicFrame>
        <p:nvGraphicFramePr>
          <p:cNvPr id="6" name="Table 5"/>
          <p:cNvGraphicFramePr>
            <a:graphicFrameLocks noGrp="1"/>
          </p:cNvGraphicFramePr>
          <p:nvPr/>
        </p:nvGraphicFramePr>
        <p:xfrm>
          <a:off x="-1" y="1752600"/>
          <a:ext cx="9220201" cy="5013589"/>
        </p:xfrm>
        <a:graphic>
          <a:graphicData uri="http://schemas.openxmlformats.org/drawingml/2006/table">
            <a:tbl>
              <a:tblPr rtl="1"/>
              <a:tblGrid>
                <a:gridCol w="535492"/>
                <a:gridCol w="2097614"/>
                <a:gridCol w="2088960"/>
                <a:gridCol w="545228"/>
                <a:gridCol w="1499378"/>
                <a:gridCol w="486812"/>
                <a:gridCol w="1966717"/>
              </a:tblGrid>
              <a:tr h="980663">
                <a:tc>
                  <a:txBody>
                    <a:bodyPr/>
                    <a:lstStyle/>
                    <a:p>
                      <a:pPr marL="0" marR="0" algn="ctr" rtl="1">
                        <a:lnSpc>
                          <a:spcPct val="150000"/>
                        </a:lnSpc>
                        <a:spcBef>
                          <a:spcPts val="0"/>
                        </a:spcBef>
                        <a:spcAft>
                          <a:spcPts val="0"/>
                        </a:spcAft>
                      </a:pPr>
                      <a:endParaRPr lang="ar-SA"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المعيار الرئيسي</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مجموع علامات المعيار الرئيسسي من 100%</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endParaRPr lang="ar-SA"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الوزن النسبي للمعيار</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endParaRPr lang="ar-SA"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محصلة علامة المعيار النهائية</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1</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القيادة</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33</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a:latin typeface="Times New Roman"/>
                          <a:ea typeface="Calibri"/>
                          <a:cs typeface="Arial"/>
                        </a:rPr>
                        <a:t>X</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33</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2</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الاستراتيجية</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34</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a:latin typeface="Times New Roman"/>
                          <a:ea typeface="Calibri"/>
                          <a:cs typeface="Arial"/>
                        </a:rPr>
                        <a:t>X</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34</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3</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الموارد البشرية</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36</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a:latin typeface="Times New Roman"/>
                          <a:ea typeface="Calibri"/>
                          <a:cs typeface="Arial"/>
                        </a:rPr>
                        <a:t>X</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36</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4</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الشراكة والموارد</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31</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dirty="0">
                          <a:latin typeface="Times New Roman"/>
                          <a:ea typeface="Calibri"/>
                          <a:cs typeface="Arial"/>
                        </a:rPr>
                        <a:t>X</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31</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5</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العمليات</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60</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dirty="0">
                          <a:latin typeface="Times New Roman"/>
                          <a:ea typeface="Calibri"/>
                          <a:cs typeface="Arial"/>
                        </a:rPr>
                        <a:t>X</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600" b="1" dirty="0">
                          <a:latin typeface="Times New Roman"/>
                          <a:ea typeface="Calibri"/>
                          <a:cs typeface="Arial"/>
                        </a:rPr>
                        <a:t>6</a:t>
                      </a:r>
                      <a:r>
                        <a:rPr lang="ar-SA" sz="1600" b="1" dirty="0">
                          <a:latin typeface="Times New Roman"/>
                          <a:ea typeface="Calibri"/>
                          <a:cs typeface="Arial"/>
                        </a:rPr>
                        <a:t>0</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6</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نتائج المتعاملين</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61</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dirty="0">
                          <a:latin typeface="Times New Roman"/>
                          <a:ea typeface="Calibri"/>
                          <a:cs typeface="Arial"/>
                        </a:rPr>
                        <a:t>X</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solidFill>
                            <a:schemeClr val="tx1"/>
                          </a:solidFill>
                          <a:latin typeface="Calibri"/>
                          <a:ea typeface="Calibri"/>
                          <a:cs typeface="Times New Roman"/>
                        </a:rPr>
                        <a:t>150</a:t>
                      </a:r>
                      <a:endParaRPr lang="en-US" sz="1100" b="1"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92</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7</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نتائج الموارد البشرية</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47</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a:latin typeface="Times New Roman"/>
                          <a:ea typeface="Calibri"/>
                          <a:cs typeface="Arial"/>
                        </a:rPr>
                        <a:t>X</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47</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8</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نتائج المجتمع</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70</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a:latin typeface="Times New Roman"/>
                          <a:ea typeface="Calibri"/>
                          <a:cs typeface="Arial"/>
                        </a:rPr>
                        <a:t>X</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latin typeface="Calibri"/>
                          <a:ea typeface="Calibri"/>
                          <a:cs typeface="Times New Roman"/>
                        </a:rPr>
                        <a:t>100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a:latin typeface="Times New Roman"/>
                          <a:ea typeface="Calibri"/>
                          <a:cs typeface="Arial"/>
                        </a:rPr>
                        <a:t>=</a:t>
                      </a:r>
                      <a:endParaRPr lang="en-US" sz="11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70</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68">
                <a:tc>
                  <a:txBody>
                    <a:bodyPr/>
                    <a:lstStyle/>
                    <a:p>
                      <a:pPr marL="0" marR="0" algn="ctr" rtl="1">
                        <a:lnSpc>
                          <a:spcPct val="150000"/>
                        </a:lnSpc>
                        <a:spcBef>
                          <a:spcPts val="0"/>
                        </a:spcBef>
                        <a:spcAft>
                          <a:spcPts val="0"/>
                        </a:spcAft>
                      </a:pPr>
                      <a:r>
                        <a:rPr lang="ar-SA" sz="1200" b="1" dirty="0">
                          <a:latin typeface="Calibri"/>
                          <a:ea typeface="Calibri"/>
                          <a:cs typeface="Times New Roman"/>
                        </a:rPr>
                        <a:t>9</a:t>
                      </a:r>
                      <a:endParaRPr lang="en-US" sz="11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1600" b="1" dirty="0">
                          <a:latin typeface="Calibri"/>
                          <a:ea typeface="Calibri"/>
                          <a:cs typeface="Times New Roman"/>
                        </a:rPr>
                        <a:t>نتائج الاداء الرئيسية</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800" b="1" dirty="0">
                          <a:latin typeface="Calibri"/>
                          <a:ea typeface="Calibri"/>
                          <a:cs typeface="Times New Roman"/>
                        </a:rPr>
                        <a:t>41</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en-US" sz="1200" b="1" dirty="0">
                          <a:latin typeface="Times New Roman"/>
                          <a:ea typeface="Calibri"/>
                          <a:cs typeface="Arial"/>
                        </a:rPr>
                        <a:t>X</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b="1" dirty="0">
                          <a:solidFill>
                            <a:schemeClr val="tx1"/>
                          </a:solidFill>
                          <a:latin typeface="Calibri"/>
                          <a:ea typeface="Calibri"/>
                          <a:cs typeface="Times New Roman"/>
                        </a:rPr>
                        <a:t>150</a:t>
                      </a:r>
                      <a:endParaRPr lang="en-US" sz="1100" b="1"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1200" b="1" dirty="0">
                          <a:latin typeface="Times New Roman"/>
                          <a:ea typeface="Calibri"/>
                          <a:cs typeface="Arial"/>
                        </a:rPr>
                        <a:t>=</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600" b="1" dirty="0">
                          <a:latin typeface="Calibri"/>
                          <a:ea typeface="Calibri"/>
                          <a:cs typeface="Times New Roman"/>
                        </a:rPr>
                        <a:t>62</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814">
                <a:tc gridSpan="6">
                  <a:txBody>
                    <a:bodyPr/>
                    <a:lstStyle/>
                    <a:p>
                      <a:pPr marL="0" marR="0" algn="ctr" rtl="1">
                        <a:lnSpc>
                          <a:spcPct val="150000"/>
                        </a:lnSpc>
                        <a:spcBef>
                          <a:spcPts val="0"/>
                        </a:spcBef>
                        <a:spcAft>
                          <a:spcPts val="0"/>
                        </a:spcAft>
                      </a:pPr>
                      <a:r>
                        <a:rPr lang="ar-SA" sz="1900" b="1" dirty="0">
                          <a:latin typeface="Calibri"/>
                          <a:ea typeface="Calibri"/>
                          <a:cs typeface="Times New Roman"/>
                        </a:rPr>
                        <a:t>المجموع النهائي من 1000</a:t>
                      </a:r>
                      <a:endParaRPr lang="en-US" sz="11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0">
                        <a:lnSpc>
                          <a:spcPct val="150000"/>
                        </a:lnSpc>
                        <a:spcBef>
                          <a:spcPts val="0"/>
                        </a:spcBef>
                        <a:spcAft>
                          <a:spcPts val="0"/>
                        </a:spcAft>
                      </a:pPr>
                      <a:r>
                        <a:rPr lang="ar-SA" sz="2400" b="1" dirty="0">
                          <a:latin typeface="Calibri"/>
                          <a:ea typeface="Calibri"/>
                          <a:cs typeface="Times New Roman"/>
                        </a:rPr>
                        <a:t>4</a:t>
                      </a:r>
                      <a:r>
                        <a:rPr lang="en-US" sz="2400" b="1" dirty="0">
                          <a:latin typeface="Times New Roman"/>
                          <a:ea typeface="Calibri"/>
                          <a:cs typeface="Arial"/>
                        </a:rPr>
                        <a:t>6</a:t>
                      </a:r>
                      <a:r>
                        <a:rPr lang="ar-SA" sz="2400" b="1" dirty="0">
                          <a:latin typeface="Times New Roman"/>
                          <a:ea typeface="Calibri"/>
                          <a:cs typeface="Arial"/>
                        </a:rPr>
                        <a:t>5</a:t>
                      </a:r>
                      <a:endParaRPr lang="en-US" sz="2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600200"/>
          <a:ext cx="9144000" cy="52578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normAutofit fontScale="90000"/>
          </a:bodyPr>
          <a:lstStyle/>
          <a:p>
            <a:pPr algn="r" rtl="1"/>
            <a:r>
              <a:rPr lang="ar-SA" dirty="0" smtClean="0"/>
              <a:t>التقييم باستخدام منطق الرادار</a:t>
            </a:r>
            <a:endParaRPr lang="en-US" dirty="0"/>
          </a:p>
        </p:txBody>
      </p:sp>
      <p:sp>
        <p:nvSpPr>
          <p:cNvPr id="3" name="Content Placeholder 2"/>
          <p:cNvSpPr>
            <a:spLocks noGrp="1"/>
          </p:cNvSpPr>
          <p:nvPr>
            <p:ph idx="1"/>
          </p:nvPr>
        </p:nvSpPr>
        <p:spPr/>
        <p:txBody>
          <a:bodyPr/>
          <a:lstStyle/>
          <a:p>
            <a:pPr algn="r" rtl="1">
              <a:buNone/>
            </a:pPr>
            <a:r>
              <a:rPr lang="ar-SA" dirty="0" smtClean="0"/>
              <a:t>الرادار </a:t>
            </a:r>
            <a:r>
              <a:rPr lang="en-US" b="1" dirty="0" smtClean="0">
                <a:solidFill>
                  <a:srgbClr val="FF0000"/>
                </a:solidFill>
              </a:rPr>
              <a:t>R</a:t>
            </a:r>
            <a:r>
              <a:rPr lang="en-US" b="1" dirty="0" smtClean="0"/>
              <a:t>ADAR</a:t>
            </a:r>
            <a:r>
              <a:rPr lang="ar-SA" dirty="0" smtClean="0"/>
              <a:t> :وهذه </a:t>
            </a:r>
            <a:r>
              <a:rPr lang="ar-SA" dirty="0" smtClean="0"/>
              <a:t>الكلمة اختصارا من أول حرف الكلمات التالية في </a:t>
            </a:r>
            <a:r>
              <a:rPr lang="ar-SA" dirty="0" smtClean="0"/>
              <a:t>اللغة </a:t>
            </a:r>
            <a:r>
              <a:rPr lang="ar-SA" dirty="0" smtClean="0"/>
              <a:t>الانجليزية</a:t>
            </a:r>
            <a:endParaRPr lang="en-US" dirty="0" smtClean="0"/>
          </a:p>
          <a:p>
            <a:pPr lvl="0" algn="r">
              <a:buNone/>
            </a:pPr>
            <a:r>
              <a:rPr lang="ar-SA" dirty="0" smtClean="0"/>
              <a:t>  </a:t>
            </a:r>
            <a:r>
              <a:rPr lang="en-US" b="1" dirty="0" smtClean="0">
                <a:solidFill>
                  <a:srgbClr val="FF0000"/>
                </a:solidFill>
              </a:rPr>
              <a:t>R</a:t>
            </a:r>
            <a:r>
              <a:rPr lang="en-US" b="1" dirty="0" smtClean="0"/>
              <a:t>esults</a:t>
            </a:r>
            <a:r>
              <a:rPr lang="ar-SA" b="1" dirty="0" smtClean="0"/>
              <a:t> </a:t>
            </a:r>
            <a:r>
              <a:rPr lang="ar-SA" dirty="0" smtClean="0"/>
              <a:t> ” </a:t>
            </a:r>
            <a:r>
              <a:rPr lang="ar-SA" dirty="0" smtClean="0"/>
              <a:t>النتائج </a:t>
            </a:r>
            <a:r>
              <a:rPr lang="ar-SA" dirty="0" smtClean="0"/>
              <a:t>” </a:t>
            </a:r>
            <a:endParaRPr lang="en-US" dirty="0" smtClean="0"/>
          </a:p>
          <a:p>
            <a:pPr lvl="0" algn="r">
              <a:buNone/>
            </a:pPr>
            <a:r>
              <a:rPr lang="en-US" b="1" dirty="0" smtClean="0">
                <a:solidFill>
                  <a:srgbClr val="FF0000"/>
                </a:solidFill>
              </a:rPr>
              <a:t>A</a:t>
            </a:r>
            <a:r>
              <a:rPr lang="en-US" b="1" dirty="0" smtClean="0"/>
              <a:t>pproach</a:t>
            </a:r>
            <a:r>
              <a:rPr lang="ar-SA" dirty="0" smtClean="0"/>
              <a:t>  </a:t>
            </a:r>
            <a:r>
              <a:rPr lang="ar-SA" dirty="0" smtClean="0"/>
              <a:t>” </a:t>
            </a:r>
            <a:r>
              <a:rPr lang="ar-SA" dirty="0" smtClean="0"/>
              <a:t>المنهجية </a:t>
            </a:r>
            <a:r>
              <a:rPr lang="ar-SA" dirty="0" smtClean="0"/>
              <a:t>” </a:t>
            </a:r>
            <a:endParaRPr lang="en-US" dirty="0" smtClean="0"/>
          </a:p>
          <a:p>
            <a:pPr algn="r">
              <a:buNone/>
            </a:pPr>
            <a:r>
              <a:rPr lang="en-US" b="1" dirty="0" smtClean="0">
                <a:solidFill>
                  <a:srgbClr val="FF0000"/>
                </a:solidFill>
              </a:rPr>
              <a:t>D</a:t>
            </a:r>
            <a:r>
              <a:rPr lang="en-US" b="1" dirty="0" smtClean="0"/>
              <a:t>eployment</a:t>
            </a:r>
            <a:r>
              <a:rPr lang="ar-SA" dirty="0" smtClean="0"/>
              <a:t>  </a:t>
            </a:r>
            <a:r>
              <a:rPr lang="ar-SA" dirty="0" smtClean="0"/>
              <a:t>” </a:t>
            </a:r>
            <a:r>
              <a:rPr lang="ar-SA" dirty="0" smtClean="0"/>
              <a:t>التطبيق </a:t>
            </a:r>
            <a:r>
              <a:rPr lang="ar-SA" dirty="0" smtClean="0"/>
              <a:t>” </a:t>
            </a:r>
            <a:endParaRPr lang="en-US" dirty="0" smtClean="0"/>
          </a:p>
          <a:p>
            <a:pPr algn="r">
              <a:buNone/>
            </a:pPr>
            <a:r>
              <a:rPr lang="en-US" b="1" dirty="0" smtClean="0">
                <a:solidFill>
                  <a:srgbClr val="FF0000"/>
                </a:solidFill>
              </a:rPr>
              <a:t>A</a:t>
            </a:r>
            <a:r>
              <a:rPr lang="en-US" b="1" dirty="0" smtClean="0"/>
              <a:t>ssessment</a:t>
            </a:r>
            <a:r>
              <a:rPr lang="ar-SA" dirty="0" smtClean="0"/>
              <a:t>   </a:t>
            </a:r>
            <a:r>
              <a:rPr lang="ar-SA" dirty="0" smtClean="0"/>
              <a:t>” </a:t>
            </a:r>
            <a:r>
              <a:rPr lang="ar-SA" dirty="0" smtClean="0"/>
              <a:t>التقييم </a:t>
            </a:r>
            <a:r>
              <a:rPr lang="ar-SA" dirty="0" smtClean="0"/>
              <a:t>” </a:t>
            </a:r>
            <a:endParaRPr lang="en-US" dirty="0" smtClean="0"/>
          </a:p>
          <a:p>
            <a:pPr lvl="0" algn="r">
              <a:buNone/>
            </a:pPr>
            <a:r>
              <a:rPr lang="en-US" b="1" dirty="0" smtClean="0">
                <a:solidFill>
                  <a:srgbClr val="FF0000"/>
                </a:solidFill>
              </a:rPr>
              <a:t>R</a:t>
            </a:r>
            <a:r>
              <a:rPr lang="en-US" b="1" dirty="0" smtClean="0"/>
              <a:t>eview</a:t>
            </a:r>
            <a:r>
              <a:rPr lang="ar-SA" b="1" dirty="0" smtClean="0"/>
              <a:t>  </a:t>
            </a:r>
            <a:r>
              <a:rPr lang="ar-SA" dirty="0" smtClean="0"/>
              <a:t>  ” </a:t>
            </a:r>
            <a:r>
              <a:rPr lang="ar-SA" dirty="0" smtClean="0"/>
              <a:t>المراجعة </a:t>
            </a:r>
            <a:r>
              <a:rPr lang="ar-SA" dirty="0" smtClean="0"/>
              <a:t>” </a:t>
            </a:r>
            <a:endParaRPr lang="en-US" dirty="0" smtClean="0"/>
          </a:p>
          <a:p>
            <a:pPr algn="l">
              <a:buNone/>
            </a:pPr>
            <a:endParaRPr lang="en-US" dirty="0"/>
          </a:p>
        </p:txBody>
      </p:sp>
      <p:sp>
        <p:nvSpPr>
          <p:cNvPr id="4" name="Title 1"/>
          <p:cNvSpPr txBox="1">
            <a:spLocks/>
          </p:cNvSpPr>
          <p:nvPr/>
        </p:nvSpPr>
        <p:spPr>
          <a:xfrm>
            <a:off x="2667000" y="533400"/>
            <a:ext cx="4495800" cy="1143000"/>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R</a:t>
            </a:r>
            <a:r>
              <a:rPr kumimoji="0" lang="en-US" sz="44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ADAR</a:t>
            </a: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childTnLst>
                          </p:cTn>
                        </p:par>
                        <p:par>
                          <p:cTn id="20" fill="hold">
                            <p:stCondLst>
                              <p:cond delay="5000"/>
                            </p:stCondLst>
                            <p:childTnLst>
                              <p:par>
                                <p:cTn id="21" presetID="13" presetClass="entr" presetSubtype="16"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plus(in)">
                                      <p:cBhvr>
                                        <p:cTn id="23" dur="2000"/>
                                        <p:tgtEl>
                                          <p:spTgt spid="3">
                                            <p:txEl>
                                              <p:pRg st="2" end="2"/>
                                            </p:txEl>
                                          </p:spTgt>
                                        </p:tgtEl>
                                      </p:cBhvr>
                                    </p:animEffect>
                                  </p:childTnLst>
                                </p:cTn>
                              </p:par>
                            </p:childTnLst>
                          </p:cTn>
                        </p:par>
                        <p:par>
                          <p:cTn id="24" fill="hold">
                            <p:stCondLst>
                              <p:cond delay="7000"/>
                            </p:stCondLst>
                            <p:childTnLst>
                              <p:par>
                                <p:cTn id="25" presetID="13" presetClass="entr" presetSubtype="16"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par>
                          <p:cTn id="28" fill="hold">
                            <p:stCondLst>
                              <p:cond delay="9000"/>
                            </p:stCondLst>
                            <p:childTnLst>
                              <p:par>
                                <p:cTn id="29" presetID="1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plus(in)">
                                      <p:cBhvr>
                                        <p:cTn id="31" dur="2000"/>
                                        <p:tgtEl>
                                          <p:spTgt spid="3">
                                            <p:txEl>
                                              <p:pRg st="4" end="4"/>
                                            </p:txEl>
                                          </p:spTgt>
                                        </p:tgtEl>
                                      </p:cBhvr>
                                    </p:animEffect>
                                  </p:childTnLst>
                                </p:cTn>
                              </p:par>
                            </p:childTnLst>
                          </p:cTn>
                        </p:par>
                        <p:par>
                          <p:cTn id="32" fill="hold">
                            <p:stCondLst>
                              <p:cond delay="11000"/>
                            </p:stCondLst>
                            <p:childTnLst>
                              <p:par>
                                <p:cTn id="33" presetID="13" presetClass="entr" presetSubtype="16"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plus(in)">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172200" cy="1143000"/>
          </a:xfrm>
        </p:spPr>
        <p:txBody>
          <a:bodyPr>
            <a:normAutofit fontScale="90000"/>
          </a:bodyPr>
          <a:lstStyle/>
          <a:p>
            <a:r>
              <a:rPr lang="en-US" b="1" dirty="0" smtClean="0"/>
              <a:t>Why </a:t>
            </a:r>
            <a:r>
              <a:rPr lang="en-US" b="1" u="sng" dirty="0" smtClean="0">
                <a:solidFill>
                  <a:srgbClr val="FF0000"/>
                </a:solidFill>
              </a:rPr>
              <a:t>R</a:t>
            </a:r>
            <a:r>
              <a:rPr lang="en-US" b="1" dirty="0" smtClean="0"/>
              <a:t>ADAR Not ADAR</a:t>
            </a:r>
            <a:r>
              <a:rPr lang="en-US" b="1" u="sng" dirty="0" smtClean="0">
                <a:solidFill>
                  <a:srgbClr val="FF0000"/>
                </a:solidFill>
              </a:rPr>
              <a:t>R</a:t>
            </a:r>
            <a:r>
              <a:rPr lang="en-US" b="1" dirty="0" smtClean="0">
                <a:solidFill>
                  <a:srgbClr val="FF0000"/>
                </a:solidFill>
              </a:rPr>
              <a:t> </a:t>
            </a:r>
            <a:r>
              <a:rPr lang="en-US" b="1" dirty="0" smtClean="0"/>
              <a:t>???</a:t>
            </a:r>
            <a:endParaRPr lang="en-US" b="1" dirty="0"/>
          </a:p>
        </p:txBody>
      </p:sp>
      <p:sp>
        <p:nvSpPr>
          <p:cNvPr id="3" name="Content Placeholder 2"/>
          <p:cNvSpPr>
            <a:spLocks noGrp="1"/>
          </p:cNvSpPr>
          <p:nvPr>
            <p:ph idx="1"/>
          </p:nvPr>
        </p:nvSpPr>
        <p:spPr>
          <a:xfrm>
            <a:off x="609600" y="7162800"/>
            <a:ext cx="8229600" cy="4525963"/>
          </a:xfrm>
        </p:spPr>
        <p:txBody>
          <a:bodyPr/>
          <a:lstStyle/>
          <a:p>
            <a:pPr algn="just" rtl="1">
              <a:buNone/>
            </a:pPr>
            <a:r>
              <a:rPr lang="ar-SA" dirty="0" smtClean="0"/>
              <a:t>   مع </a:t>
            </a:r>
            <a:r>
              <a:rPr lang="ar-SA" dirty="0" smtClean="0"/>
              <a:t>ان المنهجيات " الممكنات " تسبق النتائج في الحدوث , لكن المنهجيات تصاغ بما يتوائم مع الاهداف والتي تكون بدورها هي النتائج المستقبلية للسياسة والاستراتيجية المتوافقة مع الرؤية والتي تعتمد اساسا ً على النتائج المستقبلية التي تسعى المؤسسة لتحقيقها .</a:t>
            </a:r>
            <a:endParaRPr lang="en-US" dirty="0" smtClean="0"/>
          </a:p>
          <a:p>
            <a:pPr algn="r" rt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par>
                                <p:cTn id="8" presetID="64" presetClass="path" presetSubtype="0" accel="50000" decel="50000" fill="hold" nodeType="withEffect">
                                  <p:stCondLst>
                                    <p:cond delay="0"/>
                                  </p:stCondLst>
                                  <p:childTnLst>
                                    <p:animMotion origin="layout" path="M 3.33333E-6 4.81481E-6 L -0.00209 -0.64005 " pathEditMode="relative" rAng="0" ptsTypes="AA">
                                      <p:cBhvr>
                                        <p:cTn id="9" dur="3000" fill="hold"/>
                                        <p:tgtEl>
                                          <p:spTgt spid="3">
                                            <p:txEl>
                                              <p:pRg st="0" end="0"/>
                                            </p:txEl>
                                          </p:spTgt>
                                        </p:tgtEl>
                                        <p:attrNameLst>
                                          <p:attrName>ppt_x</p:attrName>
                                          <p:attrName>ppt_y</p:attrName>
                                        </p:attrNameLst>
                                      </p:cBhvr>
                                      <p:rCtr x="-1"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1143000"/>
          </a:xfrm>
        </p:spPr>
        <p:txBody>
          <a:bodyPr/>
          <a:lstStyle/>
          <a:p>
            <a:pPr algn="r"/>
            <a:r>
              <a:rPr lang="ar-SA" dirty="0" smtClean="0"/>
              <a:t>تقييم المنهجية</a:t>
            </a:r>
            <a:endParaRPr lang="en-US" dirty="0"/>
          </a:p>
        </p:txBody>
      </p:sp>
      <p:graphicFrame>
        <p:nvGraphicFramePr>
          <p:cNvPr id="4" name="Table 3"/>
          <p:cNvGraphicFramePr>
            <a:graphicFrameLocks noGrp="1"/>
          </p:cNvGraphicFramePr>
          <p:nvPr/>
        </p:nvGraphicFramePr>
        <p:xfrm>
          <a:off x="-6" y="1600200"/>
          <a:ext cx="9144006" cy="5181600"/>
        </p:xfrm>
        <a:graphic>
          <a:graphicData uri="http://schemas.openxmlformats.org/drawingml/2006/table">
            <a:tbl>
              <a:tblPr rtl="1"/>
              <a:tblGrid>
                <a:gridCol w="2513966"/>
                <a:gridCol w="343535"/>
                <a:gridCol w="267971"/>
                <a:gridCol w="285750"/>
                <a:gridCol w="303530"/>
                <a:gridCol w="267971"/>
                <a:gridCol w="285750"/>
                <a:gridCol w="285750"/>
                <a:gridCol w="285750"/>
                <a:gridCol w="303530"/>
                <a:gridCol w="267971"/>
                <a:gridCol w="285750"/>
                <a:gridCol w="285750"/>
                <a:gridCol w="285750"/>
                <a:gridCol w="303530"/>
                <a:gridCol w="267971"/>
                <a:gridCol w="285750"/>
                <a:gridCol w="285750"/>
                <a:gridCol w="285750"/>
                <a:gridCol w="303530"/>
                <a:gridCol w="267971"/>
                <a:gridCol w="400050"/>
                <a:gridCol w="474980"/>
              </a:tblGrid>
              <a:tr h="532208">
                <a:tc>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المنهجية</a:t>
                      </a:r>
                      <a:endParaRPr lang="en-US" sz="1400"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gridSpan="4">
                  <a:txBody>
                    <a:bodyPr/>
                    <a:lstStyle/>
                    <a:p>
                      <a:pPr marL="0" marR="0" algn="ctr" rtl="1">
                        <a:lnSpc>
                          <a:spcPct val="120000"/>
                        </a:lnSpc>
                        <a:spcBef>
                          <a:spcPts val="0"/>
                        </a:spcBef>
                        <a:spcAft>
                          <a:spcPts val="1000"/>
                        </a:spcAft>
                      </a:pPr>
                      <a:r>
                        <a:rPr lang="ar-JO" sz="1400" dirty="0">
                          <a:solidFill>
                            <a:srgbClr val="FFFFFF"/>
                          </a:solidFill>
                          <a:latin typeface="Arial"/>
                          <a:ea typeface="Times New Roman"/>
                          <a:cs typeface="Times New Roman"/>
                        </a:rPr>
                        <a:t>0%</a:t>
                      </a:r>
                      <a:endParaRPr lang="en-US" sz="1400"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dirty="0">
                          <a:solidFill>
                            <a:srgbClr val="FFFFFF"/>
                          </a:solidFill>
                          <a:latin typeface="Calibri"/>
                          <a:ea typeface="Times New Roman"/>
                          <a:cs typeface="Arial"/>
                        </a:rPr>
                        <a:t>25%</a:t>
                      </a:r>
                      <a:endParaRPr lang="en-US" sz="1400"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dirty="0">
                          <a:solidFill>
                            <a:srgbClr val="FFFFFF"/>
                          </a:solidFill>
                          <a:latin typeface="Calibri"/>
                          <a:ea typeface="Times New Roman"/>
                          <a:cs typeface="Arial"/>
                        </a:rPr>
                        <a:t>50%</a:t>
                      </a:r>
                      <a:endParaRPr lang="en-US" sz="1400"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dirty="0">
                          <a:solidFill>
                            <a:srgbClr val="FFFFFF"/>
                          </a:solidFill>
                          <a:latin typeface="Calibri"/>
                          <a:ea typeface="Times New Roman"/>
                          <a:cs typeface="Arial"/>
                        </a:rPr>
                        <a:t>75%</a:t>
                      </a:r>
                      <a:endParaRPr lang="en-US" sz="1400"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a:solidFill>
                            <a:srgbClr val="FFFFFF"/>
                          </a:solidFill>
                          <a:latin typeface="Calibri"/>
                          <a:ea typeface="Times New Roman"/>
                          <a:cs typeface="Arial"/>
                        </a:rPr>
                        <a:t>100%</a:t>
                      </a:r>
                      <a:endParaRPr lang="en-US" sz="140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r>
              <a:tr h="2933077">
                <a:tc>
                  <a:txBody>
                    <a:bodyPr/>
                    <a:lstStyle/>
                    <a:p>
                      <a:pPr marL="0" marR="0" algn="r" rtl="1">
                        <a:lnSpc>
                          <a:spcPct val="115000"/>
                        </a:lnSpc>
                        <a:spcBef>
                          <a:spcPts val="0"/>
                        </a:spcBef>
                        <a:spcAft>
                          <a:spcPts val="1000"/>
                        </a:spcAft>
                      </a:pPr>
                      <a:r>
                        <a:rPr lang="ar-SA" sz="1400" b="1" dirty="0" smtClean="0">
                          <a:latin typeface="Calibri"/>
                          <a:ea typeface="Times New Roman"/>
                          <a:cs typeface="Arial"/>
                        </a:rPr>
                        <a:t>السلامة والمنطقية</a:t>
                      </a:r>
                      <a:r>
                        <a:rPr lang="ar-SA" sz="1400" b="1" dirty="0">
                          <a:latin typeface="Calibri"/>
                          <a:ea typeface="Times New Roman"/>
                          <a:cs typeface="Arial"/>
                        </a:rPr>
                        <a:t>:</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المنطق في المنهجية المتبعة وسبب اختيارها واضح ومحدد</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 للمنهجية عمليات واضحة ومُعرَّفة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المنهجية تركز على احتياجات المعنيين (أصحاب العلاقة)</a:t>
                      </a:r>
                      <a:r>
                        <a:rPr lang="ar-SA" sz="1400" b="1" dirty="0">
                          <a:latin typeface="Calibri"/>
                          <a:ea typeface="Times New Roman"/>
                          <a:cs typeface="Simplified Arabic"/>
                        </a:rPr>
                        <a:t> </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التحسينات يتم تضمينها في المنهجيات بشكل مستمر</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dirty="0">
                          <a:latin typeface="Calibri"/>
                          <a:ea typeface="Times New Roman"/>
                          <a:cs typeface="Arial"/>
                        </a:rPr>
                        <a:t>لا يوجد إثبات            أو عبارة غير مدعمة بدليل</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dirty="0">
                          <a:latin typeface="Calibri"/>
                          <a:ea typeface="Times New Roman"/>
                          <a:cs typeface="Arial"/>
                        </a:rPr>
                        <a:t>بعض الإثباتات</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dirty="0">
                          <a:latin typeface="Calibri"/>
                          <a:ea typeface="Times New Roman"/>
                          <a:cs typeface="Arial"/>
                        </a:rPr>
                        <a:t>يوجد إثبات</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dirty="0">
                          <a:latin typeface="Calibri"/>
                          <a:ea typeface="Times New Roman"/>
                          <a:cs typeface="Arial"/>
                        </a:rPr>
                        <a:t>يوجد إثبات واضح</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dirty="0">
                          <a:latin typeface="Calibri"/>
                          <a:ea typeface="Times New Roman"/>
                          <a:cs typeface="Arial"/>
                        </a:rPr>
                        <a:t>إثبات شامل</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50596">
                <a:tc>
                  <a:txBody>
                    <a:bodyPr/>
                    <a:lstStyle/>
                    <a:p>
                      <a:pPr marL="0" marR="0" algn="r" rtl="1">
                        <a:lnSpc>
                          <a:spcPct val="115000"/>
                        </a:lnSpc>
                        <a:spcBef>
                          <a:spcPts val="0"/>
                        </a:spcBef>
                        <a:spcAft>
                          <a:spcPts val="1000"/>
                        </a:spcAft>
                      </a:pPr>
                      <a:r>
                        <a:rPr lang="ar-SA" sz="1400" b="1" dirty="0">
                          <a:latin typeface="Calibri"/>
                          <a:ea typeface="Times New Roman"/>
                          <a:cs typeface="Arial"/>
                        </a:rPr>
                        <a:t>الترابط/ التكامل:</a:t>
                      </a:r>
                      <a:endParaRPr lang="en-US" sz="1400"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المنهجية تدعم الإستراتيجية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 المنهجية مرتبطة بشكل مناسب بالمنهجيات الأخرى</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dirty="0">
                          <a:latin typeface="Calibri"/>
                          <a:ea typeface="Times New Roman"/>
                          <a:cs typeface="Arial"/>
                        </a:rPr>
                        <a:t>لا يوجد إثبات            أو عبارة غير مدعمة بدليل</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a:latin typeface="Calibri"/>
                          <a:ea typeface="Times New Roman"/>
                          <a:cs typeface="Arial"/>
                        </a:rPr>
                        <a:t>بعض الإثباتات</a:t>
                      </a:r>
                      <a:endParaRPr lang="en-US" sz="14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a:latin typeface="Calibri"/>
                          <a:ea typeface="Times New Roman"/>
                          <a:cs typeface="Arial"/>
                        </a:rPr>
                        <a:t>يوجد إثبات</a:t>
                      </a:r>
                      <a:endParaRPr lang="en-US" sz="14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dirty="0">
                          <a:latin typeface="Calibri"/>
                          <a:ea typeface="Times New Roman"/>
                          <a:cs typeface="Arial"/>
                        </a:rPr>
                        <a:t>يوجد إثبات واضح</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dirty="0">
                          <a:latin typeface="Calibri"/>
                          <a:ea typeface="Times New Roman"/>
                          <a:cs typeface="Arial"/>
                        </a:rPr>
                        <a:t>إثبات شامل</a:t>
                      </a:r>
                      <a:endParaRPr lang="en-US" sz="14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5719">
                <a:tc>
                  <a:txBody>
                    <a:bodyPr/>
                    <a:lstStyle/>
                    <a:p>
                      <a:pPr marL="0" marR="0" algn="r" rtl="1">
                        <a:lnSpc>
                          <a:spcPct val="115000"/>
                        </a:lnSpc>
                        <a:spcBef>
                          <a:spcPts val="0"/>
                        </a:spcBef>
                        <a:spcAft>
                          <a:spcPts val="1000"/>
                        </a:spcAft>
                      </a:pPr>
                      <a:r>
                        <a:rPr lang="ar-SA" sz="1400" b="1" dirty="0">
                          <a:latin typeface="Calibri"/>
                          <a:ea typeface="Times New Roman"/>
                          <a:cs typeface="Simplified Arabic"/>
                        </a:rPr>
                        <a:t>المجموع للمنهجية</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600" b="1" dirty="0">
                        <a:solidFill>
                          <a:srgbClr val="000000"/>
                        </a:solidFill>
                        <a:latin typeface="TimesNewRomanPSMT"/>
                        <a:ea typeface="Times New Roman"/>
                        <a:cs typeface="Simplified Arabic"/>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10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15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20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25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30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35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40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45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50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55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60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65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70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a:latin typeface="Calibri"/>
                          <a:ea typeface="Times New Roman"/>
                          <a:cs typeface="Simplified Arabic"/>
                        </a:rPr>
                        <a:t>75</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80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85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90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95</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b="1" dirty="0">
                          <a:latin typeface="Calibri"/>
                          <a:ea typeface="Times New Roman"/>
                          <a:cs typeface="Simplified Arabic"/>
                        </a:rPr>
                        <a:t>100</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
        <p:nvSpPr>
          <p:cNvPr id="5" name="Title 1"/>
          <p:cNvSpPr txBox="1">
            <a:spLocks/>
          </p:cNvSpPr>
          <p:nvPr/>
        </p:nvSpPr>
        <p:spPr>
          <a:xfrm>
            <a:off x="3276600" y="304800"/>
            <a:ext cx="4876800" cy="1143000"/>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normalizeH="0" baseline="0" noProof="0" dirty="0" smtClean="0">
                <a:ln w="11430"/>
                <a:solidFill>
                  <a:srgbClr val="FF0000"/>
                </a:solidFill>
                <a:effectLst>
                  <a:outerShdw blurRad="80000" dist="40000" dir="5040000" algn="tl">
                    <a:srgbClr val="000000">
                      <a:alpha val="30000"/>
                    </a:srgbClr>
                  </a:outerShdw>
                </a:effectLst>
                <a:uLnTx/>
                <a:uFillTx/>
                <a:latin typeface="+mj-lt"/>
                <a:ea typeface="+mj-ea"/>
                <a:cs typeface="+mj-cs"/>
              </a:rPr>
              <a:t>A</a:t>
            </a:r>
            <a:r>
              <a:rPr kumimoji="0" lang="en-US"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pproach </a:t>
            </a:r>
            <a:endParaRPr kumimoji="0" lang="en-US"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1143000"/>
          </a:xfrm>
        </p:spPr>
        <p:txBody>
          <a:bodyPr/>
          <a:lstStyle/>
          <a:p>
            <a:pPr algn="r" rtl="1"/>
            <a:r>
              <a:rPr lang="ar-SA" dirty="0" smtClean="0"/>
              <a:t>تقييم التطبيق</a:t>
            </a:r>
            <a:endParaRPr lang="en-US" dirty="0"/>
          </a:p>
        </p:txBody>
      </p:sp>
      <p:graphicFrame>
        <p:nvGraphicFramePr>
          <p:cNvPr id="4" name="Table 3"/>
          <p:cNvGraphicFramePr>
            <a:graphicFrameLocks noGrp="1"/>
          </p:cNvGraphicFramePr>
          <p:nvPr/>
        </p:nvGraphicFramePr>
        <p:xfrm>
          <a:off x="228600" y="2286000"/>
          <a:ext cx="8686797" cy="4191000"/>
        </p:xfrm>
        <a:graphic>
          <a:graphicData uri="http://schemas.openxmlformats.org/drawingml/2006/table">
            <a:tbl>
              <a:tblPr rtl="1"/>
              <a:tblGrid>
                <a:gridCol w="2389412"/>
                <a:gridCol w="326871"/>
                <a:gridCol w="254501"/>
                <a:gridCol w="271387"/>
                <a:gridCol w="288273"/>
                <a:gridCol w="254501"/>
                <a:gridCol w="271387"/>
                <a:gridCol w="271387"/>
                <a:gridCol w="271387"/>
                <a:gridCol w="288273"/>
                <a:gridCol w="254501"/>
                <a:gridCol w="271387"/>
                <a:gridCol w="271387"/>
                <a:gridCol w="271387"/>
                <a:gridCol w="288273"/>
                <a:gridCol w="254501"/>
                <a:gridCol w="271387"/>
                <a:gridCol w="271387"/>
                <a:gridCol w="271387"/>
                <a:gridCol w="288273"/>
                <a:gridCol w="254501"/>
                <a:gridCol w="379942"/>
                <a:gridCol w="451105"/>
              </a:tblGrid>
              <a:tr h="608220">
                <a:tc>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التطبيق</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gridSpan="4">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0%</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25%</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50%</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75%</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100%</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r>
              <a:tr h="1366252">
                <a:tc>
                  <a:txBody>
                    <a:bodyPr/>
                    <a:lstStyle/>
                    <a:p>
                      <a:pPr marL="0" marR="0" algn="r" rtl="1">
                        <a:lnSpc>
                          <a:spcPct val="115000"/>
                        </a:lnSpc>
                        <a:spcBef>
                          <a:spcPts val="0"/>
                        </a:spcBef>
                        <a:spcAft>
                          <a:spcPts val="1000"/>
                        </a:spcAft>
                      </a:pPr>
                      <a:endParaRPr lang="ar-SA" sz="1400" b="1">
                        <a:solidFill>
                          <a:srgbClr val="000000"/>
                        </a:solidFill>
                        <a:latin typeface="Calibri"/>
                        <a:ea typeface="Times New Roman"/>
                        <a:cs typeface="TimesNewRomanPSMT"/>
                      </a:endParaRPr>
                    </a:p>
                    <a:p>
                      <a:pPr marL="0" marR="0" algn="r" rtl="1">
                        <a:lnSpc>
                          <a:spcPct val="115000"/>
                        </a:lnSpc>
                        <a:spcBef>
                          <a:spcPts val="0"/>
                        </a:spcBef>
                        <a:spcAft>
                          <a:spcPts val="1000"/>
                        </a:spcAft>
                      </a:pPr>
                      <a:r>
                        <a:rPr lang="ar-SA" sz="1400" b="1">
                          <a:latin typeface="Calibri"/>
                          <a:ea typeface="Times New Roman"/>
                          <a:cs typeface="Times New Roman"/>
                        </a:rPr>
                        <a:t>التنفيذ</a:t>
                      </a:r>
                      <a:r>
                        <a:rPr lang="ar-SA" sz="1400" b="1">
                          <a:latin typeface="Calibri"/>
                          <a:ea typeface="Times New Roman"/>
                          <a:cs typeface="Arial"/>
                        </a:rPr>
                        <a:t>: </a:t>
                      </a:r>
                      <a:endParaRPr lang="en-US" sz="14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a:latin typeface="Calibri"/>
                          <a:ea typeface="Times New Roman"/>
                          <a:cs typeface="Arial"/>
                        </a:rPr>
                        <a:t>المنهجية مطبقة في المجالات المعنية </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dirty="0">
                          <a:latin typeface="Calibri"/>
                          <a:ea typeface="Times New Roman"/>
                          <a:cs typeface="Times New Roman"/>
                        </a:rPr>
                        <a:t>لا</a:t>
                      </a:r>
                      <a:r>
                        <a:rPr lang="ar-SA" sz="1400" b="1" dirty="0">
                          <a:latin typeface="Calibri"/>
                          <a:ea typeface="Times New Roman"/>
                          <a:cs typeface="Arial"/>
                        </a:rPr>
                        <a:t> </a:t>
                      </a: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أو</a:t>
                      </a:r>
                      <a:r>
                        <a:rPr lang="ar-SA" sz="1400" b="1" dirty="0">
                          <a:latin typeface="Calibri"/>
                          <a:ea typeface="Times New Roman"/>
                          <a:cs typeface="Arial"/>
                        </a:rPr>
                        <a:t> </a:t>
                      </a:r>
                      <a:r>
                        <a:rPr lang="ar-SA" sz="1400" b="1" dirty="0">
                          <a:latin typeface="Calibri"/>
                          <a:ea typeface="Times New Roman"/>
                          <a:cs typeface="Times New Roman"/>
                        </a:rPr>
                        <a:t>عبارة</a:t>
                      </a:r>
                      <a:r>
                        <a:rPr lang="ar-SA" sz="1400" b="1" dirty="0">
                          <a:latin typeface="Calibri"/>
                          <a:ea typeface="Times New Roman"/>
                          <a:cs typeface="Arial"/>
                        </a:rPr>
                        <a:t> </a:t>
                      </a:r>
                      <a:r>
                        <a:rPr lang="ar-SA" sz="1400" b="1" dirty="0">
                          <a:latin typeface="Calibri"/>
                          <a:ea typeface="Times New Roman"/>
                          <a:cs typeface="Times New Roman"/>
                        </a:rPr>
                        <a:t>غير</a:t>
                      </a:r>
                      <a:r>
                        <a:rPr lang="ar-SA" sz="1400" b="1" dirty="0">
                          <a:latin typeface="Calibri"/>
                          <a:ea typeface="Times New Roman"/>
                          <a:cs typeface="Arial"/>
                        </a:rPr>
                        <a:t> </a:t>
                      </a:r>
                      <a:r>
                        <a:rPr lang="ar-SA" sz="1400" b="1" dirty="0">
                          <a:latin typeface="Calibri"/>
                          <a:ea typeface="Times New Roman"/>
                          <a:cs typeface="Times New Roman"/>
                        </a:rPr>
                        <a:t>مدعمة</a:t>
                      </a:r>
                      <a:r>
                        <a:rPr lang="ar-SA" sz="1400" b="1" dirty="0">
                          <a:latin typeface="Calibri"/>
                          <a:ea typeface="Times New Roman"/>
                          <a:cs typeface="Arial"/>
                        </a:rPr>
                        <a:t> </a:t>
                      </a:r>
                      <a:r>
                        <a:rPr lang="ar-SA" sz="1400" b="1" dirty="0">
                          <a:latin typeface="Calibri"/>
                          <a:ea typeface="Times New Roman"/>
                          <a:cs typeface="Times New Roman"/>
                        </a:rPr>
                        <a:t>بدليل</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بعض</a:t>
                      </a:r>
                      <a:r>
                        <a:rPr lang="ar-SA" sz="1400" b="1" dirty="0">
                          <a:latin typeface="Calibri"/>
                          <a:ea typeface="Times New Roman"/>
                          <a:cs typeface="Arial"/>
                        </a:rPr>
                        <a:t> </a:t>
                      </a:r>
                      <a:r>
                        <a:rPr lang="ar-SA" sz="1400" b="1" dirty="0">
                          <a:latin typeface="Calibri"/>
                          <a:ea typeface="Times New Roman"/>
                          <a:cs typeface="Times New Roman"/>
                        </a:rPr>
                        <a:t>الإثباتات</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واضح</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شامل</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2858">
                <a:tc>
                  <a:txBody>
                    <a:bodyPr/>
                    <a:lstStyle/>
                    <a:p>
                      <a:pPr marL="0" marR="0" algn="r" rtl="1">
                        <a:lnSpc>
                          <a:spcPct val="115000"/>
                        </a:lnSpc>
                        <a:spcBef>
                          <a:spcPts val="0"/>
                        </a:spcBef>
                        <a:spcAft>
                          <a:spcPts val="1000"/>
                        </a:spcAft>
                      </a:pPr>
                      <a:endParaRPr lang="en-US" sz="1400" b="1">
                        <a:latin typeface="Calibri"/>
                        <a:ea typeface="Times New Roman"/>
                        <a:cs typeface="Arial"/>
                      </a:endParaRPr>
                    </a:p>
                    <a:p>
                      <a:pPr marL="0" marR="0" algn="r" rtl="1">
                        <a:lnSpc>
                          <a:spcPct val="115000"/>
                        </a:lnSpc>
                        <a:spcBef>
                          <a:spcPts val="0"/>
                        </a:spcBef>
                        <a:spcAft>
                          <a:spcPts val="1000"/>
                        </a:spcAft>
                      </a:pPr>
                      <a:r>
                        <a:rPr lang="ar-SA" sz="1400" b="1">
                          <a:latin typeface="Calibri"/>
                          <a:ea typeface="Times New Roman"/>
                          <a:cs typeface="Times New Roman"/>
                        </a:rPr>
                        <a:t>النظامية</a:t>
                      </a:r>
                      <a:r>
                        <a:rPr lang="ar-SA" sz="1400" b="1">
                          <a:latin typeface="Calibri"/>
                          <a:ea typeface="Times New Roman"/>
                          <a:cs typeface="Arial"/>
                        </a:rPr>
                        <a:t> </a:t>
                      </a:r>
                      <a:endParaRPr lang="en-US" sz="14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a:latin typeface="Calibri"/>
                          <a:ea typeface="Times New Roman"/>
                          <a:cs typeface="Arial"/>
                        </a:rPr>
                        <a:t>المنهجية مطبقة بشكل منظم ومحدد بأطر زمنية مع القدرة على إدارة التغييرات في بيئة العمل عند الحاجة</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a:latin typeface="Calibri"/>
                          <a:ea typeface="Times New Roman"/>
                          <a:cs typeface="Times New Roman"/>
                        </a:rPr>
                        <a:t>لا</a:t>
                      </a:r>
                      <a:r>
                        <a:rPr lang="ar-SA" sz="1400" b="1">
                          <a:latin typeface="Calibri"/>
                          <a:ea typeface="Times New Roman"/>
                          <a:cs typeface="Arial"/>
                        </a:rPr>
                        <a:t> </a:t>
                      </a: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أو</a:t>
                      </a:r>
                      <a:r>
                        <a:rPr lang="ar-SA" sz="1400" b="1">
                          <a:latin typeface="Calibri"/>
                          <a:ea typeface="Times New Roman"/>
                          <a:cs typeface="Arial"/>
                        </a:rPr>
                        <a:t> </a:t>
                      </a:r>
                      <a:r>
                        <a:rPr lang="ar-SA" sz="1400" b="1">
                          <a:latin typeface="Calibri"/>
                          <a:ea typeface="Times New Roman"/>
                          <a:cs typeface="Times New Roman"/>
                        </a:rPr>
                        <a:t>عبارة</a:t>
                      </a:r>
                      <a:r>
                        <a:rPr lang="ar-SA" sz="1400" b="1">
                          <a:latin typeface="Calibri"/>
                          <a:ea typeface="Times New Roman"/>
                          <a:cs typeface="Arial"/>
                        </a:rPr>
                        <a:t> </a:t>
                      </a:r>
                      <a:r>
                        <a:rPr lang="ar-SA" sz="1400" b="1">
                          <a:latin typeface="Calibri"/>
                          <a:ea typeface="Times New Roman"/>
                          <a:cs typeface="Times New Roman"/>
                        </a:rPr>
                        <a:t>غير</a:t>
                      </a:r>
                      <a:r>
                        <a:rPr lang="ar-SA" sz="1400" b="1">
                          <a:latin typeface="Calibri"/>
                          <a:ea typeface="Times New Roman"/>
                          <a:cs typeface="Arial"/>
                        </a:rPr>
                        <a:t> </a:t>
                      </a:r>
                      <a:r>
                        <a:rPr lang="ar-SA" sz="1400" b="1">
                          <a:latin typeface="Calibri"/>
                          <a:ea typeface="Times New Roman"/>
                          <a:cs typeface="Times New Roman"/>
                        </a:rPr>
                        <a:t>مدعمة</a:t>
                      </a:r>
                      <a:r>
                        <a:rPr lang="ar-SA" sz="1400" b="1">
                          <a:latin typeface="Calibri"/>
                          <a:ea typeface="Times New Roman"/>
                          <a:cs typeface="Arial"/>
                        </a:rPr>
                        <a:t> </a:t>
                      </a:r>
                      <a:r>
                        <a:rPr lang="ar-SA" sz="1400" b="1">
                          <a:latin typeface="Calibri"/>
                          <a:ea typeface="Times New Roman"/>
                          <a:cs typeface="Times New Roman"/>
                        </a:rPr>
                        <a:t>بدليل</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بعض</a:t>
                      </a:r>
                      <a:r>
                        <a:rPr lang="ar-SA" sz="1400" b="1" dirty="0">
                          <a:latin typeface="Calibri"/>
                          <a:ea typeface="Times New Roman"/>
                          <a:cs typeface="Arial"/>
                        </a:rPr>
                        <a:t> </a:t>
                      </a:r>
                      <a:r>
                        <a:rPr lang="ar-SA" sz="1400" b="1" dirty="0">
                          <a:latin typeface="Calibri"/>
                          <a:ea typeface="Times New Roman"/>
                          <a:cs typeface="Times New Roman"/>
                        </a:rPr>
                        <a:t>الإثباتات</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واضح</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شامل</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3670">
                <a:tc>
                  <a:txBody>
                    <a:bodyPr/>
                    <a:lstStyle/>
                    <a:p>
                      <a:pPr marL="0" marR="0" algn="r" rtl="1">
                        <a:lnSpc>
                          <a:spcPct val="115000"/>
                        </a:lnSpc>
                        <a:spcBef>
                          <a:spcPts val="0"/>
                        </a:spcBef>
                        <a:spcAft>
                          <a:spcPts val="1000"/>
                        </a:spcAft>
                      </a:pPr>
                      <a:r>
                        <a:rPr lang="ar-SA" sz="1400" b="1">
                          <a:latin typeface="Calibri"/>
                          <a:ea typeface="Times New Roman"/>
                          <a:cs typeface="Simplified Arabic"/>
                        </a:rPr>
                        <a:t>المجموع للتطبيق</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100" b="1">
                        <a:solidFill>
                          <a:srgbClr val="000000"/>
                        </a:solidFill>
                        <a:latin typeface="TimesNewRomanPSMT"/>
                        <a:ea typeface="Times New Roman"/>
                        <a:cs typeface="Simplified Arabic"/>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10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15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20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25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30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35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40</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45</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60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65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70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75</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80</a:t>
                      </a:r>
                      <a:endParaRPr lang="en-US" sz="11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85</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90</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95</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100</a:t>
                      </a:r>
                      <a:endParaRPr lang="en-US" sz="11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
        <p:nvSpPr>
          <p:cNvPr id="5" name="Title 1"/>
          <p:cNvSpPr txBox="1">
            <a:spLocks/>
          </p:cNvSpPr>
          <p:nvPr/>
        </p:nvSpPr>
        <p:spPr>
          <a:xfrm>
            <a:off x="3124200" y="304800"/>
            <a:ext cx="4267200" cy="1143000"/>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4400" b="1" i="0" u="sng" strike="noStrike" kern="1200" normalizeH="0" baseline="0" noProof="0" dirty="0" smtClean="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mj-lt"/>
                <a:ea typeface="+mj-ea"/>
                <a:cs typeface="+mj-cs"/>
              </a:rPr>
              <a:t>D</a:t>
            </a:r>
            <a:r>
              <a:rPr kumimoji="0" lang="en-US"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eployment</a:t>
            </a:r>
            <a:r>
              <a:rPr kumimoji="0" lang="en-US" sz="4400" b="1" i="0" u="none" strike="noStrike" kern="1200" normalizeH="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t>
            </a:r>
            <a:endParaRPr kumimoji="0" lang="en-US" sz="44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plus(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762000"/>
            <a:ext cx="54102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b="1" spc="50" dirty="0" smtClean="0">
                <a:ln w="11430"/>
                <a:effectLst>
                  <a:outerShdw blurRad="76200" dist="50800" dir="5400000" algn="tl" rotWithShape="0">
                    <a:srgbClr val="000000">
                      <a:alpha val="65000"/>
                    </a:srgbClr>
                  </a:outerShdw>
                </a:effectLst>
              </a:rPr>
              <a:t>ssessment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solidFill>
                  <a:srgbClr val="FFFF00"/>
                </a:solidFill>
                <a:effectLst>
                  <a:outerShdw blurRad="76200" dist="50800" dir="5400000" algn="tl" rotWithShape="0">
                    <a:srgbClr val="000000">
                      <a:alpha val="65000"/>
                    </a:srgbClr>
                  </a:outerShdw>
                </a:effectLst>
              </a:rPr>
              <a:t>&amp;</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a:t>
            </a:r>
            <a:r>
              <a:rPr lang="en-US" b="1" spc="50" dirty="0" smtClean="0">
                <a:ln w="11430"/>
                <a:effectLst>
                  <a:outerShdw blurRad="76200" dist="50800" dir="5400000" algn="tl" rotWithShape="0">
                    <a:srgbClr val="000000">
                      <a:alpha val="65000"/>
                    </a:srgbClr>
                  </a:outerShdw>
                </a:effectLst>
              </a:rPr>
              <a:t>eview</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itle 1"/>
          <p:cNvSpPr txBox="1">
            <a:spLocks/>
          </p:cNvSpPr>
          <p:nvPr/>
        </p:nvSpPr>
        <p:spPr>
          <a:xfrm>
            <a:off x="3733800" y="228600"/>
            <a:ext cx="54102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SA" sz="44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التقييم</a:t>
            </a:r>
            <a:r>
              <a:rPr kumimoji="0" lang="ar-SA" sz="4400" b="1" i="0" u="none" strike="noStrike" kern="1200" cap="none"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والمراجعة</a:t>
            </a:r>
            <a:endPar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graphicFrame>
        <p:nvGraphicFramePr>
          <p:cNvPr id="5" name="Table 4"/>
          <p:cNvGraphicFramePr>
            <a:graphicFrameLocks noGrp="1"/>
          </p:cNvGraphicFramePr>
          <p:nvPr/>
        </p:nvGraphicFramePr>
        <p:xfrm>
          <a:off x="-4" y="1752601"/>
          <a:ext cx="9144004" cy="5158765"/>
        </p:xfrm>
        <a:graphic>
          <a:graphicData uri="http://schemas.openxmlformats.org/drawingml/2006/table">
            <a:tbl>
              <a:tblPr rtl="1"/>
              <a:tblGrid>
                <a:gridCol w="2414395"/>
                <a:gridCol w="442841"/>
                <a:gridCol w="268109"/>
                <a:gridCol w="285794"/>
                <a:gridCol w="303480"/>
                <a:gridCol w="268109"/>
                <a:gridCol w="285794"/>
                <a:gridCol w="285794"/>
                <a:gridCol w="285794"/>
                <a:gridCol w="303480"/>
                <a:gridCol w="268109"/>
                <a:gridCol w="285794"/>
                <a:gridCol w="285794"/>
                <a:gridCol w="285794"/>
                <a:gridCol w="303480"/>
                <a:gridCol w="268109"/>
                <a:gridCol w="285794"/>
                <a:gridCol w="285794"/>
                <a:gridCol w="285794"/>
                <a:gridCol w="303480"/>
                <a:gridCol w="268109"/>
                <a:gridCol w="399689"/>
                <a:gridCol w="474674"/>
              </a:tblGrid>
              <a:tr h="227203">
                <a:tc>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Times New Roman"/>
                        </a:rPr>
                        <a:t>التقييم</a:t>
                      </a:r>
                      <a:r>
                        <a:rPr lang="ar-SA" sz="1400" b="1" dirty="0">
                          <a:solidFill>
                            <a:srgbClr val="FFFFFF"/>
                          </a:solidFill>
                          <a:latin typeface="Calibri"/>
                          <a:ea typeface="Times New Roman"/>
                          <a:cs typeface="Arial"/>
                        </a:rPr>
                        <a:t> </a:t>
                      </a:r>
                      <a:r>
                        <a:rPr lang="ar-SA" sz="1400" b="1" dirty="0">
                          <a:solidFill>
                            <a:srgbClr val="FFFFFF"/>
                          </a:solidFill>
                          <a:latin typeface="Calibri"/>
                          <a:ea typeface="Times New Roman"/>
                          <a:cs typeface="Times New Roman"/>
                        </a:rPr>
                        <a:t>والتحسين</a:t>
                      </a:r>
                      <a:endParaRPr lang="en-US" sz="1400" b="1" dirty="0">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gridSpan="4">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0%</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25%</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50%</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75%</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100%</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r>
              <a:tr h="1173280">
                <a:tc>
                  <a:txBody>
                    <a:bodyPr/>
                    <a:lstStyle/>
                    <a:p>
                      <a:pPr marL="0" marR="0" algn="r" rtl="1">
                        <a:lnSpc>
                          <a:spcPct val="115000"/>
                        </a:lnSpc>
                        <a:spcBef>
                          <a:spcPts val="0"/>
                        </a:spcBef>
                        <a:spcAft>
                          <a:spcPts val="1000"/>
                        </a:spcAft>
                      </a:pPr>
                      <a:r>
                        <a:rPr lang="ar-SA" sz="1400" b="1" dirty="0">
                          <a:latin typeface="Calibri"/>
                          <a:ea typeface="Times New Roman"/>
                          <a:cs typeface="Times New Roman"/>
                        </a:rPr>
                        <a:t>القياس</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dirty="0">
                          <a:latin typeface="Calibri"/>
                          <a:ea typeface="Times New Roman"/>
                          <a:cs typeface="Arial"/>
                        </a:rPr>
                        <a:t>فاعلية وكفاءة المنهجية وتطبيقها تخضعان لقياس دوري </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400" b="1" dirty="0">
                          <a:latin typeface="Calibri"/>
                          <a:ea typeface="Times New Roman"/>
                          <a:cs typeface="Arial"/>
                        </a:rPr>
                        <a:t>ملاءمة المقاييس التي يتم اختيارها</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dirty="0">
                          <a:latin typeface="Calibri"/>
                          <a:ea typeface="Times New Roman"/>
                          <a:cs typeface="Times New Roman"/>
                        </a:rPr>
                        <a:t>لا</a:t>
                      </a:r>
                      <a:r>
                        <a:rPr lang="ar-SA" sz="1400" b="1" dirty="0">
                          <a:latin typeface="Calibri"/>
                          <a:ea typeface="Times New Roman"/>
                          <a:cs typeface="Arial"/>
                        </a:rPr>
                        <a:t> </a:t>
                      </a: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أو</a:t>
                      </a:r>
                      <a:r>
                        <a:rPr lang="ar-SA" sz="1400" b="1" dirty="0">
                          <a:latin typeface="Calibri"/>
                          <a:ea typeface="Times New Roman"/>
                          <a:cs typeface="Arial"/>
                        </a:rPr>
                        <a:t> </a:t>
                      </a:r>
                      <a:r>
                        <a:rPr lang="ar-SA" sz="1400" b="1" dirty="0">
                          <a:latin typeface="Calibri"/>
                          <a:ea typeface="Times New Roman"/>
                          <a:cs typeface="Times New Roman"/>
                        </a:rPr>
                        <a:t>عبارة</a:t>
                      </a:r>
                      <a:r>
                        <a:rPr lang="ar-SA" sz="1400" b="1" dirty="0">
                          <a:latin typeface="Calibri"/>
                          <a:ea typeface="Times New Roman"/>
                          <a:cs typeface="Arial"/>
                        </a:rPr>
                        <a:t> </a:t>
                      </a:r>
                      <a:r>
                        <a:rPr lang="ar-SA" sz="1400" b="1" dirty="0">
                          <a:latin typeface="Calibri"/>
                          <a:ea typeface="Times New Roman"/>
                          <a:cs typeface="Times New Roman"/>
                        </a:rPr>
                        <a:t>غير</a:t>
                      </a:r>
                      <a:r>
                        <a:rPr lang="ar-SA" sz="1400" b="1" dirty="0">
                          <a:latin typeface="Calibri"/>
                          <a:ea typeface="Times New Roman"/>
                          <a:cs typeface="Arial"/>
                        </a:rPr>
                        <a:t> </a:t>
                      </a:r>
                      <a:r>
                        <a:rPr lang="ar-SA" sz="1400" b="1" dirty="0">
                          <a:latin typeface="Calibri"/>
                          <a:ea typeface="Times New Roman"/>
                          <a:cs typeface="Times New Roman"/>
                        </a:rPr>
                        <a:t>مدعمة</a:t>
                      </a:r>
                      <a:r>
                        <a:rPr lang="ar-SA" sz="1400" b="1" dirty="0">
                          <a:latin typeface="Calibri"/>
                          <a:ea typeface="Times New Roman"/>
                          <a:cs typeface="Arial"/>
                        </a:rPr>
                        <a:t> </a:t>
                      </a:r>
                      <a:r>
                        <a:rPr lang="ar-SA" sz="1400" b="1" dirty="0">
                          <a:latin typeface="Calibri"/>
                          <a:ea typeface="Times New Roman"/>
                          <a:cs typeface="Times New Roman"/>
                        </a:rPr>
                        <a:t>بدليل</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بعض</a:t>
                      </a:r>
                      <a:r>
                        <a:rPr lang="ar-SA" sz="1400" b="1" dirty="0">
                          <a:latin typeface="Calibri"/>
                          <a:ea typeface="Times New Roman"/>
                          <a:cs typeface="Arial"/>
                        </a:rPr>
                        <a:t> </a:t>
                      </a:r>
                      <a:r>
                        <a:rPr lang="ar-SA" sz="1400" b="1" dirty="0">
                          <a:latin typeface="Calibri"/>
                          <a:ea typeface="Times New Roman"/>
                          <a:cs typeface="Times New Roman"/>
                        </a:rPr>
                        <a:t>الإثباتات</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واضح</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شامل</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35848">
                <a:tc>
                  <a:txBody>
                    <a:bodyPr/>
                    <a:lstStyle/>
                    <a:p>
                      <a:pPr marL="0" marR="0" algn="r" rtl="1">
                        <a:lnSpc>
                          <a:spcPct val="115000"/>
                        </a:lnSpc>
                        <a:spcBef>
                          <a:spcPts val="0"/>
                        </a:spcBef>
                        <a:spcAft>
                          <a:spcPts val="1000"/>
                        </a:spcAft>
                      </a:pPr>
                      <a:r>
                        <a:rPr lang="ar-SA" sz="1400" b="1">
                          <a:latin typeface="Calibri"/>
                          <a:ea typeface="Times New Roman"/>
                          <a:cs typeface="Times New Roman"/>
                        </a:rPr>
                        <a:t>التعلم</a:t>
                      </a:r>
                      <a:r>
                        <a:rPr lang="ar-SA" sz="1400" b="1">
                          <a:latin typeface="Calibri"/>
                          <a:ea typeface="Times New Roman"/>
                          <a:cs typeface="Arial"/>
                        </a:rPr>
                        <a:t> </a:t>
                      </a:r>
                      <a:r>
                        <a:rPr lang="ar-SA" sz="1400" b="1">
                          <a:latin typeface="Calibri"/>
                          <a:ea typeface="Times New Roman"/>
                          <a:cs typeface="Times New Roman"/>
                        </a:rPr>
                        <a:t>والابتكار</a:t>
                      </a:r>
                      <a:endParaRPr lang="en-US" sz="1400" b="1">
                        <a:latin typeface="Calibri"/>
                        <a:ea typeface="Times New Roman"/>
                        <a:cs typeface="Arial"/>
                      </a:endParaRPr>
                    </a:p>
                    <a:p>
                      <a:pPr marL="342900" marR="0" lvl="0" indent="-342900" algn="just" rtl="1">
                        <a:lnSpc>
                          <a:spcPct val="115000"/>
                        </a:lnSpc>
                        <a:spcBef>
                          <a:spcPts val="0"/>
                        </a:spcBef>
                        <a:spcAft>
                          <a:spcPts val="1000"/>
                        </a:spcAft>
                        <a:buSzPts val="900"/>
                        <a:buFont typeface="Symbol"/>
                        <a:buChar char=""/>
                      </a:pPr>
                      <a:r>
                        <a:rPr lang="ar-SA" sz="1400" b="1">
                          <a:latin typeface="Calibri"/>
                          <a:ea typeface="Times New Roman"/>
                          <a:cs typeface="Arial"/>
                        </a:rPr>
                        <a:t>استخدام التعلم لتحديد أفضل الممارسات الداخلية والخارجية وفرص التحسين</a:t>
                      </a:r>
                      <a:endParaRPr lang="en-US" sz="14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SA" sz="1400" b="1">
                          <a:latin typeface="Calibri"/>
                          <a:ea typeface="Times New Roman"/>
                          <a:cs typeface="Arial"/>
                        </a:rPr>
                        <a:t>استخدام الابتكار لاستحداث أو تعديل منهجيات جديدة</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dirty="0">
                          <a:latin typeface="Calibri"/>
                          <a:ea typeface="Times New Roman"/>
                          <a:cs typeface="Times New Roman"/>
                        </a:rPr>
                        <a:t>لا</a:t>
                      </a:r>
                      <a:r>
                        <a:rPr lang="ar-SA" sz="1400" b="1" dirty="0">
                          <a:latin typeface="Calibri"/>
                          <a:ea typeface="Times New Roman"/>
                          <a:cs typeface="Arial"/>
                        </a:rPr>
                        <a:t> </a:t>
                      </a: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أو</a:t>
                      </a:r>
                      <a:r>
                        <a:rPr lang="ar-SA" sz="1400" b="1" dirty="0">
                          <a:latin typeface="Calibri"/>
                          <a:ea typeface="Times New Roman"/>
                          <a:cs typeface="Arial"/>
                        </a:rPr>
                        <a:t> </a:t>
                      </a:r>
                      <a:r>
                        <a:rPr lang="ar-SA" sz="1400" b="1" dirty="0">
                          <a:latin typeface="Calibri"/>
                          <a:ea typeface="Times New Roman"/>
                          <a:cs typeface="Times New Roman"/>
                        </a:rPr>
                        <a:t>عبارة</a:t>
                      </a:r>
                      <a:r>
                        <a:rPr lang="ar-SA" sz="1400" b="1" dirty="0">
                          <a:latin typeface="Calibri"/>
                          <a:ea typeface="Times New Roman"/>
                          <a:cs typeface="Arial"/>
                        </a:rPr>
                        <a:t> </a:t>
                      </a:r>
                      <a:r>
                        <a:rPr lang="ar-SA" sz="1400" b="1" dirty="0">
                          <a:latin typeface="Calibri"/>
                          <a:ea typeface="Times New Roman"/>
                          <a:cs typeface="Times New Roman"/>
                        </a:rPr>
                        <a:t>غير</a:t>
                      </a:r>
                      <a:r>
                        <a:rPr lang="ar-SA" sz="1400" b="1" dirty="0">
                          <a:latin typeface="Calibri"/>
                          <a:ea typeface="Times New Roman"/>
                          <a:cs typeface="Arial"/>
                        </a:rPr>
                        <a:t> </a:t>
                      </a:r>
                      <a:r>
                        <a:rPr lang="ar-SA" sz="1400" b="1" dirty="0">
                          <a:latin typeface="Calibri"/>
                          <a:ea typeface="Times New Roman"/>
                          <a:cs typeface="Times New Roman"/>
                        </a:rPr>
                        <a:t>مدعمة</a:t>
                      </a:r>
                      <a:r>
                        <a:rPr lang="ar-SA" sz="1400" b="1" dirty="0">
                          <a:latin typeface="Calibri"/>
                          <a:ea typeface="Times New Roman"/>
                          <a:cs typeface="Arial"/>
                        </a:rPr>
                        <a:t> </a:t>
                      </a:r>
                      <a:r>
                        <a:rPr lang="ar-SA" sz="1400" b="1" dirty="0">
                          <a:latin typeface="Calibri"/>
                          <a:ea typeface="Times New Roman"/>
                          <a:cs typeface="Times New Roman"/>
                        </a:rPr>
                        <a:t>بدليل</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بعض</a:t>
                      </a:r>
                      <a:r>
                        <a:rPr lang="ar-SA" sz="1400" b="1" dirty="0">
                          <a:latin typeface="Calibri"/>
                          <a:ea typeface="Times New Roman"/>
                          <a:cs typeface="Arial"/>
                        </a:rPr>
                        <a:t> </a:t>
                      </a:r>
                      <a:r>
                        <a:rPr lang="ar-SA" sz="1400" b="1" dirty="0">
                          <a:latin typeface="Calibri"/>
                          <a:ea typeface="Times New Roman"/>
                          <a:cs typeface="Times New Roman"/>
                        </a:rPr>
                        <a:t>الإثباتات</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واضح</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شامل</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35848">
                <a:tc>
                  <a:txBody>
                    <a:bodyPr/>
                    <a:lstStyle/>
                    <a:p>
                      <a:pPr marL="0" marR="0" algn="r" rtl="1">
                        <a:lnSpc>
                          <a:spcPct val="115000"/>
                        </a:lnSpc>
                        <a:spcBef>
                          <a:spcPts val="0"/>
                        </a:spcBef>
                        <a:spcAft>
                          <a:spcPts val="1000"/>
                        </a:spcAft>
                      </a:pPr>
                      <a:r>
                        <a:rPr lang="ar-SA" sz="1400" b="1">
                          <a:latin typeface="Calibri"/>
                          <a:ea typeface="Times New Roman"/>
                          <a:cs typeface="Times New Roman"/>
                        </a:rPr>
                        <a:t>التطوير</a:t>
                      </a:r>
                      <a:r>
                        <a:rPr lang="ar-SA" sz="1400" b="1">
                          <a:latin typeface="Calibri"/>
                          <a:ea typeface="Times New Roman"/>
                          <a:cs typeface="Arial"/>
                        </a:rPr>
                        <a:t> </a:t>
                      </a:r>
                      <a:r>
                        <a:rPr lang="ar-SA" sz="1400" b="1">
                          <a:latin typeface="Calibri"/>
                          <a:ea typeface="Times New Roman"/>
                          <a:cs typeface="Times New Roman"/>
                        </a:rPr>
                        <a:t>والإبداع</a:t>
                      </a:r>
                      <a:endParaRPr lang="en-US" sz="1400" b="1">
                        <a:latin typeface="Calibri"/>
                        <a:ea typeface="Times New Roman"/>
                        <a:cs typeface="Arial"/>
                      </a:endParaRPr>
                    </a:p>
                    <a:p>
                      <a:pPr marL="342900" marR="0" lvl="0" indent="-342900" algn="r" rtl="1">
                        <a:lnSpc>
                          <a:spcPct val="115000"/>
                        </a:lnSpc>
                        <a:spcBef>
                          <a:spcPts val="0"/>
                        </a:spcBef>
                        <a:spcAft>
                          <a:spcPts val="1000"/>
                        </a:spcAft>
                        <a:buFont typeface="Times New Roman"/>
                        <a:buChar char="•"/>
                        <a:tabLst>
                          <a:tab pos="457200" algn="l"/>
                        </a:tabLst>
                      </a:pPr>
                      <a:r>
                        <a:rPr lang="ar-SA" sz="1400" b="1">
                          <a:latin typeface="Calibri"/>
                          <a:ea typeface="Times New Roman"/>
                          <a:cs typeface="Times New Roman"/>
                        </a:rPr>
                        <a:t>استخدام</a:t>
                      </a:r>
                      <a:r>
                        <a:rPr lang="ar-SA" sz="1400" b="1">
                          <a:latin typeface="Calibri"/>
                          <a:ea typeface="Times New Roman"/>
                          <a:cs typeface="Arial"/>
                        </a:rPr>
                        <a:t> </a:t>
                      </a:r>
                      <a:r>
                        <a:rPr lang="ar-JO" sz="1400" b="1">
                          <a:latin typeface="Calibri"/>
                          <a:ea typeface="Times New Roman"/>
                          <a:cs typeface="Times New Roman"/>
                        </a:rPr>
                        <a:t>مخرجات</a:t>
                      </a:r>
                      <a:r>
                        <a:rPr lang="ar-JO" sz="1400" b="1">
                          <a:latin typeface="Calibri"/>
                          <a:ea typeface="Times New Roman"/>
                          <a:cs typeface="Arial"/>
                        </a:rPr>
                        <a:t> </a:t>
                      </a:r>
                      <a:r>
                        <a:rPr lang="ar-JO" sz="1400" b="1">
                          <a:latin typeface="Calibri"/>
                          <a:ea typeface="Times New Roman"/>
                          <a:cs typeface="Times New Roman"/>
                        </a:rPr>
                        <a:t>القياس</a:t>
                      </a:r>
                      <a:r>
                        <a:rPr lang="ar-JO" sz="1400" b="1">
                          <a:latin typeface="Calibri"/>
                          <a:ea typeface="Times New Roman"/>
                          <a:cs typeface="Arial"/>
                        </a:rPr>
                        <a:t> </a:t>
                      </a:r>
                      <a:r>
                        <a:rPr lang="ar-JO" sz="1400" b="1">
                          <a:latin typeface="Calibri"/>
                          <a:ea typeface="Times New Roman"/>
                          <a:cs typeface="Times New Roman"/>
                        </a:rPr>
                        <a:t>والتعلم</a:t>
                      </a:r>
                      <a:r>
                        <a:rPr lang="ar-JO" sz="1400" b="1">
                          <a:latin typeface="Calibri"/>
                          <a:ea typeface="Times New Roman"/>
                          <a:cs typeface="Arial"/>
                        </a:rPr>
                        <a:t> </a:t>
                      </a:r>
                      <a:r>
                        <a:rPr lang="ar-JO" sz="1400" b="1">
                          <a:latin typeface="Calibri"/>
                          <a:ea typeface="Times New Roman"/>
                          <a:cs typeface="Times New Roman"/>
                        </a:rPr>
                        <a:t>لتحديد</a:t>
                      </a:r>
                      <a:r>
                        <a:rPr lang="ar-JO" sz="1400" b="1">
                          <a:latin typeface="Calibri"/>
                          <a:ea typeface="Times New Roman"/>
                          <a:cs typeface="Arial"/>
                        </a:rPr>
                        <a:t> </a:t>
                      </a:r>
                      <a:r>
                        <a:rPr lang="ar-JO" sz="1400" b="1">
                          <a:latin typeface="Calibri"/>
                          <a:ea typeface="Times New Roman"/>
                          <a:cs typeface="Times New Roman"/>
                        </a:rPr>
                        <a:t>مجالات</a:t>
                      </a:r>
                      <a:r>
                        <a:rPr lang="ar-JO" sz="1400" b="1">
                          <a:latin typeface="Calibri"/>
                          <a:ea typeface="Times New Roman"/>
                          <a:cs typeface="Arial"/>
                        </a:rPr>
                        <a:t> </a:t>
                      </a:r>
                      <a:r>
                        <a:rPr lang="ar-JO" sz="1400" b="1">
                          <a:latin typeface="Calibri"/>
                          <a:ea typeface="Times New Roman"/>
                          <a:cs typeface="Times New Roman"/>
                        </a:rPr>
                        <a:t>التحسين</a:t>
                      </a:r>
                      <a:r>
                        <a:rPr lang="ar-JO" sz="1400" b="1">
                          <a:latin typeface="Calibri"/>
                          <a:ea typeface="Times New Roman"/>
                          <a:cs typeface="Arial"/>
                        </a:rPr>
                        <a:t> </a:t>
                      </a:r>
                      <a:r>
                        <a:rPr lang="ar-JO" sz="1400" b="1">
                          <a:latin typeface="Calibri"/>
                          <a:ea typeface="Times New Roman"/>
                          <a:cs typeface="Times New Roman"/>
                        </a:rPr>
                        <a:t>وتحديد</a:t>
                      </a:r>
                      <a:r>
                        <a:rPr lang="ar-JO" sz="1400" b="1">
                          <a:latin typeface="Calibri"/>
                          <a:ea typeface="Times New Roman"/>
                          <a:cs typeface="Arial"/>
                        </a:rPr>
                        <a:t> </a:t>
                      </a:r>
                      <a:r>
                        <a:rPr lang="ar-JO" sz="1400" b="1">
                          <a:latin typeface="Calibri"/>
                          <a:ea typeface="Times New Roman"/>
                          <a:cs typeface="Times New Roman"/>
                        </a:rPr>
                        <a:t>أولوياتها</a:t>
                      </a:r>
                      <a:r>
                        <a:rPr lang="ar-JO" sz="1400" b="1">
                          <a:latin typeface="Calibri"/>
                          <a:ea typeface="Times New Roman"/>
                          <a:cs typeface="Arial"/>
                        </a:rPr>
                        <a:t> </a:t>
                      </a:r>
                      <a:r>
                        <a:rPr lang="ar-JO" sz="1400" b="1">
                          <a:latin typeface="Calibri"/>
                          <a:ea typeface="Times New Roman"/>
                          <a:cs typeface="Times New Roman"/>
                        </a:rPr>
                        <a:t>والتخطيط</a:t>
                      </a:r>
                      <a:r>
                        <a:rPr lang="ar-JO" sz="1400" b="1">
                          <a:latin typeface="Calibri"/>
                          <a:ea typeface="Times New Roman"/>
                          <a:cs typeface="Arial"/>
                        </a:rPr>
                        <a:t> </a:t>
                      </a:r>
                      <a:r>
                        <a:rPr lang="ar-JO" sz="1400" b="1">
                          <a:latin typeface="Calibri"/>
                          <a:ea typeface="Times New Roman"/>
                          <a:cs typeface="Times New Roman"/>
                        </a:rPr>
                        <a:t>لها</a:t>
                      </a:r>
                      <a:r>
                        <a:rPr lang="ar-JO" sz="1400" b="1">
                          <a:latin typeface="Calibri"/>
                          <a:ea typeface="Times New Roman"/>
                          <a:cs typeface="Arial"/>
                        </a:rPr>
                        <a:t> </a:t>
                      </a:r>
                      <a:r>
                        <a:rPr lang="ar-JO" sz="1400" b="1">
                          <a:latin typeface="Calibri"/>
                          <a:ea typeface="Times New Roman"/>
                          <a:cs typeface="Times New Roman"/>
                        </a:rPr>
                        <a:t>وتنفيذها</a:t>
                      </a:r>
                      <a:r>
                        <a:rPr lang="ar-JO" sz="1400" b="1">
                          <a:latin typeface="Calibri"/>
                          <a:ea typeface="Times New Roman"/>
                          <a:cs typeface="Arial"/>
                        </a:rPr>
                        <a:t> </a:t>
                      </a:r>
                      <a:endParaRPr lang="en-US" sz="1400" b="1">
                        <a:latin typeface="Calibri"/>
                        <a:ea typeface="Times New Roman"/>
                        <a:cs typeface="Arial"/>
                      </a:endParaRPr>
                    </a:p>
                    <a:p>
                      <a:pPr marL="342900" marR="0" lvl="0" indent="-342900" algn="r" rtl="1">
                        <a:lnSpc>
                          <a:spcPct val="115000"/>
                        </a:lnSpc>
                        <a:spcBef>
                          <a:spcPts val="0"/>
                        </a:spcBef>
                        <a:spcAft>
                          <a:spcPts val="1000"/>
                        </a:spcAft>
                        <a:buFont typeface="Times New Roman"/>
                        <a:buChar char="•"/>
                        <a:tabLst>
                          <a:tab pos="457200" algn="l"/>
                        </a:tabLst>
                      </a:pPr>
                      <a:r>
                        <a:rPr lang="ar-SA" sz="1400" b="1">
                          <a:latin typeface="Calibri"/>
                          <a:ea typeface="Times New Roman"/>
                          <a:cs typeface="Times New Roman"/>
                        </a:rPr>
                        <a:t>تقييم</a:t>
                      </a:r>
                      <a:r>
                        <a:rPr lang="ar-SA" sz="1400" b="1">
                          <a:latin typeface="Calibri"/>
                          <a:ea typeface="Times New Roman"/>
                          <a:cs typeface="Arial"/>
                        </a:rPr>
                        <a:t> </a:t>
                      </a:r>
                      <a:r>
                        <a:rPr lang="ar-SA" sz="1400" b="1">
                          <a:latin typeface="Calibri"/>
                          <a:ea typeface="Times New Roman"/>
                          <a:cs typeface="Times New Roman"/>
                        </a:rPr>
                        <a:t>مخرجات</a:t>
                      </a:r>
                      <a:r>
                        <a:rPr lang="ar-SA" sz="1400" b="1">
                          <a:latin typeface="Calibri"/>
                          <a:ea typeface="Times New Roman"/>
                          <a:cs typeface="Arial"/>
                        </a:rPr>
                        <a:t> </a:t>
                      </a:r>
                      <a:r>
                        <a:rPr lang="ar-SA" sz="1400" b="1">
                          <a:latin typeface="Calibri"/>
                          <a:ea typeface="Times New Roman"/>
                          <a:cs typeface="Times New Roman"/>
                        </a:rPr>
                        <a:t>الابتكار</a:t>
                      </a:r>
                      <a:r>
                        <a:rPr lang="ar-SA" sz="1400" b="1">
                          <a:latin typeface="Calibri"/>
                          <a:ea typeface="Times New Roman"/>
                          <a:cs typeface="Arial"/>
                        </a:rPr>
                        <a:t> </a:t>
                      </a:r>
                      <a:r>
                        <a:rPr lang="ar-SA" sz="1400" b="1">
                          <a:latin typeface="Calibri"/>
                          <a:ea typeface="Times New Roman"/>
                          <a:cs typeface="Times New Roman"/>
                        </a:rPr>
                        <a:t>وتحديد</a:t>
                      </a:r>
                      <a:r>
                        <a:rPr lang="ar-SA" sz="1400" b="1">
                          <a:latin typeface="Calibri"/>
                          <a:ea typeface="Times New Roman"/>
                          <a:cs typeface="Arial"/>
                        </a:rPr>
                        <a:t> </a:t>
                      </a:r>
                      <a:r>
                        <a:rPr lang="ar-SA" sz="1400" b="1">
                          <a:latin typeface="Calibri"/>
                          <a:ea typeface="Times New Roman"/>
                          <a:cs typeface="Times New Roman"/>
                        </a:rPr>
                        <a:t>أولوياتها</a:t>
                      </a:r>
                      <a:r>
                        <a:rPr lang="ar-SA" sz="1400" b="1">
                          <a:latin typeface="Calibri"/>
                          <a:ea typeface="Times New Roman"/>
                          <a:cs typeface="Arial"/>
                        </a:rPr>
                        <a:t> </a:t>
                      </a:r>
                      <a:r>
                        <a:rPr lang="ar-SA" sz="1400" b="1">
                          <a:latin typeface="Calibri"/>
                          <a:ea typeface="Times New Roman"/>
                          <a:cs typeface="Times New Roman"/>
                        </a:rPr>
                        <a:t>واستخدامها</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a:latin typeface="Calibri"/>
                          <a:ea typeface="Times New Roman"/>
                          <a:cs typeface="Times New Roman"/>
                        </a:rPr>
                        <a:t>لا</a:t>
                      </a:r>
                      <a:r>
                        <a:rPr lang="ar-SA" sz="1400" b="1">
                          <a:latin typeface="Calibri"/>
                          <a:ea typeface="Times New Roman"/>
                          <a:cs typeface="Arial"/>
                        </a:rPr>
                        <a:t> </a:t>
                      </a: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أو عبارة</a:t>
                      </a:r>
                      <a:r>
                        <a:rPr lang="ar-SA" sz="1400" b="1">
                          <a:latin typeface="Calibri"/>
                          <a:ea typeface="Times New Roman"/>
                          <a:cs typeface="Arial"/>
                        </a:rPr>
                        <a:t> </a:t>
                      </a:r>
                      <a:r>
                        <a:rPr lang="ar-SA" sz="1400" b="1">
                          <a:latin typeface="Calibri"/>
                          <a:ea typeface="Times New Roman"/>
                          <a:cs typeface="Times New Roman"/>
                        </a:rPr>
                        <a:t>غير</a:t>
                      </a:r>
                      <a:r>
                        <a:rPr lang="ar-SA" sz="1400" b="1">
                          <a:latin typeface="Calibri"/>
                          <a:ea typeface="Times New Roman"/>
                          <a:cs typeface="Arial"/>
                        </a:rPr>
                        <a:t> </a:t>
                      </a:r>
                      <a:r>
                        <a:rPr lang="ar-SA" sz="1400" b="1">
                          <a:latin typeface="Calibri"/>
                          <a:ea typeface="Times New Roman"/>
                          <a:cs typeface="Times New Roman"/>
                        </a:rPr>
                        <a:t>مدعمة</a:t>
                      </a:r>
                      <a:r>
                        <a:rPr lang="ar-SA" sz="1400" b="1">
                          <a:latin typeface="Calibri"/>
                          <a:ea typeface="Times New Roman"/>
                          <a:cs typeface="Arial"/>
                        </a:rPr>
                        <a:t> </a:t>
                      </a:r>
                      <a:r>
                        <a:rPr lang="ar-SA" sz="1400" b="1">
                          <a:latin typeface="Calibri"/>
                          <a:ea typeface="Times New Roman"/>
                          <a:cs typeface="Times New Roman"/>
                        </a:rPr>
                        <a:t>بدليل</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Times New Roman"/>
                        </a:rPr>
                        <a:t>بعض</a:t>
                      </a:r>
                      <a:r>
                        <a:rPr lang="ar-SA" sz="1400" b="1">
                          <a:latin typeface="Calibri"/>
                          <a:ea typeface="Times New Roman"/>
                          <a:cs typeface="Arial"/>
                        </a:rPr>
                        <a:t> </a:t>
                      </a:r>
                      <a:r>
                        <a:rPr lang="ar-SA" sz="1400" b="1">
                          <a:latin typeface="Calibri"/>
                          <a:ea typeface="Times New Roman"/>
                          <a:cs typeface="Times New Roman"/>
                        </a:rPr>
                        <a:t>الإثباتات</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endParaRPr lang="en-US" sz="14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0">
                        <a:lnSpc>
                          <a:spcPct val="120000"/>
                        </a:lnSpc>
                        <a:spcBef>
                          <a:spcPts val="0"/>
                        </a:spcBef>
                        <a:spcAft>
                          <a:spcPts val="1000"/>
                        </a:spcAft>
                      </a:pP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واضح</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dirty="0">
                          <a:latin typeface="Calibri"/>
                          <a:ea typeface="Times New Roman"/>
                          <a:cs typeface="Times New Roman"/>
                        </a:rPr>
                        <a:t>إثبات</a:t>
                      </a:r>
                      <a:r>
                        <a:rPr lang="ar-SA" sz="1400" b="1" dirty="0">
                          <a:latin typeface="Calibri"/>
                          <a:ea typeface="Times New Roman"/>
                          <a:cs typeface="Arial"/>
                        </a:rPr>
                        <a:t> </a:t>
                      </a:r>
                      <a:r>
                        <a:rPr lang="ar-SA" sz="1400" b="1" dirty="0">
                          <a:latin typeface="Calibri"/>
                          <a:ea typeface="Times New Roman"/>
                          <a:cs typeface="Times New Roman"/>
                        </a:rPr>
                        <a:t>شامل</a:t>
                      </a:r>
                      <a:endParaRPr lang="en-US" sz="14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0820">
                <a:tc>
                  <a:txBody>
                    <a:bodyPr/>
                    <a:lstStyle/>
                    <a:p>
                      <a:pPr marL="0" marR="0" algn="r" rtl="1">
                        <a:lnSpc>
                          <a:spcPct val="115000"/>
                        </a:lnSpc>
                        <a:spcBef>
                          <a:spcPts val="0"/>
                        </a:spcBef>
                        <a:spcAft>
                          <a:spcPts val="1000"/>
                        </a:spcAft>
                      </a:pPr>
                      <a:r>
                        <a:rPr lang="ar-SA" sz="1400" b="1">
                          <a:latin typeface="Calibri"/>
                          <a:ea typeface="Times New Roman"/>
                          <a:cs typeface="Simplified Arabic"/>
                        </a:rPr>
                        <a:t>المجموع للتقييم والتحسين</a:t>
                      </a:r>
                      <a:endParaRPr lang="en-US" sz="1400" b="1">
                        <a:latin typeface="Calibri"/>
                        <a:ea typeface="Times New Roman"/>
                        <a:cs typeface="Arial"/>
                      </a:endParaRPr>
                    </a:p>
                  </a:txBody>
                  <a:tcPr marL="50918" marR="509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400" b="1">
                        <a:solidFill>
                          <a:srgbClr val="000000"/>
                        </a:solidFill>
                        <a:latin typeface="TimesNewRomanPSMT"/>
                        <a:ea typeface="Times New Roman"/>
                        <a:cs typeface="Simplified Arabic"/>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10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15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20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25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30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35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40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45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55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60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65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70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75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80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85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90</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a:latin typeface="Calibri"/>
                          <a:ea typeface="Times New Roman"/>
                          <a:cs typeface="Simplified Arabic"/>
                        </a:rPr>
                        <a:t>95</a:t>
                      </a:r>
                      <a:endParaRPr lang="en-US" sz="1100" b="1">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100" b="1" dirty="0">
                          <a:latin typeface="Calibri"/>
                          <a:ea typeface="Times New Roman"/>
                          <a:cs typeface="Simplified Arabic"/>
                        </a:rPr>
                        <a:t>100</a:t>
                      </a:r>
                      <a:endParaRPr lang="en-US" sz="1100" b="1" dirty="0">
                        <a:latin typeface="Calibri"/>
                        <a:ea typeface="Times New Roman"/>
                        <a:cs typeface="Arial"/>
                      </a:endParaRPr>
                    </a:p>
                  </a:txBody>
                  <a:tcPr marL="50918" marR="50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plus(in)">
                                      <p:cBhvr>
                                        <p:cTn id="11" dur="2000"/>
                                        <p:tgtEl>
                                          <p:spTgt spid="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76200"/>
          <a:ext cx="9144010" cy="6858000"/>
        </p:xfrm>
        <a:graphic>
          <a:graphicData uri="http://schemas.openxmlformats.org/drawingml/2006/table">
            <a:tbl>
              <a:tblPr rtl="1"/>
              <a:tblGrid>
                <a:gridCol w="2738120"/>
                <a:gridCol w="119380"/>
                <a:gridCol w="267970"/>
                <a:gridCol w="285751"/>
                <a:gridCol w="434341"/>
                <a:gridCol w="137159"/>
                <a:gridCol w="285751"/>
                <a:gridCol w="285751"/>
                <a:gridCol w="285751"/>
                <a:gridCol w="454660"/>
                <a:gridCol w="116840"/>
                <a:gridCol w="285751"/>
                <a:gridCol w="285751"/>
                <a:gridCol w="285751"/>
                <a:gridCol w="454660"/>
                <a:gridCol w="116840"/>
                <a:gridCol w="285751"/>
                <a:gridCol w="285751"/>
                <a:gridCol w="285751"/>
                <a:gridCol w="453400"/>
                <a:gridCol w="118100"/>
                <a:gridCol w="400051"/>
                <a:gridCol w="474979"/>
              </a:tblGrid>
              <a:tr h="479264">
                <a:tc>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Times New Roman"/>
                        </a:rPr>
                        <a:t>الصلة</a:t>
                      </a:r>
                      <a:r>
                        <a:rPr lang="ar-SA" sz="1400" b="1" dirty="0">
                          <a:solidFill>
                            <a:srgbClr val="FFFFFF"/>
                          </a:solidFill>
                          <a:latin typeface="Calibri"/>
                          <a:ea typeface="Times New Roman"/>
                          <a:cs typeface="Arial"/>
                        </a:rPr>
                        <a:t> </a:t>
                      </a:r>
                      <a:r>
                        <a:rPr lang="ar-SA" sz="1400" b="1" dirty="0">
                          <a:solidFill>
                            <a:srgbClr val="FFFFFF"/>
                          </a:solidFill>
                          <a:latin typeface="Calibri"/>
                          <a:ea typeface="Times New Roman"/>
                          <a:cs typeface="Times New Roman"/>
                        </a:rPr>
                        <a:t>والاستخدام</a:t>
                      </a:r>
                      <a:r>
                        <a:rPr lang="ar-SA" sz="1400" b="1" dirty="0">
                          <a:solidFill>
                            <a:srgbClr val="FFFFFF"/>
                          </a:solidFill>
                          <a:latin typeface="Calibri"/>
                          <a:ea typeface="Times New Roman"/>
                          <a:cs typeface="Arial"/>
                        </a:rPr>
                        <a:t> </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gridSpan="4">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0%</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25%</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50%</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solidFill>
                            <a:srgbClr val="FFFFFF"/>
                          </a:solidFill>
                          <a:latin typeface="Calibri"/>
                          <a:ea typeface="Times New Roman"/>
                          <a:cs typeface="Arial"/>
                        </a:rPr>
                        <a:t>75%</a:t>
                      </a:r>
                      <a:endParaRPr lang="en-US" sz="14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solidFill>
                            <a:srgbClr val="FFFFFF"/>
                          </a:solidFill>
                          <a:latin typeface="Calibri"/>
                          <a:ea typeface="Times New Roman"/>
                          <a:cs typeface="Arial"/>
                        </a:rPr>
                        <a:t>100%</a:t>
                      </a:r>
                      <a:endParaRPr lang="en-US" sz="14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2303"/>
                    </a:solidFill>
                  </a:tcPr>
                </a:tc>
                <a:tc hMerge="1">
                  <a:txBody>
                    <a:bodyPr/>
                    <a:lstStyle/>
                    <a:p>
                      <a:endParaRPr lang="en-US"/>
                    </a:p>
                  </a:txBody>
                  <a:tcPr/>
                </a:tc>
                <a:tc hMerge="1">
                  <a:txBody>
                    <a:bodyPr/>
                    <a:lstStyle/>
                    <a:p>
                      <a:endParaRPr lang="en-US"/>
                    </a:p>
                  </a:txBody>
                  <a:tcPr/>
                </a:tc>
              </a:tr>
              <a:tr h="3697250">
                <a:tc>
                  <a:txBody>
                    <a:bodyPr/>
                    <a:lstStyle/>
                    <a:p>
                      <a:pPr marL="0" marR="0" algn="r" rtl="1">
                        <a:lnSpc>
                          <a:spcPct val="115000"/>
                        </a:lnSpc>
                        <a:spcBef>
                          <a:spcPts val="0"/>
                        </a:spcBef>
                        <a:spcAft>
                          <a:spcPts val="1000"/>
                        </a:spcAft>
                      </a:pPr>
                      <a:r>
                        <a:rPr lang="ar-SA" sz="1400" b="1" dirty="0">
                          <a:latin typeface="Calibri"/>
                          <a:ea typeface="Times New Roman"/>
                          <a:cs typeface="Times New Roman"/>
                        </a:rPr>
                        <a:t>المجال</a:t>
                      </a:r>
                      <a:r>
                        <a:rPr lang="ar-SA" sz="1400" b="1" dirty="0">
                          <a:latin typeface="Calibri"/>
                          <a:ea typeface="Times New Roman"/>
                          <a:cs typeface="Arial"/>
                        </a:rPr>
                        <a:t> </a:t>
                      </a:r>
                      <a:r>
                        <a:rPr lang="ar-SA" sz="1400" b="1" dirty="0">
                          <a:latin typeface="Calibri"/>
                          <a:ea typeface="Times New Roman"/>
                          <a:cs typeface="Times New Roman"/>
                        </a:rPr>
                        <a:t>والصلة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Font typeface="Wingdings"/>
                        <a:buChar char=""/>
                        <a:tabLst>
                          <a:tab pos="488950" algn="l"/>
                        </a:tabLst>
                      </a:pPr>
                      <a:r>
                        <a:rPr lang="ar-JO" sz="1600" b="1" dirty="0">
                          <a:latin typeface="Calibri"/>
                          <a:ea typeface="Times New Roman"/>
                          <a:cs typeface="Arial"/>
                        </a:rPr>
                        <a:t>مجال النتائج المعروضة: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dirty="0">
                          <a:latin typeface="Calibri"/>
                          <a:ea typeface="Times New Roman"/>
                          <a:cs typeface="Arial"/>
                        </a:rPr>
                        <a:t>يوضح  ويعالج احتياجات وتوقعات أصحاب العلاقة المعنيين</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dirty="0">
                          <a:latin typeface="Calibri"/>
                          <a:ea typeface="Times New Roman"/>
                          <a:cs typeface="Arial"/>
                        </a:rPr>
                        <a:t>يتماشى مع إستراتيجية وسياسات المؤسسة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dirty="0">
                          <a:latin typeface="Calibri"/>
                          <a:ea typeface="Times New Roman"/>
                          <a:cs typeface="Arial"/>
                        </a:rPr>
                        <a:t>يحدد ويرتب أهم النتائج والنتائج الرئيسة حسب الأولوية</a:t>
                      </a:r>
                      <a:endParaRPr lang="en-US" sz="14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dirty="0">
                          <a:latin typeface="Calibri"/>
                          <a:ea typeface="Times New Roman"/>
                          <a:cs typeface="Arial"/>
                        </a:rPr>
                        <a:t>العلاقات بين النتائج ذات العلاقة مفهومة</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dirty="0">
                          <a:latin typeface="Calibri"/>
                          <a:ea typeface="Times New Roman"/>
                          <a:cs typeface="Times New Roman"/>
                        </a:rPr>
                        <a:t>لا</a:t>
                      </a:r>
                      <a:r>
                        <a:rPr lang="ar-SA" sz="1400" b="1" dirty="0">
                          <a:latin typeface="Calibri"/>
                          <a:ea typeface="Times New Roman"/>
                          <a:cs typeface="Arial"/>
                        </a:rPr>
                        <a:t> </a:t>
                      </a:r>
                      <a:r>
                        <a:rPr lang="ar-SA" sz="1400" b="1" dirty="0">
                          <a:latin typeface="Calibri"/>
                          <a:ea typeface="Times New Roman"/>
                          <a:cs typeface="Times New Roman"/>
                        </a:rPr>
                        <a:t>يوجد</a:t>
                      </a:r>
                      <a:r>
                        <a:rPr lang="ar-SA" sz="1400" b="1" dirty="0">
                          <a:latin typeface="Calibri"/>
                          <a:ea typeface="Times New Roman"/>
                          <a:cs typeface="Arial"/>
                        </a:rPr>
                        <a:t> </a:t>
                      </a:r>
                      <a:r>
                        <a:rPr lang="ar-SA" sz="1400" b="1" dirty="0">
                          <a:latin typeface="Calibri"/>
                          <a:ea typeface="Times New Roman"/>
                          <a:cs typeface="Times New Roman"/>
                        </a:rPr>
                        <a:t>صلة</a:t>
                      </a:r>
                      <a:r>
                        <a:rPr lang="ar-SA" sz="1400" b="1" dirty="0">
                          <a:latin typeface="Calibri"/>
                          <a:ea typeface="Times New Roman"/>
                          <a:cs typeface="Arial"/>
                        </a:rPr>
                        <a:t> </a:t>
                      </a:r>
                      <a:r>
                        <a:rPr lang="ar-SA" sz="1400" b="1" dirty="0">
                          <a:latin typeface="Calibri"/>
                          <a:ea typeface="Times New Roman"/>
                          <a:cs typeface="Times New Roman"/>
                        </a:rPr>
                        <a:t>أو</a:t>
                      </a:r>
                      <a:r>
                        <a:rPr lang="ar-SA" sz="1400" b="1" dirty="0">
                          <a:latin typeface="Calibri"/>
                          <a:ea typeface="Times New Roman"/>
                          <a:cs typeface="Arial"/>
                        </a:rPr>
                        <a:t> </a:t>
                      </a:r>
                      <a:r>
                        <a:rPr lang="ar-SA" sz="1400" b="1" dirty="0">
                          <a:latin typeface="Calibri"/>
                          <a:ea typeface="Times New Roman"/>
                          <a:cs typeface="Times New Roman"/>
                        </a:rPr>
                        <a:t>معلومات</a:t>
                      </a:r>
                      <a:r>
                        <a:rPr lang="ar-SA" sz="1400" b="1" dirty="0">
                          <a:latin typeface="Calibri"/>
                          <a:ea typeface="Times New Roman"/>
                          <a:cs typeface="Arial"/>
                        </a:rPr>
                        <a:t> </a:t>
                      </a:r>
                      <a:r>
                        <a:rPr lang="ar-SA" sz="1400" b="1" dirty="0">
                          <a:latin typeface="Calibri"/>
                          <a:ea typeface="Times New Roman"/>
                          <a:cs typeface="Times New Roman"/>
                        </a:rPr>
                        <a:t>غير</a:t>
                      </a:r>
                      <a:r>
                        <a:rPr lang="ar-SA" sz="1400" b="1" dirty="0">
                          <a:latin typeface="Calibri"/>
                          <a:ea typeface="Times New Roman"/>
                          <a:cs typeface="Arial"/>
                        </a:rPr>
                        <a:t> </a:t>
                      </a:r>
                      <a:r>
                        <a:rPr lang="ar-SA" sz="1400" b="1" dirty="0">
                          <a:latin typeface="Calibri"/>
                          <a:ea typeface="Times New Roman"/>
                          <a:cs typeface="Times New Roman"/>
                        </a:rPr>
                        <a:t>مدعمة</a:t>
                      </a:r>
                      <a:r>
                        <a:rPr lang="ar-SA" sz="1400" b="1" dirty="0">
                          <a:latin typeface="Calibri"/>
                          <a:ea typeface="Times New Roman"/>
                          <a:cs typeface="Arial"/>
                        </a:rPr>
                        <a:t> </a:t>
                      </a:r>
                      <a:r>
                        <a:rPr lang="ar-SA" sz="1400" b="1" dirty="0">
                          <a:latin typeface="Calibri"/>
                          <a:ea typeface="Times New Roman"/>
                          <a:cs typeface="Times New Roman"/>
                        </a:rPr>
                        <a:t>بدليل</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r" rtl="1">
                        <a:lnSpc>
                          <a:spcPct val="120000"/>
                        </a:lnSpc>
                        <a:spcBef>
                          <a:spcPts val="0"/>
                        </a:spcBef>
                        <a:spcAft>
                          <a:spcPts val="1000"/>
                        </a:spcAft>
                      </a:pP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معروضة</a:t>
                      </a:r>
                      <a:r>
                        <a:rPr lang="ar-SA" sz="1400" b="1" dirty="0">
                          <a:latin typeface="Calibri"/>
                          <a:ea typeface="Times New Roman"/>
                          <a:cs typeface="Arial"/>
                        </a:rPr>
                        <a:t> </a:t>
                      </a:r>
                      <a:r>
                        <a:rPr lang="ar-SA" sz="1400" b="1" dirty="0">
                          <a:latin typeface="Calibri"/>
                          <a:ea typeface="Times New Roman"/>
                          <a:cs typeface="Times New Roman"/>
                        </a:rPr>
                        <a:t>وذات</a:t>
                      </a:r>
                      <a:r>
                        <a:rPr lang="ar-SA" sz="1400" b="1" dirty="0">
                          <a:latin typeface="Calibri"/>
                          <a:ea typeface="Times New Roman"/>
                          <a:cs typeface="Arial"/>
                        </a:rPr>
                        <a:t> </a:t>
                      </a:r>
                      <a:r>
                        <a:rPr lang="ar-SA" sz="1400" b="1" dirty="0">
                          <a:latin typeface="Calibri"/>
                          <a:ea typeface="Times New Roman"/>
                          <a:cs typeface="Times New Roman"/>
                        </a:rPr>
                        <a:t>صلة</a:t>
                      </a:r>
                      <a:r>
                        <a:rPr lang="ar-SA" sz="1400" b="1" dirty="0">
                          <a:latin typeface="Calibri"/>
                          <a:ea typeface="Times New Roman"/>
                          <a:cs typeface="Arial"/>
                        </a:rPr>
                        <a:t> </a:t>
                      </a:r>
                      <a:r>
                        <a:rPr lang="ar-SA" sz="1400" b="1" dirty="0">
                          <a:latin typeface="Calibri"/>
                          <a:ea typeface="Times New Roman"/>
                          <a:cs typeface="Times New Roman"/>
                        </a:rPr>
                        <a:t>ب</a:t>
                      </a:r>
                      <a:r>
                        <a:rPr lang="ar-SA" sz="1400" b="1" dirty="0">
                          <a:latin typeface="Calibri"/>
                          <a:ea typeface="Times New Roman"/>
                          <a:cs typeface="Arial"/>
                        </a:rPr>
                        <a:t> 1/4 </a:t>
                      </a:r>
                      <a:r>
                        <a:rPr lang="ar-SA" sz="1400" b="1" dirty="0">
                          <a:latin typeface="Calibri"/>
                          <a:ea typeface="Times New Roman"/>
                          <a:cs typeface="Times New Roman"/>
                        </a:rPr>
                        <a:t>المجالات</a:t>
                      </a:r>
                      <a:r>
                        <a:rPr lang="ar-SA" sz="1400" b="1" dirty="0">
                          <a:latin typeface="Calibri"/>
                          <a:ea typeface="Times New Roman"/>
                          <a:cs typeface="Arial"/>
                        </a:rPr>
                        <a:t> </a:t>
                      </a:r>
                      <a:r>
                        <a:rPr lang="ar-SA" sz="1400" b="1" dirty="0">
                          <a:latin typeface="Calibri"/>
                          <a:ea typeface="Times New Roman"/>
                          <a:cs typeface="Times New Roman"/>
                        </a:rPr>
                        <a:t>ذات</a:t>
                      </a:r>
                      <a:r>
                        <a:rPr lang="ar-SA" sz="1400" b="1" dirty="0">
                          <a:latin typeface="Calibri"/>
                          <a:ea typeface="Times New Roman"/>
                          <a:cs typeface="Arial"/>
                        </a:rPr>
                        <a:t> </a:t>
                      </a:r>
                      <a:r>
                        <a:rPr lang="ar-SA" sz="1400" b="1" dirty="0">
                          <a:latin typeface="Calibri"/>
                          <a:ea typeface="Times New Roman"/>
                          <a:cs typeface="Times New Roman"/>
                        </a:rPr>
                        <a:t>العلاقة</a:t>
                      </a:r>
                      <a:r>
                        <a:rPr lang="ar-SA" sz="1400" b="1" dirty="0">
                          <a:latin typeface="Calibri"/>
                          <a:ea typeface="Times New Roman"/>
                          <a:cs typeface="Arial"/>
                        </a:rPr>
                        <a:t> </a:t>
                      </a:r>
                      <a:r>
                        <a:rPr lang="ar-SA" sz="1400" b="1" dirty="0">
                          <a:latin typeface="Calibri"/>
                          <a:ea typeface="Times New Roman"/>
                          <a:cs typeface="Times New Roman"/>
                        </a:rPr>
                        <a:t>تقريباً</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معروضة</a:t>
                      </a:r>
                      <a:r>
                        <a:rPr lang="ar-SA" sz="1400" b="1" dirty="0">
                          <a:latin typeface="Calibri"/>
                          <a:ea typeface="Times New Roman"/>
                          <a:cs typeface="Arial"/>
                        </a:rPr>
                        <a:t> </a:t>
                      </a:r>
                      <a:r>
                        <a:rPr lang="ar-SA" sz="1400" b="1" dirty="0">
                          <a:latin typeface="Calibri"/>
                          <a:ea typeface="Times New Roman"/>
                          <a:cs typeface="Times New Roman"/>
                        </a:rPr>
                        <a:t>وذات</a:t>
                      </a:r>
                      <a:r>
                        <a:rPr lang="ar-SA" sz="1400" b="1" dirty="0">
                          <a:latin typeface="Calibri"/>
                          <a:ea typeface="Times New Roman"/>
                          <a:cs typeface="Arial"/>
                        </a:rPr>
                        <a:t> </a:t>
                      </a:r>
                      <a:r>
                        <a:rPr lang="ar-SA" sz="1400" b="1" dirty="0">
                          <a:latin typeface="Calibri"/>
                          <a:ea typeface="Times New Roman"/>
                          <a:cs typeface="Times New Roman"/>
                        </a:rPr>
                        <a:t>صلة</a:t>
                      </a:r>
                      <a:r>
                        <a:rPr lang="ar-SA" sz="1400" b="1" dirty="0">
                          <a:latin typeface="Calibri"/>
                          <a:ea typeface="Times New Roman"/>
                          <a:cs typeface="Arial"/>
                        </a:rPr>
                        <a:t> </a:t>
                      </a:r>
                      <a:r>
                        <a:rPr lang="ar-SA" sz="1400" b="1" dirty="0">
                          <a:latin typeface="Calibri"/>
                          <a:ea typeface="Times New Roman"/>
                          <a:cs typeface="Times New Roman"/>
                        </a:rPr>
                        <a:t>ب</a:t>
                      </a:r>
                      <a:r>
                        <a:rPr lang="ar-SA" sz="1400" b="1" dirty="0">
                          <a:latin typeface="Calibri"/>
                          <a:ea typeface="Times New Roman"/>
                          <a:cs typeface="Arial"/>
                        </a:rPr>
                        <a:t> 1/2 </a:t>
                      </a:r>
                      <a:r>
                        <a:rPr lang="ar-SA" sz="1400" b="1" dirty="0">
                          <a:latin typeface="Calibri"/>
                          <a:ea typeface="Times New Roman"/>
                          <a:cs typeface="Times New Roman"/>
                        </a:rPr>
                        <a:t>المجالات</a:t>
                      </a:r>
                      <a:r>
                        <a:rPr lang="ar-SA" sz="1400" b="1" dirty="0">
                          <a:latin typeface="Calibri"/>
                          <a:ea typeface="Times New Roman"/>
                          <a:cs typeface="Arial"/>
                        </a:rPr>
                        <a:t> </a:t>
                      </a:r>
                      <a:r>
                        <a:rPr lang="ar-SA" sz="1400" b="1" dirty="0">
                          <a:latin typeface="Calibri"/>
                          <a:ea typeface="Times New Roman"/>
                          <a:cs typeface="Times New Roman"/>
                        </a:rPr>
                        <a:t>ذات</a:t>
                      </a:r>
                      <a:r>
                        <a:rPr lang="ar-SA" sz="1400" b="1" dirty="0">
                          <a:latin typeface="Calibri"/>
                          <a:ea typeface="Times New Roman"/>
                          <a:cs typeface="Arial"/>
                        </a:rPr>
                        <a:t> </a:t>
                      </a:r>
                      <a:r>
                        <a:rPr lang="ar-SA" sz="1400" b="1" dirty="0">
                          <a:latin typeface="Calibri"/>
                          <a:ea typeface="Times New Roman"/>
                          <a:cs typeface="Times New Roman"/>
                        </a:rPr>
                        <a:t>العلاقة</a:t>
                      </a:r>
                      <a:r>
                        <a:rPr lang="ar-SA" sz="1400" b="1" dirty="0">
                          <a:latin typeface="Calibri"/>
                          <a:ea typeface="Times New Roman"/>
                          <a:cs typeface="Arial"/>
                        </a:rPr>
                        <a:t> </a:t>
                      </a:r>
                      <a:r>
                        <a:rPr lang="ar-SA" sz="1400" b="1" dirty="0">
                          <a:latin typeface="Calibri"/>
                          <a:ea typeface="Times New Roman"/>
                          <a:cs typeface="Times New Roman"/>
                        </a:rPr>
                        <a:t>تقريباً</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معروضة</a:t>
                      </a:r>
                      <a:r>
                        <a:rPr lang="ar-SA" sz="1400" b="1" dirty="0">
                          <a:latin typeface="Calibri"/>
                          <a:ea typeface="Times New Roman"/>
                          <a:cs typeface="Arial"/>
                        </a:rPr>
                        <a:t> </a:t>
                      </a:r>
                      <a:r>
                        <a:rPr lang="ar-SA" sz="1400" b="1" dirty="0">
                          <a:latin typeface="Calibri"/>
                          <a:ea typeface="Times New Roman"/>
                          <a:cs typeface="Times New Roman"/>
                        </a:rPr>
                        <a:t>وذات</a:t>
                      </a:r>
                      <a:r>
                        <a:rPr lang="ar-SA" sz="1400" b="1" dirty="0">
                          <a:latin typeface="Calibri"/>
                          <a:ea typeface="Times New Roman"/>
                          <a:cs typeface="Arial"/>
                        </a:rPr>
                        <a:t> </a:t>
                      </a:r>
                      <a:r>
                        <a:rPr lang="ar-SA" sz="1400" b="1" dirty="0">
                          <a:latin typeface="Calibri"/>
                          <a:ea typeface="Times New Roman"/>
                          <a:cs typeface="Times New Roman"/>
                        </a:rPr>
                        <a:t>صلة</a:t>
                      </a:r>
                      <a:r>
                        <a:rPr lang="ar-SA" sz="1400" b="1" dirty="0">
                          <a:latin typeface="Calibri"/>
                          <a:ea typeface="Times New Roman"/>
                          <a:cs typeface="Arial"/>
                        </a:rPr>
                        <a:t> </a:t>
                      </a:r>
                      <a:r>
                        <a:rPr lang="ar-SA" sz="1400" b="1" dirty="0">
                          <a:latin typeface="Calibri"/>
                          <a:ea typeface="Times New Roman"/>
                          <a:cs typeface="Times New Roman"/>
                        </a:rPr>
                        <a:t>ب</a:t>
                      </a:r>
                      <a:r>
                        <a:rPr lang="ar-SA" sz="1400" b="1" dirty="0">
                          <a:latin typeface="Calibri"/>
                          <a:ea typeface="Times New Roman"/>
                          <a:cs typeface="Arial"/>
                        </a:rPr>
                        <a:t> 3/4 </a:t>
                      </a:r>
                      <a:r>
                        <a:rPr lang="ar-SA" sz="1400" b="1" dirty="0">
                          <a:latin typeface="Calibri"/>
                          <a:ea typeface="Times New Roman"/>
                          <a:cs typeface="Times New Roman"/>
                        </a:rPr>
                        <a:t>المجالات</a:t>
                      </a:r>
                      <a:r>
                        <a:rPr lang="ar-SA" sz="1400" b="1" dirty="0">
                          <a:latin typeface="Calibri"/>
                          <a:ea typeface="Times New Roman"/>
                          <a:cs typeface="Arial"/>
                        </a:rPr>
                        <a:t> </a:t>
                      </a:r>
                      <a:r>
                        <a:rPr lang="ar-SA" sz="1400" b="1" dirty="0">
                          <a:latin typeface="Calibri"/>
                          <a:ea typeface="Times New Roman"/>
                          <a:cs typeface="Times New Roman"/>
                        </a:rPr>
                        <a:t>ذات</a:t>
                      </a:r>
                      <a:r>
                        <a:rPr lang="ar-SA" sz="1400" b="1" dirty="0">
                          <a:latin typeface="Calibri"/>
                          <a:ea typeface="Times New Roman"/>
                          <a:cs typeface="Arial"/>
                        </a:rPr>
                        <a:t> </a:t>
                      </a:r>
                      <a:r>
                        <a:rPr lang="ar-SA" sz="1400" b="1" dirty="0">
                          <a:latin typeface="Calibri"/>
                          <a:ea typeface="Times New Roman"/>
                          <a:cs typeface="Times New Roman"/>
                        </a:rPr>
                        <a:t>العلاقة</a:t>
                      </a:r>
                      <a:r>
                        <a:rPr lang="ar-SA" sz="1400" b="1" dirty="0">
                          <a:latin typeface="Calibri"/>
                          <a:ea typeface="Times New Roman"/>
                          <a:cs typeface="Arial"/>
                        </a:rPr>
                        <a:t> </a:t>
                      </a:r>
                      <a:r>
                        <a:rPr lang="ar-SA" sz="1400" b="1" dirty="0">
                          <a:latin typeface="Calibri"/>
                          <a:ea typeface="Times New Roman"/>
                          <a:cs typeface="Times New Roman"/>
                        </a:rPr>
                        <a:t>تقريباً</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a:latin typeface="Calibri"/>
                          <a:ea typeface="Times New Roman"/>
                          <a:cs typeface="Times New Roman"/>
                        </a:rPr>
                        <a:t>النتائج</a:t>
                      </a:r>
                      <a:r>
                        <a:rPr lang="ar-SA" sz="1400" b="1">
                          <a:latin typeface="Calibri"/>
                          <a:ea typeface="Times New Roman"/>
                          <a:cs typeface="Arial"/>
                        </a:rPr>
                        <a:t> </a:t>
                      </a:r>
                      <a:r>
                        <a:rPr lang="ar-SA" sz="1400" b="1">
                          <a:latin typeface="Calibri"/>
                          <a:ea typeface="Times New Roman"/>
                          <a:cs typeface="Times New Roman"/>
                        </a:rPr>
                        <a:t>معروضة</a:t>
                      </a:r>
                      <a:r>
                        <a:rPr lang="ar-SA" sz="1400" b="1">
                          <a:latin typeface="Calibri"/>
                          <a:ea typeface="Times New Roman"/>
                          <a:cs typeface="Arial"/>
                        </a:rPr>
                        <a:t> </a:t>
                      </a:r>
                      <a:r>
                        <a:rPr lang="ar-SA" sz="1400" b="1">
                          <a:latin typeface="Calibri"/>
                          <a:ea typeface="Times New Roman"/>
                          <a:cs typeface="Times New Roman"/>
                        </a:rPr>
                        <a:t>وذات</a:t>
                      </a:r>
                      <a:r>
                        <a:rPr lang="ar-SA" sz="1400" b="1">
                          <a:latin typeface="Calibri"/>
                          <a:ea typeface="Times New Roman"/>
                          <a:cs typeface="Arial"/>
                        </a:rPr>
                        <a:t> </a:t>
                      </a:r>
                      <a:r>
                        <a:rPr lang="ar-SA" sz="1400" b="1">
                          <a:latin typeface="Calibri"/>
                          <a:ea typeface="Times New Roman"/>
                          <a:cs typeface="Times New Roman"/>
                        </a:rPr>
                        <a:t>صلة</a:t>
                      </a:r>
                      <a:r>
                        <a:rPr lang="ar-SA" sz="1400" b="1">
                          <a:latin typeface="Calibri"/>
                          <a:ea typeface="Times New Roman"/>
                          <a:cs typeface="Arial"/>
                        </a:rPr>
                        <a:t> </a:t>
                      </a:r>
                      <a:r>
                        <a:rPr lang="ar-SA" sz="1400" b="1">
                          <a:latin typeface="Calibri"/>
                          <a:ea typeface="Times New Roman"/>
                          <a:cs typeface="Times New Roman"/>
                        </a:rPr>
                        <a:t>بجميع</a:t>
                      </a:r>
                      <a:r>
                        <a:rPr lang="ar-SA" sz="1400" b="1">
                          <a:latin typeface="Calibri"/>
                          <a:ea typeface="Times New Roman"/>
                          <a:cs typeface="Arial"/>
                        </a:rPr>
                        <a:t> </a:t>
                      </a:r>
                      <a:r>
                        <a:rPr lang="ar-SA" sz="1400" b="1">
                          <a:latin typeface="Calibri"/>
                          <a:ea typeface="Times New Roman"/>
                          <a:cs typeface="Times New Roman"/>
                        </a:rPr>
                        <a:t>المجالات</a:t>
                      </a:r>
                      <a:r>
                        <a:rPr lang="ar-SA" sz="1400" b="1">
                          <a:latin typeface="Calibri"/>
                          <a:ea typeface="Times New Roman"/>
                          <a:cs typeface="Arial"/>
                        </a:rPr>
                        <a:t> </a:t>
                      </a:r>
                      <a:r>
                        <a:rPr lang="ar-SA" sz="1400" b="1">
                          <a:latin typeface="Calibri"/>
                          <a:ea typeface="Times New Roman"/>
                          <a:cs typeface="Times New Roman"/>
                        </a:rPr>
                        <a:t>ذات</a:t>
                      </a:r>
                      <a:r>
                        <a:rPr lang="ar-SA" sz="1400" b="1">
                          <a:latin typeface="Calibri"/>
                          <a:ea typeface="Times New Roman"/>
                          <a:cs typeface="Arial"/>
                        </a:rPr>
                        <a:t> </a:t>
                      </a:r>
                      <a:r>
                        <a:rPr lang="ar-SA" sz="1400" b="1">
                          <a:latin typeface="Calibri"/>
                          <a:ea typeface="Times New Roman"/>
                          <a:cs typeface="Times New Roman"/>
                        </a:rPr>
                        <a:t>العلاقة</a:t>
                      </a:r>
                      <a:r>
                        <a:rPr lang="ar-SA" sz="1400" b="1">
                          <a:latin typeface="Calibri"/>
                          <a:ea typeface="Times New Roman"/>
                          <a:cs typeface="Arial"/>
                        </a:rPr>
                        <a:t> </a:t>
                      </a:r>
                      <a:r>
                        <a:rPr lang="ar-SA" sz="1400" b="1">
                          <a:latin typeface="Calibri"/>
                          <a:ea typeface="Times New Roman"/>
                          <a:cs typeface="Times New Roman"/>
                        </a:rPr>
                        <a:t>تقريباً</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90400">
                <a:tc>
                  <a:txBody>
                    <a:bodyPr/>
                    <a:lstStyle/>
                    <a:p>
                      <a:pPr marL="0" marR="0" algn="r" rtl="1">
                        <a:lnSpc>
                          <a:spcPct val="115000"/>
                        </a:lnSpc>
                        <a:spcBef>
                          <a:spcPts val="0"/>
                        </a:spcBef>
                        <a:spcAft>
                          <a:spcPts val="1000"/>
                        </a:spcAft>
                      </a:pPr>
                      <a:r>
                        <a:rPr lang="en-US" sz="1400" b="1">
                          <a:latin typeface="Arial"/>
                          <a:ea typeface="Times New Roman"/>
                          <a:cs typeface="Arial"/>
                        </a:rPr>
                        <a:t> </a:t>
                      </a:r>
                      <a:r>
                        <a:rPr lang="ar-SA" sz="1400" b="1">
                          <a:latin typeface="Calibri"/>
                          <a:ea typeface="Times New Roman"/>
                          <a:cs typeface="Times New Roman"/>
                        </a:rPr>
                        <a:t>التكامل</a:t>
                      </a:r>
                      <a:endParaRPr lang="en-US" sz="14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a:latin typeface="Calibri"/>
                          <a:ea typeface="Times New Roman"/>
                          <a:cs typeface="Arial"/>
                        </a:rPr>
                        <a:t>النتائج  محددة بزمن، دقيقة ويعتمد عليها</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20000"/>
                        </a:lnSpc>
                        <a:spcBef>
                          <a:spcPts val="0"/>
                        </a:spcBef>
                        <a:spcAft>
                          <a:spcPts val="1000"/>
                        </a:spcAft>
                      </a:pPr>
                      <a:r>
                        <a:rPr lang="ar-SA" sz="1400" b="1">
                          <a:latin typeface="Calibri"/>
                          <a:ea typeface="Times New Roman"/>
                          <a:cs typeface="Times New Roman"/>
                        </a:rPr>
                        <a:t>لا</a:t>
                      </a:r>
                      <a:r>
                        <a:rPr lang="ar-SA" sz="1400" b="1">
                          <a:latin typeface="Calibri"/>
                          <a:ea typeface="Times New Roman"/>
                          <a:cs typeface="Arial"/>
                        </a:rPr>
                        <a:t> </a:t>
                      </a: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إثبات</a:t>
                      </a:r>
                      <a:r>
                        <a:rPr lang="ar-SA" sz="1400" b="1">
                          <a:latin typeface="Calibri"/>
                          <a:ea typeface="Times New Roman"/>
                          <a:cs typeface="Arial"/>
                        </a:rPr>
                        <a:t> </a:t>
                      </a:r>
                      <a:r>
                        <a:rPr lang="ar-SA" sz="1400" b="1">
                          <a:latin typeface="Calibri"/>
                          <a:ea typeface="Times New Roman"/>
                          <a:cs typeface="Times New Roman"/>
                        </a:rPr>
                        <a:t>على</a:t>
                      </a:r>
                      <a:r>
                        <a:rPr lang="ar-SA" sz="1400" b="1">
                          <a:latin typeface="Calibri"/>
                          <a:ea typeface="Times New Roman"/>
                          <a:cs typeface="Arial"/>
                        </a:rPr>
                        <a:t> </a:t>
                      </a:r>
                      <a:r>
                        <a:rPr lang="ar-SA" sz="1400" b="1">
                          <a:latin typeface="Calibri"/>
                          <a:ea typeface="Times New Roman"/>
                          <a:cs typeface="Times New Roman"/>
                        </a:rPr>
                        <a:t>التكامل</a:t>
                      </a:r>
                      <a:r>
                        <a:rPr lang="ar-SA" sz="1400" b="1">
                          <a:latin typeface="Calibri"/>
                          <a:ea typeface="Times New Roman"/>
                          <a:cs typeface="Arial"/>
                        </a:rPr>
                        <a:t> </a:t>
                      </a:r>
                      <a:r>
                        <a:rPr lang="ar-SA" sz="1400" b="1">
                          <a:latin typeface="Calibri"/>
                          <a:ea typeface="Times New Roman"/>
                          <a:cs typeface="Times New Roman"/>
                        </a:rPr>
                        <a:t>أو</a:t>
                      </a:r>
                      <a:r>
                        <a:rPr lang="ar-SA" sz="1400" b="1">
                          <a:latin typeface="Calibri"/>
                          <a:ea typeface="Times New Roman"/>
                          <a:cs typeface="Arial"/>
                        </a:rPr>
                        <a:t> </a:t>
                      </a:r>
                      <a:r>
                        <a:rPr lang="ar-SA" sz="1400" b="1">
                          <a:latin typeface="Calibri"/>
                          <a:ea typeface="Times New Roman"/>
                          <a:cs typeface="Times New Roman"/>
                        </a:rPr>
                        <a:t>معلومات</a:t>
                      </a:r>
                      <a:r>
                        <a:rPr lang="ar-SA" sz="1400" b="1">
                          <a:latin typeface="Calibri"/>
                          <a:ea typeface="Times New Roman"/>
                          <a:cs typeface="Arial"/>
                        </a:rPr>
                        <a:t> </a:t>
                      </a:r>
                      <a:r>
                        <a:rPr lang="ar-SA" sz="1400" b="1">
                          <a:latin typeface="Calibri"/>
                          <a:ea typeface="Times New Roman"/>
                          <a:cs typeface="Times New Roman"/>
                        </a:rPr>
                        <a:t>غير</a:t>
                      </a:r>
                      <a:r>
                        <a:rPr lang="ar-SA" sz="1400" b="1">
                          <a:latin typeface="Calibri"/>
                          <a:ea typeface="Times New Roman"/>
                          <a:cs typeface="Arial"/>
                        </a:rPr>
                        <a:t> </a:t>
                      </a:r>
                      <a:r>
                        <a:rPr lang="ar-SA" sz="1400" b="1">
                          <a:latin typeface="Calibri"/>
                          <a:ea typeface="Times New Roman"/>
                          <a:cs typeface="Times New Roman"/>
                        </a:rPr>
                        <a:t>مدعمة</a:t>
                      </a:r>
                      <a:r>
                        <a:rPr lang="ar-SA" sz="1400" b="1">
                          <a:latin typeface="Calibri"/>
                          <a:ea typeface="Times New Roman"/>
                          <a:cs typeface="Arial"/>
                        </a:rPr>
                        <a:t> </a:t>
                      </a:r>
                      <a:r>
                        <a:rPr lang="ar-SA" sz="1400" b="1">
                          <a:latin typeface="Calibri"/>
                          <a:ea typeface="Times New Roman"/>
                          <a:cs typeface="Times New Roman"/>
                        </a:rPr>
                        <a:t>بدليل</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Arial"/>
                        </a:rPr>
                        <a:t>  1/4 </a:t>
                      </a:r>
                      <a:r>
                        <a:rPr lang="ar-SA" sz="1400" b="1">
                          <a:latin typeface="Calibri"/>
                          <a:ea typeface="Times New Roman"/>
                          <a:cs typeface="Times New Roman"/>
                        </a:rPr>
                        <a:t>النتائج</a:t>
                      </a:r>
                      <a:r>
                        <a:rPr lang="ar-SA" sz="1400" b="1">
                          <a:latin typeface="Calibri"/>
                          <a:ea typeface="Times New Roman"/>
                          <a:cs typeface="Arial"/>
                        </a:rPr>
                        <a:t> </a:t>
                      </a:r>
                      <a:r>
                        <a:rPr lang="ar-SA" sz="1400" b="1">
                          <a:latin typeface="Calibri"/>
                          <a:ea typeface="Times New Roman"/>
                          <a:cs typeface="Times New Roman"/>
                        </a:rPr>
                        <a:t>المعروضة</a:t>
                      </a:r>
                      <a:r>
                        <a:rPr lang="ar-SA" sz="1400" b="1">
                          <a:latin typeface="Calibri"/>
                          <a:ea typeface="Times New Roman"/>
                          <a:cs typeface="Arial"/>
                        </a:rPr>
                        <a:t> </a:t>
                      </a:r>
                      <a:r>
                        <a:rPr lang="ar-JO" sz="1400" b="1">
                          <a:latin typeface="Calibri"/>
                          <a:ea typeface="Times New Roman"/>
                          <a:cs typeface="Times New Roman"/>
                        </a:rPr>
                        <a:t>محددة</a:t>
                      </a:r>
                      <a:r>
                        <a:rPr lang="ar-JO" sz="1400" b="1">
                          <a:latin typeface="Calibri"/>
                          <a:ea typeface="Times New Roman"/>
                          <a:cs typeface="Arial"/>
                        </a:rPr>
                        <a:t> </a:t>
                      </a:r>
                      <a:r>
                        <a:rPr lang="ar-JO" sz="1400" b="1">
                          <a:latin typeface="Calibri"/>
                          <a:ea typeface="Times New Roman"/>
                          <a:cs typeface="Times New Roman"/>
                        </a:rPr>
                        <a:t>بزمن،</a:t>
                      </a:r>
                      <a:r>
                        <a:rPr lang="ar-JO" sz="1400" b="1">
                          <a:latin typeface="Calibri"/>
                          <a:ea typeface="Times New Roman"/>
                          <a:cs typeface="Arial"/>
                        </a:rPr>
                        <a:t> </a:t>
                      </a:r>
                      <a:r>
                        <a:rPr lang="ar-JO" sz="1400" b="1">
                          <a:latin typeface="Calibri"/>
                          <a:ea typeface="Times New Roman"/>
                          <a:cs typeface="Times New Roman"/>
                        </a:rPr>
                        <a:t>دقيقة</a:t>
                      </a:r>
                      <a:r>
                        <a:rPr lang="ar-JO" sz="1400" b="1">
                          <a:latin typeface="Calibri"/>
                          <a:ea typeface="Times New Roman"/>
                          <a:cs typeface="Arial"/>
                        </a:rPr>
                        <a:t> </a:t>
                      </a:r>
                      <a:r>
                        <a:rPr lang="ar-JO" sz="1400" b="1">
                          <a:latin typeface="Calibri"/>
                          <a:ea typeface="Times New Roman"/>
                          <a:cs typeface="Times New Roman"/>
                        </a:rPr>
                        <a:t>ويعتمد</a:t>
                      </a:r>
                      <a:r>
                        <a:rPr lang="ar-JO" sz="1400" b="1">
                          <a:latin typeface="Calibri"/>
                          <a:ea typeface="Times New Roman"/>
                          <a:cs typeface="Arial"/>
                        </a:rPr>
                        <a:t> </a:t>
                      </a:r>
                      <a:r>
                        <a:rPr lang="ar-JO" sz="1400" b="1">
                          <a:latin typeface="Calibri"/>
                          <a:ea typeface="Times New Roman"/>
                          <a:cs typeface="Times New Roman"/>
                        </a:rPr>
                        <a:t>عليها</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Arial"/>
                        </a:rPr>
                        <a:t>1/2 </a:t>
                      </a:r>
                      <a:r>
                        <a:rPr lang="ar-SA" sz="1400" b="1">
                          <a:latin typeface="Calibri"/>
                          <a:ea typeface="Times New Roman"/>
                          <a:cs typeface="Times New Roman"/>
                        </a:rPr>
                        <a:t>النتائج</a:t>
                      </a:r>
                      <a:r>
                        <a:rPr lang="ar-SA" sz="1400" b="1">
                          <a:latin typeface="Calibri"/>
                          <a:ea typeface="Times New Roman"/>
                          <a:cs typeface="Arial"/>
                        </a:rPr>
                        <a:t> </a:t>
                      </a:r>
                      <a:r>
                        <a:rPr lang="ar-SA" sz="1400" b="1">
                          <a:latin typeface="Calibri"/>
                          <a:ea typeface="Times New Roman"/>
                          <a:cs typeface="Times New Roman"/>
                        </a:rPr>
                        <a:t>المعروضة</a:t>
                      </a:r>
                      <a:r>
                        <a:rPr lang="ar-SA" sz="1400" b="1">
                          <a:latin typeface="Calibri"/>
                          <a:ea typeface="Times New Roman"/>
                          <a:cs typeface="Arial"/>
                        </a:rPr>
                        <a:t> </a:t>
                      </a:r>
                      <a:r>
                        <a:rPr lang="ar-JO" sz="1400" b="1">
                          <a:latin typeface="Calibri"/>
                          <a:ea typeface="Times New Roman"/>
                          <a:cs typeface="Times New Roman"/>
                        </a:rPr>
                        <a:t>محددة</a:t>
                      </a:r>
                      <a:r>
                        <a:rPr lang="ar-JO" sz="1400" b="1">
                          <a:latin typeface="Calibri"/>
                          <a:ea typeface="Times New Roman"/>
                          <a:cs typeface="Arial"/>
                        </a:rPr>
                        <a:t> </a:t>
                      </a:r>
                      <a:r>
                        <a:rPr lang="ar-JO" sz="1400" b="1">
                          <a:latin typeface="Calibri"/>
                          <a:ea typeface="Times New Roman"/>
                          <a:cs typeface="Times New Roman"/>
                        </a:rPr>
                        <a:t>بزمن،</a:t>
                      </a:r>
                      <a:r>
                        <a:rPr lang="ar-JO" sz="1400" b="1">
                          <a:latin typeface="Calibri"/>
                          <a:ea typeface="Times New Roman"/>
                          <a:cs typeface="Arial"/>
                        </a:rPr>
                        <a:t> </a:t>
                      </a:r>
                      <a:r>
                        <a:rPr lang="ar-JO" sz="1400" b="1">
                          <a:latin typeface="Calibri"/>
                          <a:ea typeface="Times New Roman"/>
                          <a:cs typeface="Times New Roman"/>
                        </a:rPr>
                        <a:t>دقيقة</a:t>
                      </a:r>
                      <a:r>
                        <a:rPr lang="ar-JO" sz="1400" b="1">
                          <a:latin typeface="Calibri"/>
                          <a:ea typeface="Times New Roman"/>
                          <a:cs typeface="Arial"/>
                        </a:rPr>
                        <a:t> </a:t>
                      </a:r>
                      <a:r>
                        <a:rPr lang="ar-JO" sz="1400" b="1">
                          <a:latin typeface="Calibri"/>
                          <a:ea typeface="Times New Roman"/>
                          <a:cs typeface="Times New Roman"/>
                        </a:rPr>
                        <a:t>ويعتمد</a:t>
                      </a:r>
                      <a:r>
                        <a:rPr lang="ar-JO" sz="1400" b="1">
                          <a:latin typeface="Calibri"/>
                          <a:ea typeface="Times New Roman"/>
                          <a:cs typeface="Arial"/>
                        </a:rPr>
                        <a:t> </a:t>
                      </a:r>
                      <a:r>
                        <a:rPr lang="ar-JO" sz="1400" b="1">
                          <a:latin typeface="Calibri"/>
                          <a:ea typeface="Times New Roman"/>
                          <a:cs typeface="Times New Roman"/>
                        </a:rPr>
                        <a:t>عليها</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Arial"/>
                        </a:rPr>
                        <a:t>3/4 </a:t>
                      </a: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المعروضة</a:t>
                      </a:r>
                      <a:r>
                        <a:rPr lang="ar-SA" sz="1400" b="1" dirty="0">
                          <a:latin typeface="Calibri"/>
                          <a:ea typeface="Times New Roman"/>
                          <a:cs typeface="Arial"/>
                        </a:rPr>
                        <a:t> </a:t>
                      </a:r>
                      <a:r>
                        <a:rPr lang="ar-JO" sz="1400" b="1" dirty="0">
                          <a:latin typeface="Calibri"/>
                          <a:ea typeface="Times New Roman"/>
                          <a:cs typeface="Times New Roman"/>
                        </a:rPr>
                        <a:t>محددة</a:t>
                      </a:r>
                      <a:r>
                        <a:rPr lang="ar-JO" sz="1400" b="1" dirty="0">
                          <a:latin typeface="Calibri"/>
                          <a:ea typeface="Times New Roman"/>
                          <a:cs typeface="Arial"/>
                        </a:rPr>
                        <a:t> </a:t>
                      </a:r>
                      <a:r>
                        <a:rPr lang="ar-JO" sz="1400" b="1" dirty="0">
                          <a:latin typeface="Calibri"/>
                          <a:ea typeface="Times New Roman"/>
                          <a:cs typeface="Times New Roman"/>
                        </a:rPr>
                        <a:t>بزمن،</a:t>
                      </a:r>
                      <a:r>
                        <a:rPr lang="ar-JO" sz="1400" b="1" dirty="0">
                          <a:latin typeface="Calibri"/>
                          <a:ea typeface="Times New Roman"/>
                          <a:cs typeface="Arial"/>
                        </a:rPr>
                        <a:t> </a:t>
                      </a:r>
                      <a:r>
                        <a:rPr lang="ar-JO" sz="1400" b="1" dirty="0">
                          <a:latin typeface="Calibri"/>
                          <a:ea typeface="Times New Roman"/>
                          <a:cs typeface="Times New Roman"/>
                        </a:rPr>
                        <a:t>دقيقة</a:t>
                      </a:r>
                      <a:r>
                        <a:rPr lang="ar-JO" sz="1400" b="1" dirty="0">
                          <a:latin typeface="Calibri"/>
                          <a:ea typeface="Times New Roman"/>
                          <a:cs typeface="Arial"/>
                        </a:rPr>
                        <a:t> </a:t>
                      </a:r>
                      <a:r>
                        <a:rPr lang="ar-JO" sz="1400" b="1" dirty="0">
                          <a:latin typeface="Calibri"/>
                          <a:ea typeface="Times New Roman"/>
                          <a:cs typeface="Times New Roman"/>
                        </a:rPr>
                        <a:t>ويعتمد</a:t>
                      </a:r>
                      <a:r>
                        <a:rPr lang="ar-JO" sz="1400" b="1" dirty="0">
                          <a:latin typeface="Calibri"/>
                          <a:ea typeface="Times New Roman"/>
                          <a:cs typeface="Arial"/>
                        </a:rPr>
                        <a:t> </a:t>
                      </a:r>
                      <a:r>
                        <a:rPr lang="ar-JO" sz="1400" b="1" dirty="0">
                          <a:latin typeface="Calibri"/>
                          <a:ea typeface="Times New Roman"/>
                          <a:cs typeface="Times New Roman"/>
                        </a:rPr>
                        <a:t>عليها</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dirty="0">
                          <a:latin typeface="Calibri"/>
                          <a:ea typeface="Times New Roman"/>
                          <a:cs typeface="Times New Roman"/>
                        </a:rPr>
                        <a:t>جميع</a:t>
                      </a:r>
                      <a:r>
                        <a:rPr lang="ar-SA" sz="1400" b="1" dirty="0">
                          <a:latin typeface="Calibri"/>
                          <a:ea typeface="Times New Roman"/>
                          <a:cs typeface="Arial"/>
                        </a:rPr>
                        <a:t> </a:t>
                      </a: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المعروضة</a:t>
                      </a:r>
                      <a:r>
                        <a:rPr lang="ar-SA" sz="1400" b="1" dirty="0">
                          <a:latin typeface="Calibri"/>
                          <a:ea typeface="Times New Roman"/>
                          <a:cs typeface="Arial"/>
                        </a:rPr>
                        <a:t> </a:t>
                      </a:r>
                      <a:r>
                        <a:rPr lang="ar-JO" sz="1400" b="1" dirty="0">
                          <a:latin typeface="Calibri"/>
                          <a:ea typeface="Times New Roman"/>
                          <a:cs typeface="Times New Roman"/>
                        </a:rPr>
                        <a:t>محددة</a:t>
                      </a:r>
                      <a:r>
                        <a:rPr lang="ar-JO" sz="1400" b="1" dirty="0">
                          <a:latin typeface="Calibri"/>
                          <a:ea typeface="Times New Roman"/>
                          <a:cs typeface="Arial"/>
                        </a:rPr>
                        <a:t> </a:t>
                      </a:r>
                      <a:r>
                        <a:rPr lang="ar-JO" sz="1400" b="1" dirty="0">
                          <a:latin typeface="Calibri"/>
                          <a:ea typeface="Times New Roman"/>
                          <a:cs typeface="Times New Roman"/>
                        </a:rPr>
                        <a:t>بزمن،</a:t>
                      </a:r>
                      <a:r>
                        <a:rPr lang="ar-JO" sz="1400" b="1" dirty="0">
                          <a:latin typeface="Calibri"/>
                          <a:ea typeface="Times New Roman"/>
                          <a:cs typeface="Arial"/>
                        </a:rPr>
                        <a:t> </a:t>
                      </a:r>
                      <a:r>
                        <a:rPr lang="ar-JO" sz="1400" b="1" dirty="0">
                          <a:latin typeface="Calibri"/>
                          <a:ea typeface="Times New Roman"/>
                          <a:cs typeface="Times New Roman"/>
                        </a:rPr>
                        <a:t>دقيقة</a:t>
                      </a:r>
                      <a:r>
                        <a:rPr lang="ar-JO" sz="1400" b="1" dirty="0">
                          <a:latin typeface="Calibri"/>
                          <a:ea typeface="Times New Roman"/>
                          <a:cs typeface="Arial"/>
                        </a:rPr>
                        <a:t> </a:t>
                      </a:r>
                      <a:r>
                        <a:rPr lang="ar-JO" sz="1400" b="1" dirty="0">
                          <a:latin typeface="Calibri"/>
                          <a:ea typeface="Times New Roman"/>
                          <a:cs typeface="Times New Roman"/>
                        </a:rPr>
                        <a:t>ويعتمد</a:t>
                      </a:r>
                      <a:r>
                        <a:rPr lang="ar-JO" sz="1400" b="1" dirty="0">
                          <a:latin typeface="Calibri"/>
                          <a:ea typeface="Times New Roman"/>
                          <a:cs typeface="Arial"/>
                        </a:rPr>
                        <a:t> </a:t>
                      </a:r>
                      <a:r>
                        <a:rPr lang="ar-JO" sz="1400" b="1" dirty="0">
                          <a:latin typeface="Calibri"/>
                          <a:ea typeface="Times New Roman"/>
                          <a:cs typeface="Times New Roman"/>
                        </a:rPr>
                        <a:t>عليها</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34240">
                <a:tc>
                  <a:txBody>
                    <a:bodyPr/>
                    <a:lstStyle/>
                    <a:p>
                      <a:pPr marL="0" marR="0" algn="r" rtl="1">
                        <a:lnSpc>
                          <a:spcPct val="115000"/>
                        </a:lnSpc>
                        <a:spcBef>
                          <a:spcPts val="0"/>
                        </a:spcBef>
                        <a:spcAft>
                          <a:spcPts val="1000"/>
                        </a:spcAft>
                      </a:pPr>
                      <a:r>
                        <a:rPr lang="ar-SA" sz="1400" b="1">
                          <a:latin typeface="Calibri"/>
                          <a:ea typeface="Times New Roman"/>
                          <a:cs typeface="Times New Roman"/>
                        </a:rPr>
                        <a:t>التجزئة</a:t>
                      </a:r>
                      <a:endParaRPr lang="en-US" sz="14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600" b="1">
                          <a:latin typeface="Calibri"/>
                          <a:ea typeface="Times New Roman"/>
                          <a:cs typeface="Arial"/>
                        </a:rPr>
                        <a:t>النتائج مجزأة بشكل مناسب</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400" b="1">
                          <a:latin typeface="Calibri"/>
                          <a:ea typeface="Times New Roman"/>
                          <a:cs typeface="Times New Roman"/>
                        </a:rPr>
                        <a:t>لا</a:t>
                      </a:r>
                      <a:r>
                        <a:rPr lang="ar-SA" sz="1400" b="1">
                          <a:latin typeface="Calibri"/>
                          <a:ea typeface="Times New Roman"/>
                          <a:cs typeface="Arial"/>
                        </a:rPr>
                        <a:t> </a:t>
                      </a:r>
                      <a:r>
                        <a:rPr lang="ar-SA" sz="1400" b="1">
                          <a:latin typeface="Calibri"/>
                          <a:ea typeface="Times New Roman"/>
                          <a:cs typeface="Times New Roman"/>
                        </a:rPr>
                        <a:t>يوجد</a:t>
                      </a:r>
                      <a:r>
                        <a:rPr lang="ar-SA" sz="1400" b="1">
                          <a:latin typeface="Calibri"/>
                          <a:ea typeface="Times New Roman"/>
                          <a:cs typeface="Arial"/>
                        </a:rPr>
                        <a:t> </a:t>
                      </a:r>
                      <a:r>
                        <a:rPr lang="ar-SA" sz="1400" b="1">
                          <a:latin typeface="Calibri"/>
                          <a:ea typeface="Times New Roman"/>
                          <a:cs typeface="Times New Roman"/>
                        </a:rPr>
                        <a:t>تجزئة</a:t>
                      </a:r>
                      <a:r>
                        <a:rPr lang="ar-SA" sz="1400" b="1">
                          <a:latin typeface="Calibri"/>
                          <a:ea typeface="Times New Roman"/>
                          <a:cs typeface="Arial"/>
                        </a:rPr>
                        <a:t> </a:t>
                      </a:r>
                      <a:r>
                        <a:rPr lang="ar-SA" sz="1400" b="1">
                          <a:latin typeface="Calibri"/>
                          <a:ea typeface="Times New Roman"/>
                          <a:cs typeface="Times New Roman"/>
                        </a:rPr>
                        <a:t>للنتائج</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a:latin typeface="Calibri"/>
                          <a:ea typeface="Times New Roman"/>
                          <a:cs typeface="Times New Roman"/>
                        </a:rPr>
                        <a:t>تقريباً</a:t>
                      </a:r>
                      <a:r>
                        <a:rPr lang="ar-SA" sz="1400" b="1">
                          <a:latin typeface="Calibri"/>
                          <a:ea typeface="Times New Roman"/>
                          <a:cs typeface="Arial"/>
                        </a:rPr>
                        <a:t> 1/4 </a:t>
                      </a:r>
                      <a:r>
                        <a:rPr lang="ar-SA" sz="1400" b="1">
                          <a:latin typeface="Calibri"/>
                          <a:ea typeface="Times New Roman"/>
                          <a:cs typeface="Times New Roman"/>
                        </a:rPr>
                        <a:t>النتائج</a:t>
                      </a:r>
                      <a:r>
                        <a:rPr lang="ar-SA" sz="1400" b="1">
                          <a:latin typeface="Calibri"/>
                          <a:ea typeface="Times New Roman"/>
                          <a:cs typeface="Arial"/>
                        </a:rPr>
                        <a:t> </a:t>
                      </a:r>
                      <a:r>
                        <a:rPr lang="ar-SA" sz="1400" b="1">
                          <a:latin typeface="Calibri"/>
                          <a:ea typeface="Times New Roman"/>
                          <a:cs typeface="Times New Roman"/>
                        </a:rPr>
                        <a:t>مجزأة</a:t>
                      </a:r>
                      <a:r>
                        <a:rPr lang="ar-SA" sz="1400" b="1">
                          <a:latin typeface="Calibri"/>
                          <a:ea typeface="Times New Roman"/>
                          <a:cs typeface="Arial"/>
                        </a:rPr>
                        <a:t> </a:t>
                      </a:r>
                      <a:r>
                        <a:rPr lang="ar-SA" sz="1400" b="1">
                          <a:latin typeface="Calibri"/>
                          <a:ea typeface="Times New Roman"/>
                          <a:cs typeface="Times New Roman"/>
                        </a:rPr>
                        <a:t>بشكل</a:t>
                      </a:r>
                      <a:r>
                        <a:rPr lang="ar-SA" sz="1400" b="1">
                          <a:latin typeface="Calibri"/>
                          <a:ea typeface="Times New Roman"/>
                          <a:cs typeface="Arial"/>
                        </a:rPr>
                        <a:t> </a:t>
                      </a:r>
                      <a:r>
                        <a:rPr lang="ar-SA" sz="1400" b="1">
                          <a:latin typeface="Calibri"/>
                          <a:ea typeface="Times New Roman"/>
                          <a:cs typeface="Times New Roman"/>
                        </a:rPr>
                        <a:t>مفيد</a:t>
                      </a:r>
                      <a:endParaRPr lang="en-US" sz="14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تقريباً</a:t>
                      </a:r>
                      <a:r>
                        <a:rPr lang="ar-SA" sz="1400" b="1" dirty="0">
                          <a:latin typeface="Calibri"/>
                          <a:ea typeface="Times New Roman"/>
                          <a:cs typeface="Arial"/>
                        </a:rPr>
                        <a:t> 1/2 </a:t>
                      </a: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مجزأة</a:t>
                      </a:r>
                      <a:r>
                        <a:rPr lang="ar-SA" sz="1400" b="1" dirty="0">
                          <a:latin typeface="Calibri"/>
                          <a:ea typeface="Times New Roman"/>
                          <a:cs typeface="Arial"/>
                        </a:rPr>
                        <a:t> </a:t>
                      </a:r>
                      <a:r>
                        <a:rPr lang="ar-SA" sz="1400" b="1" dirty="0">
                          <a:latin typeface="Calibri"/>
                          <a:ea typeface="Times New Roman"/>
                          <a:cs typeface="Times New Roman"/>
                        </a:rPr>
                        <a:t>بشكل</a:t>
                      </a:r>
                      <a:r>
                        <a:rPr lang="ar-SA" sz="1400" b="1" dirty="0">
                          <a:latin typeface="Calibri"/>
                          <a:ea typeface="Times New Roman"/>
                          <a:cs typeface="Arial"/>
                        </a:rPr>
                        <a:t> </a:t>
                      </a:r>
                      <a:r>
                        <a:rPr lang="ar-SA" sz="1400" b="1" dirty="0">
                          <a:latin typeface="Calibri"/>
                          <a:ea typeface="Times New Roman"/>
                          <a:cs typeface="Times New Roman"/>
                        </a:rPr>
                        <a:t>مفيد</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400" b="1" dirty="0">
                          <a:latin typeface="Calibri"/>
                          <a:ea typeface="Times New Roman"/>
                          <a:cs typeface="Times New Roman"/>
                        </a:rPr>
                        <a:t>تقريباً</a:t>
                      </a:r>
                      <a:r>
                        <a:rPr lang="ar-SA" sz="1400" b="1" dirty="0">
                          <a:latin typeface="Calibri"/>
                          <a:ea typeface="Times New Roman"/>
                          <a:cs typeface="Arial"/>
                        </a:rPr>
                        <a:t> 3/4 </a:t>
                      </a: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مجزأة</a:t>
                      </a:r>
                      <a:r>
                        <a:rPr lang="ar-SA" sz="1400" b="1" dirty="0">
                          <a:latin typeface="Calibri"/>
                          <a:ea typeface="Times New Roman"/>
                          <a:cs typeface="Arial"/>
                        </a:rPr>
                        <a:t> </a:t>
                      </a:r>
                      <a:r>
                        <a:rPr lang="ar-SA" sz="1400" b="1" dirty="0">
                          <a:latin typeface="Calibri"/>
                          <a:ea typeface="Times New Roman"/>
                          <a:cs typeface="Times New Roman"/>
                        </a:rPr>
                        <a:t>بشكل</a:t>
                      </a:r>
                      <a:r>
                        <a:rPr lang="ar-SA" sz="1400" b="1" dirty="0">
                          <a:latin typeface="Calibri"/>
                          <a:ea typeface="Times New Roman"/>
                          <a:cs typeface="Arial"/>
                        </a:rPr>
                        <a:t> </a:t>
                      </a:r>
                      <a:r>
                        <a:rPr lang="ar-SA" sz="1400" b="1" dirty="0">
                          <a:latin typeface="Calibri"/>
                          <a:ea typeface="Times New Roman"/>
                          <a:cs typeface="Times New Roman"/>
                        </a:rPr>
                        <a:t>مفيد</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400" b="1" dirty="0">
                          <a:latin typeface="Calibri"/>
                          <a:ea typeface="Times New Roman"/>
                          <a:cs typeface="Times New Roman"/>
                        </a:rPr>
                        <a:t>جميع</a:t>
                      </a:r>
                      <a:r>
                        <a:rPr lang="ar-SA" sz="1400" b="1" dirty="0">
                          <a:latin typeface="Calibri"/>
                          <a:ea typeface="Times New Roman"/>
                          <a:cs typeface="Arial"/>
                        </a:rPr>
                        <a:t> </a:t>
                      </a:r>
                      <a:r>
                        <a:rPr lang="ar-SA" sz="1400" b="1" dirty="0">
                          <a:latin typeface="Calibri"/>
                          <a:ea typeface="Times New Roman"/>
                          <a:cs typeface="Times New Roman"/>
                        </a:rPr>
                        <a:t>النتائج</a:t>
                      </a:r>
                      <a:r>
                        <a:rPr lang="ar-SA" sz="1400" b="1" dirty="0">
                          <a:latin typeface="Calibri"/>
                          <a:ea typeface="Times New Roman"/>
                          <a:cs typeface="Arial"/>
                        </a:rPr>
                        <a:t> </a:t>
                      </a:r>
                      <a:r>
                        <a:rPr lang="ar-SA" sz="1400" b="1" dirty="0">
                          <a:latin typeface="Calibri"/>
                          <a:ea typeface="Times New Roman"/>
                          <a:cs typeface="Times New Roman"/>
                        </a:rPr>
                        <a:t>مجزأة</a:t>
                      </a:r>
                      <a:r>
                        <a:rPr lang="ar-SA" sz="1400" b="1" dirty="0">
                          <a:latin typeface="Calibri"/>
                          <a:ea typeface="Times New Roman"/>
                          <a:cs typeface="Arial"/>
                        </a:rPr>
                        <a:t> </a:t>
                      </a:r>
                      <a:r>
                        <a:rPr lang="ar-SA" sz="1400" b="1" dirty="0">
                          <a:latin typeface="Calibri"/>
                          <a:ea typeface="Times New Roman"/>
                          <a:cs typeface="Times New Roman"/>
                        </a:rPr>
                        <a:t>بشكل</a:t>
                      </a:r>
                      <a:r>
                        <a:rPr lang="ar-SA" sz="1400" b="1" dirty="0">
                          <a:latin typeface="Calibri"/>
                          <a:ea typeface="Times New Roman"/>
                          <a:cs typeface="Arial"/>
                        </a:rPr>
                        <a:t> </a:t>
                      </a:r>
                      <a:r>
                        <a:rPr lang="ar-SA" sz="1400" b="1" dirty="0">
                          <a:latin typeface="Calibri"/>
                          <a:ea typeface="Times New Roman"/>
                          <a:cs typeface="Times New Roman"/>
                        </a:rPr>
                        <a:t>مفيد</a:t>
                      </a:r>
                      <a:endParaRPr lang="en-US" sz="14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56846">
                <a:tc>
                  <a:txBody>
                    <a:bodyPr/>
                    <a:lstStyle/>
                    <a:p>
                      <a:pPr marL="0" marR="0" algn="r" rtl="1">
                        <a:lnSpc>
                          <a:spcPct val="115000"/>
                        </a:lnSpc>
                        <a:spcBef>
                          <a:spcPts val="0"/>
                        </a:spcBef>
                        <a:spcAft>
                          <a:spcPts val="1000"/>
                        </a:spcAft>
                      </a:pPr>
                      <a:r>
                        <a:rPr lang="ar-SA" sz="1400" b="1">
                          <a:latin typeface="Calibri"/>
                          <a:ea typeface="Times New Roman"/>
                          <a:cs typeface="Simplified Arabic"/>
                        </a:rPr>
                        <a:t>المجموع للصلة والاستخدام*</a:t>
                      </a:r>
                      <a:endParaRPr lang="en-US" sz="140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600">
                        <a:solidFill>
                          <a:srgbClr val="000000"/>
                        </a:solidFill>
                        <a:latin typeface="TimesNewRomanPSMT"/>
                        <a:ea typeface="Times New Roman"/>
                        <a:cs typeface="Simplified Arabic"/>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0</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10</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15</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20</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25</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30</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35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a:latin typeface="Calibri"/>
                          <a:ea typeface="Times New Roman"/>
                          <a:cs typeface="Simplified Arabic"/>
                        </a:rPr>
                        <a:t>40</a:t>
                      </a:r>
                      <a:endParaRPr lang="en-US" sz="105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45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50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55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60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65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70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75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80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85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90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95</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000" b="1" dirty="0">
                          <a:latin typeface="Calibri"/>
                          <a:ea typeface="Times New Roman"/>
                          <a:cs typeface="Simplified Arabic"/>
                        </a:rPr>
                        <a:t>100</a:t>
                      </a:r>
                      <a:endParaRPr lang="en-US" sz="105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
        <p:nvSpPr>
          <p:cNvPr id="6"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SA" b="1" dirty="0" smtClean="0">
                <a:ln w="11430"/>
                <a:solidFill>
                  <a:srgbClr val="002060"/>
                </a:solidFill>
                <a:effectLst>
                  <a:outerShdw blurRad="50800" dist="39000" dir="5460000" algn="tl">
                    <a:srgbClr val="000000">
                      <a:alpha val="38000"/>
                    </a:srgbClr>
                  </a:outerShdw>
                </a:effectLst>
              </a:rPr>
              <a:t>النتائج</a:t>
            </a: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b="1" dirty="0" smtClean="0">
                <a:ln w="11430"/>
                <a:effectLst>
                  <a:outerShdw blurRad="50800" dist="39000" dir="5460000" algn="tl">
                    <a:srgbClr val="000000">
                      <a:alpha val="38000"/>
                    </a:srgbClr>
                  </a:outerShdw>
                </a:effectLst>
              </a:rPr>
              <a:t>esults</a:t>
            </a:r>
            <a:endParaRPr lang="en-US"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52399"/>
          <a:ext cx="9144001" cy="5116729"/>
        </p:xfrm>
        <a:graphic>
          <a:graphicData uri="http://schemas.openxmlformats.org/drawingml/2006/table">
            <a:tbl>
              <a:tblPr rtl="1"/>
              <a:tblGrid>
                <a:gridCol w="2513966"/>
                <a:gridCol w="1200785"/>
                <a:gridCol w="1428750"/>
                <a:gridCol w="1428750"/>
                <a:gridCol w="1428750"/>
                <a:gridCol w="1143000"/>
              </a:tblGrid>
              <a:tr h="333269">
                <a:tc>
                  <a:txBody>
                    <a:bodyPr/>
                    <a:lstStyle/>
                    <a:p>
                      <a:pPr marL="0" marR="0" algn="ctr" rtl="1">
                        <a:lnSpc>
                          <a:spcPct val="120000"/>
                        </a:lnSpc>
                        <a:spcBef>
                          <a:spcPts val="0"/>
                        </a:spcBef>
                        <a:spcAft>
                          <a:spcPts val="1000"/>
                        </a:spcAft>
                      </a:pPr>
                      <a:r>
                        <a:rPr lang="ar-SA" sz="1200" b="1" dirty="0">
                          <a:solidFill>
                            <a:srgbClr val="FFFFFF"/>
                          </a:solidFill>
                          <a:latin typeface="Calibri"/>
                          <a:ea typeface="Times New Roman"/>
                          <a:cs typeface="Arial"/>
                        </a:rPr>
                        <a:t>الأداء </a:t>
                      </a:r>
                      <a:endParaRPr lang="en-US" sz="12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marR="0" algn="ctr" rtl="1">
                        <a:lnSpc>
                          <a:spcPct val="120000"/>
                        </a:lnSpc>
                        <a:spcBef>
                          <a:spcPts val="0"/>
                        </a:spcBef>
                        <a:spcAft>
                          <a:spcPts val="1000"/>
                        </a:spcAft>
                      </a:pPr>
                      <a:r>
                        <a:rPr lang="ar-SA" sz="1200" b="1">
                          <a:solidFill>
                            <a:srgbClr val="FFFFFF"/>
                          </a:solidFill>
                          <a:latin typeface="Calibri"/>
                          <a:ea typeface="Times New Roman"/>
                          <a:cs typeface="Arial"/>
                        </a:rPr>
                        <a:t>0%</a:t>
                      </a:r>
                      <a:endParaRPr lang="en-US" sz="12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marR="0" algn="ctr" rtl="1">
                        <a:lnSpc>
                          <a:spcPct val="120000"/>
                        </a:lnSpc>
                        <a:spcBef>
                          <a:spcPts val="0"/>
                        </a:spcBef>
                        <a:spcAft>
                          <a:spcPts val="1000"/>
                        </a:spcAft>
                      </a:pPr>
                      <a:r>
                        <a:rPr lang="ar-SA" sz="1200" b="1" dirty="0">
                          <a:solidFill>
                            <a:srgbClr val="FFFFFF"/>
                          </a:solidFill>
                          <a:latin typeface="Calibri"/>
                          <a:ea typeface="Times New Roman"/>
                          <a:cs typeface="Arial"/>
                        </a:rPr>
                        <a:t>25%</a:t>
                      </a:r>
                      <a:endParaRPr lang="en-US" sz="1200" b="1" dirty="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marR="0" algn="ctr" rtl="1">
                        <a:lnSpc>
                          <a:spcPct val="120000"/>
                        </a:lnSpc>
                        <a:spcBef>
                          <a:spcPts val="0"/>
                        </a:spcBef>
                        <a:spcAft>
                          <a:spcPts val="1000"/>
                        </a:spcAft>
                      </a:pPr>
                      <a:r>
                        <a:rPr lang="ar-SA" sz="1200" b="1">
                          <a:solidFill>
                            <a:srgbClr val="FFFFFF"/>
                          </a:solidFill>
                          <a:latin typeface="Calibri"/>
                          <a:ea typeface="Times New Roman"/>
                          <a:cs typeface="Arial"/>
                        </a:rPr>
                        <a:t>50%</a:t>
                      </a:r>
                      <a:endParaRPr lang="en-US" sz="12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marR="0" algn="ctr" rtl="1">
                        <a:lnSpc>
                          <a:spcPct val="120000"/>
                        </a:lnSpc>
                        <a:spcBef>
                          <a:spcPts val="0"/>
                        </a:spcBef>
                        <a:spcAft>
                          <a:spcPts val="1000"/>
                        </a:spcAft>
                      </a:pPr>
                      <a:r>
                        <a:rPr lang="ar-SA" sz="1200" b="1">
                          <a:solidFill>
                            <a:srgbClr val="FFFFFF"/>
                          </a:solidFill>
                          <a:latin typeface="Calibri"/>
                          <a:ea typeface="Times New Roman"/>
                          <a:cs typeface="Arial"/>
                        </a:rPr>
                        <a:t>75%</a:t>
                      </a:r>
                      <a:endParaRPr lang="en-US" sz="12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marL="0" marR="0" algn="ctr" rtl="1">
                        <a:lnSpc>
                          <a:spcPct val="120000"/>
                        </a:lnSpc>
                        <a:spcBef>
                          <a:spcPts val="0"/>
                        </a:spcBef>
                        <a:spcAft>
                          <a:spcPts val="1000"/>
                        </a:spcAft>
                      </a:pPr>
                      <a:r>
                        <a:rPr lang="ar-SA" sz="1200" b="1">
                          <a:solidFill>
                            <a:srgbClr val="FFFFFF"/>
                          </a:solidFill>
                          <a:latin typeface="Calibri"/>
                          <a:ea typeface="Times New Roman"/>
                          <a:cs typeface="Arial"/>
                        </a:rPr>
                        <a:t>100%</a:t>
                      </a:r>
                      <a:endParaRPr lang="en-US" sz="1200" b="1">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r>
              <a:tr h="885930">
                <a:tc>
                  <a:txBody>
                    <a:bodyPr/>
                    <a:lstStyle/>
                    <a:p>
                      <a:pPr marL="0" marR="0" algn="r" rtl="1">
                        <a:lnSpc>
                          <a:spcPct val="115000"/>
                        </a:lnSpc>
                        <a:spcBef>
                          <a:spcPts val="0"/>
                        </a:spcBef>
                        <a:spcAft>
                          <a:spcPts val="1000"/>
                        </a:spcAft>
                      </a:pPr>
                      <a:r>
                        <a:rPr lang="ar-SA" sz="1000" b="1" dirty="0">
                          <a:latin typeface="Calibri"/>
                          <a:ea typeface="Times New Roman"/>
                          <a:cs typeface="Arial"/>
                        </a:rPr>
                        <a:t>النمطية</a:t>
                      </a:r>
                      <a:endParaRPr lang="en-US" sz="10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dirty="0">
                          <a:latin typeface="Calibri"/>
                          <a:ea typeface="Times New Roman"/>
                          <a:cs typeface="Arial"/>
                        </a:rPr>
                        <a:t>أنماط إيجابية و/أو أداء جيد مستقر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لا يوجد نتائج أو معلومات غير مدعمة بدليل</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JO" sz="1000" b="1" dirty="0">
                          <a:latin typeface="Calibri"/>
                          <a:ea typeface="Times New Roman"/>
                          <a:cs typeface="Arial"/>
                        </a:rPr>
                        <a:t>أنماط إيجابية و/أو أداء جيد مستقر ل1/4 </a:t>
                      </a:r>
                      <a:r>
                        <a:rPr lang="ar-SA" sz="1000" b="1" dirty="0">
                          <a:latin typeface="Calibri"/>
                          <a:ea typeface="Times New Roman"/>
                          <a:cs typeface="Arial"/>
                        </a:rPr>
                        <a:t>النتائج </a:t>
                      </a:r>
                      <a:r>
                        <a:rPr lang="ar-SA" sz="1000" b="1" dirty="0">
                          <a:latin typeface="Calibri"/>
                          <a:ea typeface="Times New Roman"/>
                          <a:cs typeface="Times New Roman"/>
                        </a:rPr>
                        <a:t>تقريباً</a:t>
                      </a:r>
                      <a:r>
                        <a:rPr lang="ar-SA" sz="1000" b="1" dirty="0">
                          <a:latin typeface="Calibri"/>
                          <a:ea typeface="Times New Roman"/>
                          <a:cs typeface="Arial"/>
                        </a:rPr>
                        <a:t> على مدى 3 سنوات على الأقل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JO" sz="1000" b="1" dirty="0">
                          <a:latin typeface="Calibri"/>
                          <a:ea typeface="Times New Roman"/>
                          <a:cs typeface="Arial"/>
                        </a:rPr>
                        <a:t>أنماط إيجابية و/أو أداء جيد مستقر ل </a:t>
                      </a:r>
                      <a:r>
                        <a:rPr lang="ar-SA" sz="1000" b="1" dirty="0">
                          <a:latin typeface="Calibri"/>
                          <a:ea typeface="Times New Roman"/>
                          <a:cs typeface="Arial"/>
                        </a:rPr>
                        <a:t>1/2 النتائج </a:t>
                      </a:r>
                      <a:r>
                        <a:rPr lang="ar-SA" sz="1000" b="1" dirty="0">
                          <a:latin typeface="Calibri"/>
                          <a:ea typeface="Times New Roman"/>
                          <a:cs typeface="Times New Roman"/>
                        </a:rPr>
                        <a:t>تقريباً</a:t>
                      </a:r>
                      <a:r>
                        <a:rPr lang="ar-SA" sz="1000" b="1" dirty="0">
                          <a:latin typeface="Calibri"/>
                          <a:ea typeface="Times New Roman"/>
                          <a:cs typeface="Arial"/>
                        </a:rPr>
                        <a:t> على مدى 3 سنوات على الأقل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JO" sz="1000" b="1" dirty="0">
                          <a:latin typeface="Calibri"/>
                          <a:ea typeface="Times New Roman"/>
                          <a:cs typeface="Arial"/>
                        </a:rPr>
                        <a:t>أنماط إيجابية و/أو أداء جيد مستقر ل </a:t>
                      </a:r>
                      <a:r>
                        <a:rPr lang="ar-SA" sz="1000" b="1" dirty="0">
                          <a:latin typeface="Calibri"/>
                          <a:ea typeface="Times New Roman"/>
                          <a:cs typeface="Arial"/>
                        </a:rPr>
                        <a:t>3/4 النتائج </a:t>
                      </a:r>
                      <a:r>
                        <a:rPr lang="ar-SA" sz="1000" b="1" dirty="0">
                          <a:latin typeface="Calibri"/>
                          <a:ea typeface="Times New Roman"/>
                          <a:cs typeface="Times New Roman"/>
                        </a:rPr>
                        <a:t>تقريباً</a:t>
                      </a:r>
                      <a:r>
                        <a:rPr lang="ar-SA" sz="1000" b="1" dirty="0">
                          <a:latin typeface="Calibri"/>
                          <a:ea typeface="Times New Roman"/>
                          <a:cs typeface="Arial"/>
                        </a:rPr>
                        <a:t> على مدى 3 سنوات على الأقل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JO" sz="1000" b="1" dirty="0">
                          <a:latin typeface="Calibri"/>
                          <a:ea typeface="Times New Roman"/>
                          <a:cs typeface="Arial"/>
                        </a:rPr>
                        <a:t>أنماط إيجابية و/أو أداء جيد مستقر لجميع </a:t>
                      </a:r>
                      <a:r>
                        <a:rPr lang="ar-SA" sz="1000" b="1" dirty="0">
                          <a:latin typeface="Calibri"/>
                          <a:ea typeface="Times New Roman"/>
                          <a:cs typeface="Arial"/>
                        </a:rPr>
                        <a:t>النتائج </a:t>
                      </a:r>
                      <a:r>
                        <a:rPr lang="ar-SA" sz="1000" b="1" dirty="0">
                          <a:latin typeface="Calibri"/>
                          <a:ea typeface="Times New Roman"/>
                          <a:cs typeface="Times New Roman"/>
                        </a:rPr>
                        <a:t>تقريباً</a:t>
                      </a:r>
                      <a:r>
                        <a:rPr lang="ar-SA" sz="1000" b="1" dirty="0">
                          <a:latin typeface="Calibri"/>
                          <a:ea typeface="Times New Roman"/>
                          <a:cs typeface="Arial"/>
                        </a:rPr>
                        <a:t> على مدى 3 سنوات على الأقل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5795">
                <a:tc>
                  <a:txBody>
                    <a:bodyPr/>
                    <a:lstStyle/>
                    <a:p>
                      <a:pPr marL="0" marR="0" algn="r" rtl="1">
                        <a:lnSpc>
                          <a:spcPct val="115000"/>
                        </a:lnSpc>
                        <a:spcBef>
                          <a:spcPts val="0"/>
                        </a:spcBef>
                        <a:spcAft>
                          <a:spcPts val="1000"/>
                        </a:spcAft>
                      </a:pPr>
                      <a:r>
                        <a:rPr lang="ar-SA" sz="1000" b="1" dirty="0">
                          <a:latin typeface="Calibri"/>
                          <a:ea typeface="Times New Roman"/>
                          <a:cs typeface="Arial"/>
                        </a:rPr>
                        <a:t>المستهدفات</a:t>
                      </a:r>
                      <a:r>
                        <a:rPr lang="ar-SA" sz="1000" b="1" dirty="0">
                          <a:latin typeface="Calibri"/>
                          <a:ea typeface="Times New Roman"/>
                          <a:cs typeface="Simplified Arabic"/>
                        </a:rPr>
                        <a:t> </a:t>
                      </a:r>
                      <a:endParaRPr lang="en-US" sz="10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dirty="0">
                          <a:latin typeface="Calibri"/>
                          <a:ea typeface="Times New Roman"/>
                          <a:cs typeface="Arial"/>
                        </a:rPr>
                        <a:t>المستهدفات محددة للنتائج الرئيسة</a:t>
                      </a:r>
                      <a:endParaRPr lang="en-US" sz="10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dirty="0">
                          <a:latin typeface="Calibri"/>
                          <a:ea typeface="Times New Roman"/>
                          <a:cs typeface="Arial"/>
                        </a:rPr>
                        <a:t>المستهدفات ملائمة</a:t>
                      </a:r>
                      <a:endParaRPr lang="en-US" sz="1000" b="1"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dirty="0">
                          <a:latin typeface="Calibri"/>
                          <a:ea typeface="Times New Roman"/>
                          <a:cs typeface="Arial"/>
                        </a:rPr>
                        <a:t>المستهدفات يتم تحقيقها</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لا يوجد مستهدفات أو معلومات غير مدعمة بدليل</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المستهدفات محددة، ملائمة ومحققة ل 1/4 النتائج </a:t>
                      </a:r>
                      <a:r>
                        <a:rPr lang="ar-SA" sz="1000" b="1" dirty="0">
                          <a:latin typeface="Calibri"/>
                          <a:ea typeface="Times New Roman"/>
                          <a:cs typeface="Times New Roman"/>
                        </a:rPr>
                        <a:t>الرئيسة</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المستهدفات محددة، ملائمة ومحققة ل 1/2 النتائج </a:t>
                      </a:r>
                      <a:r>
                        <a:rPr lang="ar-SA" sz="1000" b="1" dirty="0">
                          <a:latin typeface="Calibri"/>
                          <a:ea typeface="Times New Roman"/>
                          <a:cs typeface="Times New Roman"/>
                        </a:rPr>
                        <a:t>الرئيسة</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المستهدفات محددة، ملائمة ومحققة ل 3/4 النتائج </a:t>
                      </a:r>
                      <a:r>
                        <a:rPr lang="ar-SA" sz="1000" b="1" dirty="0">
                          <a:latin typeface="Calibri"/>
                          <a:ea typeface="Times New Roman"/>
                          <a:cs typeface="Times New Roman"/>
                        </a:rPr>
                        <a:t>الرئيسة</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المستهدفات محددة، ملائمة ومحققة لجميع النتائج </a:t>
                      </a:r>
                      <a:r>
                        <a:rPr lang="ar-SA" sz="1000" b="1" dirty="0">
                          <a:latin typeface="Calibri"/>
                          <a:ea typeface="Times New Roman"/>
                          <a:cs typeface="Times New Roman"/>
                        </a:rPr>
                        <a:t>الرئيسة</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392">
                <a:tc>
                  <a:txBody>
                    <a:bodyPr/>
                    <a:lstStyle/>
                    <a:p>
                      <a:pPr marL="0" marR="0" algn="r" rtl="1">
                        <a:lnSpc>
                          <a:spcPct val="115000"/>
                        </a:lnSpc>
                        <a:spcBef>
                          <a:spcPts val="0"/>
                        </a:spcBef>
                        <a:spcAft>
                          <a:spcPts val="1000"/>
                        </a:spcAft>
                      </a:pPr>
                      <a:r>
                        <a:rPr lang="ar-SA" sz="1000" b="1">
                          <a:latin typeface="Calibri"/>
                          <a:ea typeface="Times New Roman"/>
                          <a:cs typeface="Arial"/>
                        </a:rPr>
                        <a:t>المقارنات</a:t>
                      </a:r>
                      <a:endParaRPr lang="en-US" sz="10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a:latin typeface="Calibri"/>
                          <a:ea typeface="Times New Roman"/>
                          <a:cs typeface="Arial"/>
                        </a:rPr>
                        <a:t>يتم إجراء المقارنات للنتائج الرئيسة</a:t>
                      </a:r>
                      <a:endParaRPr lang="en-US" sz="10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a:latin typeface="Calibri"/>
                          <a:ea typeface="Times New Roman"/>
                          <a:cs typeface="Arial"/>
                        </a:rPr>
                        <a:t>المقارنات ملائمة</a:t>
                      </a:r>
                      <a:endParaRPr lang="en-US" sz="10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a:latin typeface="Calibri"/>
                          <a:ea typeface="Times New Roman"/>
                          <a:cs typeface="Arial"/>
                        </a:rPr>
                        <a:t>المقارنات إيجابية (لصالح المؤسسة)</a:t>
                      </a:r>
                      <a:endParaRPr lang="en-US" sz="10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a:latin typeface="Calibri"/>
                          <a:ea typeface="Times New Roman"/>
                          <a:cs typeface="Arial"/>
                        </a:rPr>
                        <a:t>لا يوجد مقارنات أو معلومات غير مدعمة بدليل</a:t>
                      </a:r>
                      <a:endParaRPr lang="en-US" sz="10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يوجد مقارنات، مناسبة وايجابية ل1/4 النتائج </a:t>
                      </a:r>
                      <a:r>
                        <a:rPr lang="ar-SA" sz="1000" b="1" dirty="0">
                          <a:latin typeface="Calibri"/>
                          <a:ea typeface="Times New Roman"/>
                          <a:cs typeface="Times New Roman"/>
                        </a:rPr>
                        <a:t>الرئيسة</a:t>
                      </a:r>
                      <a:r>
                        <a:rPr lang="ar-SA" sz="1000" b="1" dirty="0">
                          <a:latin typeface="Calibri"/>
                          <a:ea typeface="Times New Roman"/>
                          <a:cs typeface="Arial"/>
                        </a:rPr>
                        <a:t> </a:t>
                      </a:r>
                      <a:r>
                        <a:rPr lang="ar-SA" sz="1000" b="1" dirty="0">
                          <a:latin typeface="Calibri"/>
                          <a:ea typeface="Times New Roman"/>
                          <a:cs typeface="Times New Roman"/>
                        </a:rPr>
                        <a:t>تقريباً</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يوجد مقارنات، مناسبة وايجابية ل1/2 النتائج </a:t>
                      </a:r>
                      <a:r>
                        <a:rPr lang="ar-SA" sz="1000" b="1" dirty="0">
                          <a:latin typeface="Calibri"/>
                          <a:ea typeface="Times New Roman"/>
                          <a:cs typeface="Times New Roman"/>
                        </a:rPr>
                        <a:t>الرئيسة</a:t>
                      </a:r>
                      <a:r>
                        <a:rPr lang="ar-SA" sz="1000" b="1" dirty="0">
                          <a:latin typeface="Calibri"/>
                          <a:ea typeface="Times New Roman"/>
                          <a:cs typeface="Arial"/>
                        </a:rPr>
                        <a:t> </a:t>
                      </a:r>
                      <a:r>
                        <a:rPr lang="ar-SA" sz="1000" b="1" dirty="0">
                          <a:latin typeface="Calibri"/>
                          <a:ea typeface="Times New Roman"/>
                          <a:cs typeface="Times New Roman"/>
                        </a:rPr>
                        <a:t>تقريباً</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يوجد مقارنات، مناسبة وايجابية ل 3/4 النتائج </a:t>
                      </a:r>
                      <a:r>
                        <a:rPr lang="ar-SA" sz="1000" b="1" dirty="0">
                          <a:latin typeface="Calibri"/>
                          <a:ea typeface="Times New Roman"/>
                          <a:cs typeface="Times New Roman"/>
                        </a:rPr>
                        <a:t>الرئيسة</a:t>
                      </a:r>
                      <a:r>
                        <a:rPr lang="ar-SA" sz="1000" b="1" dirty="0">
                          <a:latin typeface="Calibri"/>
                          <a:ea typeface="Times New Roman"/>
                          <a:cs typeface="Arial"/>
                        </a:rPr>
                        <a:t> </a:t>
                      </a:r>
                      <a:r>
                        <a:rPr lang="ar-SA" sz="1000" b="1" dirty="0">
                          <a:latin typeface="Calibri"/>
                          <a:ea typeface="Times New Roman"/>
                          <a:cs typeface="Times New Roman"/>
                        </a:rPr>
                        <a:t>تقريباً</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يوجد مقارنات، مناسبة وايجابية لجميع النتائج </a:t>
                      </a:r>
                      <a:r>
                        <a:rPr lang="ar-SA" sz="1000" b="1" dirty="0">
                          <a:latin typeface="Calibri"/>
                          <a:ea typeface="Times New Roman"/>
                          <a:cs typeface="Times New Roman"/>
                        </a:rPr>
                        <a:t>الرئيسة</a:t>
                      </a:r>
                      <a:r>
                        <a:rPr lang="ar-SA" sz="1000" b="1" dirty="0">
                          <a:latin typeface="Calibri"/>
                          <a:ea typeface="Times New Roman"/>
                          <a:cs typeface="Arial"/>
                        </a:rPr>
                        <a:t> </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9343">
                <a:tc>
                  <a:txBody>
                    <a:bodyPr/>
                    <a:lstStyle/>
                    <a:p>
                      <a:pPr marL="0" marR="0" algn="r" rtl="1">
                        <a:lnSpc>
                          <a:spcPct val="115000"/>
                        </a:lnSpc>
                        <a:spcBef>
                          <a:spcPts val="0"/>
                        </a:spcBef>
                        <a:spcAft>
                          <a:spcPts val="1000"/>
                        </a:spcAft>
                      </a:pPr>
                      <a:r>
                        <a:rPr lang="ar-SA" sz="1000" b="1">
                          <a:latin typeface="Calibri"/>
                          <a:ea typeface="Times New Roman"/>
                          <a:cs typeface="Arial"/>
                        </a:rPr>
                        <a:t>العلاقة السببية</a:t>
                      </a:r>
                      <a:endParaRPr lang="en-US" sz="10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a:latin typeface="Calibri"/>
                          <a:ea typeface="Times New Roman"/>
                          <a:cs typeface="Arial"/>
                        </a:rPr>
                        <a:t>العلاقة بين النتائج المتحققة وممكناتها مفهومة</a:t>
                      </a:r>
                      <a:endParaRPr lang="en-US" sz="1000" b="1">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000" b="1">
                          <a:latin typeface="Calibri"/>
                          <a:ea typeface="Times New Roman"/>
                          <a:cs typeface="Arial"/>
                        </a:rPr>
                        <a:t>بناء على الأدلة المقدمة، هناك ثقة باستدامة الأداء الإيجابي في المستقبل</a:t>
                      </a:r>
                      <a:endParaRPr lang="en-US" sz="10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a:latin typeface="Calibri"/>
                          <a:ea typeface="Times New Roman"/>
                          <a:cs typeface="Arial"/>
                        </a:rPr>
                        <a:t>لا يوجد ثقة في وجود علاقة سببية أو معلومات غير مدعمة بدليل</a:t>
                      </a:r>
                      <a:endParaRPr lang="en-US" sz="1000" b="1">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أثر الممكنات واضح ل 1/4 النتائج </a:t>
                      </a:r>
                      <a:r>
                        <a:rPr lang="ar-SA" sz="1000" b="1" dirty="0">
                          <a:latin typeface="Calibri"/>
                          <a:ea typeface="Times New Roman"/>
                          <a:cs typeface="Times New Roman"/>
                        </a:rPr>
                        <a:t>تقريباً</a:t>
                      </a:r>
                      <a:r>
                        <a:rPr lang="ar-SA" sz="1000" b="1" dirty="0">
                          <a:latin typeface="Calibri"/>
                          <a:ea typeface="Times New Roman"/>
                          <a:cs typeface="Arial"/>
                        </a:rPr>
                        <a:t>، وبعض الأدلة على </a:t>
                      </a:r>
                      <a:r>
                        <a:rPr lang="ar-JO" sz="1000" b="1" dirty="0">
                          <a:latin typeface="Calibri"/>
                          <a:ea typeface="Times New Roman"/>
                          <a:cs typeface="Arial"/>
                        </a:rPr>
                        <a:t>استدامة الأداء</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أثر الممكنات واضح ل1/2 النتائج </a:t>
                      </a:r>
                      <a:r>
                        <a:rPr lang="ar-SA" sz="1000" b="1" dirty="0">
                          <a:latin typeface="Calibri"/>
                          <a:ea typeface="Times New Roman"/>
                          <a:cs typeface="Times New Roman"/>
                        </a:rPr>
                        <a:t>تقريباً</a:t>
                      </a:r>
                      <a:r>
                        <a:rPr lang="ar-SA" sz="1000" b="1" dirty="0">
                          <a:latin typeface="Calibri"/>
                          <a:ea typeface="Times New Roman"/>
                          <a:cs typeface="Arial"/>
                        </a:rPr>
                        <a:t>، وأدلة على </a:t>
                      </a:r>
                      <a:r>
                        <a:rPr lang="ar-JO" sz="1000" b="1" dirty="0">
                          <a:latin typeface="Calibri"/>
                          <a:ea typeface="Times New Roman"/>
                          <a:cs typeface="Arial"/>
                        </a:rPr>
                        <a:t>استدامة الأداء</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أثر الممكنات واضح ل 3/4 النتائج </a:t>
                      </a:r>
                      <a:r>
                        <a:rPr lang="ar-SA" sz="1000" b="1" dirty="0">
                          <a:latin typeface="Calibri"/>
                          <a:ea typeface="Times New Roman"/>
                          <a:cs typeface="Times New Roman"/>
                        </a:rPr>
                        <a:t>تقريباً</a:t>
                      </a:r>
                      <a:r>
                        <a:rPr lang="ar-SA" sz="1000" b="1" dirty="0">
                          <a:latin typeface="Calibri"/>
                          <a:ea typeface="Times New Roman"/>
                          <a:cs typeface="Arial"/>
                        </a:rPr>
                        <a:t>، وأدلة واضحة على </a:t>
                      </a:r>
                      <a:r>
                        <a:rPr lang="ar-JO" sz="1000" b="1" dirty="0">
                          <a:latin typeface="Calibri"/>
                          <a:ea typeface="Times New Roman"/>
                          <a:cs typeface="Arial"/>
                        </a:rPr>
                        <a:t>استدامة الأداء</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20000"/>
                        </a:lnSpc>
                        <a:spcBef>
                          <a:spcPts val="0"/>
                        </a:spcBef>
                        <a:spcAft>
                          <a:spcPts val="1000"/>
                        </a:spcAft>
                      </a:pPr>
                      <a:r>
                        <a:rPr lang="ar-SA" sz="1000" b="1" dirty="0">
                          <a:latin typeface="Calibri"/>
                          <a:ea typeface="Times New Roman"/>
                          <a:cs typeface="Arial"/>
                        </a:rPr>
                        <a:t>أثر الممكنات واضح لجميع النتائج، وأدلة </a:t>
                      </a:r>
                      <a:r>
                        <a:rPr lang="ar-JO" sz="1000" b="1" dirty="0">
                          <a:latin typeface="Calibri"/>
                          <a:ea typeface="Times New Roman"/>
                          <a:cs typeface="Arial"/>
                        </a:rPr>
                        <a:t>شاملة </a:t>
                      </a:r>
                      <a:r>
                        <a:rPr lang="ar-SA" sz="1000" b="1" dirty="0">
                          <a:latin typeface="Calibri"/>
                          <a:ea typeface="Times New Roman"/>
                          <a:cs typeface="Arial"/>
                        </a:rPr>
                        <a:t>على </a:t>
                      </a:r>
                      <a:r>
                        <a:rPr lang="ar-JO" sz="1000" b="1" dirty="0">
                          <a:latin typeface="Calibri"/>
                          <a:ea typeface="Times New Roman"/>
                          <a:cs typeface="Arial"/>
                        </a:rPr>
                        <a:t>استدامة الأداء</a:t>
                      </a:r>
                      <a:endParaRPr lang="en-US" sz="1000" b="1"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lstStyle/>
          <a:p>
            <a:endParaRPr lang="en-US"/>
          </a:p>
        </p:txBody>
      </p:sp>
      <p:graphicFrame>
        <p:nvGraphicFramePr>
          <p:cNvPr id="6" name="Table 5"/>
          <p:cNvGraphicFramePr>
            <a:graphicFrameLocks noGrp="1"/>
          </p:cNvGraphicFramePr>
          <p:nvPr/>
        </p:nvGraphicFramePr>
        <p:xfrm>
          <a:off x="0" y="4953000"/>
          <a:ext cx="9067806" cy="1726184"/>
        </p:xfrm>
        <a:graphic>
          <a:graphicData uri="http://schemas.openxmlformats.org/drawingml/2006/table">
            <a:tbl>
              <a:tblPr rtl="1"/>
              <a:tblGrid>
                <a:gridCol w="2437766"/>
                <a:gridCol w="343535"/>
                <a:gridCol w="267971"/>
                <a:gridCol w="285750"/>
                <a:gridCol w="303530"/>
                <a:gridCol w="267971"/>
                <a:gridCol w="285750"/>
                <a:gridCol w="285750"/>
                <a:gridCol w="285750"/>
                <a:gridCol w="303530"/>
                <a:gridCol w="267971"/>
                <a:gridCol w="285750"/>
                <a:gridCol w="285750"/>
                <a:gridCol w="285750"/>
                <a:gridCol w="303530"/>
                <a:gridCol w="267971"/>
                <a:gridCol w="285750"/>
                <a:gridCol w="285750"/>
                <a:gridCol w="285750"/>
                <a:gridCol w="303530"/>
                <a:gridCol w="267971"/>
                <a:gridCol w="400050"/>
                <a:gridCol w="474980"/>
              </a:tblGrid>
              <a:tr h="858689">
                <a:tc>
                  <a:txBody>
                    <a:bodyPr/>
                    <a:lstStyle/>
                    <a:p>
                      <a:pPr marL="0" marR="0" algn="r" rtl="1">
                        <a:lnSpc>
                          <a:spcPct val="115000"/>
                        </a:lnSpc>
                        <a:spcBef>
                          <a:spcPts val="0"/>
                        </a:spcBef>
                        <a:spcAft>
                          <a:spcPts val="1000"/>
                        </a:spcAft>
                      </a:pPr>
                      <a:r>
                        <a:rPr lang="ar-SA" sz="1200" b="1" dirty="0">
                          <a:latin typeface="Calibri"/>
                          <a:ea typeface="Times New Roman"/>
                          <a:cs typeface="Arial"/>
                        </a:rPr>
                        <a:t>العلاقة السببية</a:t>
                      </a:r>
                      <a:endParaRPr lang="en-US" sz="1200"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200" dirty="0">
                          <a:latin typeface="Calibri"/>
                          <a:ea typeface="Times New Roman"/>
                          <a:cs typeface="Arial"/>
                        </a:rPr>
                        <a:t>العلاقة بين النتائج المتحققة وممكناتها مفهومة</a:t>
                      </a:r>
                      <a:endParaRPr lang="en-US" sz="1200" dirty="0">
                        <a:latin typeface="Calibri"/>
                        <a:ea typeface="Times New Roman"/>
                        <a:cs typeface="Arial"/>
                      </a:endParaRPr>
                    </a:p>
                    <a:p>
                      <a:pPr marL="342900" marR="0" lvl="0" indent="-342900" algn="r" rtl="1">
                        <a:lnSpc>
                          <a:spcPct val="115000"/>
                        </a:lnSpc>
                        <a:spcBef>
                          <a:spcPts val="0"/>
                        </a:spcBef>
                        <a:spcAft>
                          <a:spcPts val="1000"/>
                        </a:spcAft>
                        <a:buSzPts val="900"/>
                        <a:buFont typeface="Symbol"/>
                        <a:buChar char=""/>
                      </a:pPr>
                      <a:r>
                        <a:rPr lang="ar-JO" sz="1200" dirty="0">
                          <a:latin typeface="Calibri"/>
                          <a:ea typeface="Times New Roman"/>
                          <a:cs typeface="Arial"/>
                        </a:rPr>
                        <a:t>بناء على الأدلة المقدمة، هناك ثقة باستدامة الأداء الإيجابي في المستقبل</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20000"/>
                        </a:lnSpc>
                        <a:spcBef>
                          <a:spcPts val="0"/>
                        </a:spcBef>
                        <a:spcAft>
                          <a:spcPts val="1000"/>
                        </a:spcAft>
                      </a:pPr>
                      <a:r>
                        <a:rPr lang="ar-SA" sz="1200" dirty="0">
                          <a:latin typeface="Calibri"/>
                          <a:ea typeface="Times New Roman"/>
                          <a:cs typeface="Arial"/>
                        </a:rPr>
                        <a:t>لا يوجد ثقة في وجود علاقة سببية أو معلومات غير مدعمة بدليل</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200" dirty="0">
                          <a:latin typeface="Calibri"/>
                          <a:ea typeface="Times New Roman"/>
                          <a:cs typeface="Arial"/>
                        </a:rPr>
                        <a:t>أثر الممكنات واضح ل 1/4 النتائج </a:t>
                      </a:r>
                      <a:r>
                        <a:rPr lang="ar-SA" sz="1200" dirty="0">
                          <a:latin typeface="Calibri"/>
                          <a:ea typeface="Times New Roman"/>
                          <a:cs typeface="Times New Roman"/>
                        </a:rPr>
                        <a:t>تقريباً</a:t>
                      </a:r>
                      <a:r>
                        <a:rPr lang="ar-SA" sz="1200" dirty="0">
                          <a:latin typeface="Calibri"/>
                          <a:ea typeface="Times New Roman"/>
                          <a:cs typeface="Arial"/>
                        </a:rPr>
                        <a:t>، وبعض الأدلة على </a:t>
                      </a:r>
                      <a:r>
                        <a:rPr lang="ar-JO" sz="1200" dirty="0">
                          <a:latin typeface="Calibri"/>
                          <a:ea typeface="Times New Roman"/>
                          <a:cs typeface="Arial"/>
                        </a:rPr>
                        <a:t>استدامة الأداء</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200" dirty="0">
                          <a:latin typeface="Calibri"/>
                          <a:ea typeface="Times New Roman"/>
                          <a:cs typeface="Arial"/>
                        </a:rPr>
                        <a:t>أثر الممكنات واضح ل1/2 النتائج </a:t>
                      </a:r>
                      <a:r>
                        <a:rPr lang="ar-SA" sz="1200" dirty="0">
                          <a:latin typeface="Calibri"/>
                          <a:ea typeface="Times New Roman"/>
                          <a:cs typeface="Times New Roman"/>
                        </a:rPr>
                        <a:t>تقريباً</a:t>
                      </a:r>
                      <a:r>
                        <a:rPr lang="ar-SA" sz="1200" dirty="0">
                          <a:latin typeface="Calibri"/>
                          <a:ea typeface="Times New Roman"/>
                          <a:cs typeface="Arial"/>
                        </a:rPr>
                        <a:t>، وأدلة على </a:t>
                      </a:r>
                      <a:r>
                        <a:rPr lang="ar-JO" sz="1200" dirty="0">
                          <a:latin typeface="Calibri"/>
                          <a:ea typeface="Times New Roman"/>
                          <a:cs typeface="Arial"/>
                        </a:rPr>
                        <a:t>استدامة الأداء</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rtl="1">
                        <a:lnSpc>
                          <a:spcPct val="120000"/>
                        </a:lnSpc>
                        <a:spcBef>
                          <a:spcPts val="0"/>
                        </a:spcBef>
                        <a:spcAft>
                          <a:spcPts val="1000"/>
                        </a:spcAft>
                      </a:pPr>
                      <a:r>
                        <a:rPr lang="ar-SA" sz="1200">
                          <a:latin typeface="Calibri"/>
                          <a:ea typeface="Times New Roman"/>
                          <a:cs typeface="Arial"/>
                        </a:rPr>
                        <a:t>أثر الممكنات واضح ل 3/4 النتائج </a:t>
                      </a:r>
                      <a:r>
                        <a:rPr lang="ar-SA" sz="1200">
                          <a:latin typeface="Calibri"/>
                          <a:ea typeface="Times New Roman"/>
                          <a:cs typeface="Times New Roman"/>
                        </a:rPr>
                        <a:t>تقريباً</a:t>
                      </a:r>
                      <a:r>
                        <a:rPr lang="ar-SA" sz="1200">
                          <a:latin typeface="Calibri"/>
                          <a:ea typeface="Times New Roman"/>
                          <a:cs typeface="Arial"/>
                        </a:rPr>
                        <a:t>، وأدلة واضحة على </a:t>
                      </a:r>
                      <a:r>
                        <a:rPr lang="ar-JO" sz="1200">
                          <a:latin typeface="Calibri"/>
                          <a:ea typeface="Times New Roman"/>
                          <a:cs typeface="Arial"/>
                        </a:rPr>
                        <a:t>استدامة الأداء</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rtl="1">
                        <a:lnSpc>
                          <a:spcPct val="120000"/>
                        </a:lnSpc>
                        <a:spcBef>
                          <a:spcPts val="0"/>
                        </a:spcBef>
                        <a:spcAft>
                          <a:spcPts val="1000"/>
                        </a:spcAft>
                      </a:pPr>
                      <a:r>
                        <a:rPr lang="ar-SA" sz="1200">
                          <a:latin typeface="Calibri"/>
                          <a:ea typeface="Times New Roman"/>
                          <a:cs typeface="Arial"/>
                        </a:rPr>
                        <a:t>أثر الممكنات واضح لجميع النتائج، وأدلة </a:t>
                      </a:r>
                      <a:r>
                        <a:rPr lang="ar-JO" sz="1200">
                          <a:latin typeface="Calibri"/>
                          <a:ea typeface="Times New Roman"/>
                          <a:cs typeface="Arial"/>
                        </a:rPr>
                        <a:t>شاملة </a:t>
                      </a:r>
                      <a:r>
                        <a:rPr lang="ar-SA" sz="1200">
                          <a:latin typeface="Calibri"/>
                          <a:ea typeface="Times New Roman"/>
                          <a:cs typeface="Arial"/>
                        </a:rPr>
                        <a:t>على </a:t>
                      </a:r>
                      <a:r>
                        <a:rPr lang="ar-JO" sz="1200">
                          <a:latin typeface="Calibri"/>
                          <a:ea typeface="Times New Roman"/>
                          <a:cs typeface="Arial"/>
                        </a:rPr>
                        <a:t>استدامة الأداء</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6050">
                <a:tc>
                  <a:txBody>
                    <a:bodyPr/>
                    <a:lstStyle/>
                    <a:p>
                      <a:pPr marL="0" marR="0" algn="r" rtl="1">
                        <a:lnSpc>
                          <a:spcPct val="115000"/>
                        </a:lnSpc>
                        <a:spcBef>
                          <a:spcPts val="0"/>
                        </a:spcBef>
                        <a:spcAft>
                          <a:spcPts val="1000"/>
                        </a:spcAft>
                      </a:pPr>
                      <a:r>
                        <a:rPr lang="ar-SA" sz="1200" b="1">
                          <a:latin typeface="Calibri"/>
                          <a:ea typeface="Times New Roman"/>
                          <a:cs typeface="Simplified Arabic"/>
                        </a:rPr>
                        <a:t>المجموع للأداء</a:t>
                      </a:r>
                      <a:endParaRPr lang="en-US" sz="120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200">
                        <a:solidFill>
                          <a:srgbClr val="000000"/>
                        </a:solidFill>
                        <a:latin typeface="TimesNewRomanPSMT"/>
                        <a:ea typeface="Times New Roman"/>
                        <a:cs typeface="Simplified Arabic"/>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10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15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20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25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30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35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40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45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60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65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70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75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80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85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90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95</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100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46050">
                <a:tc>
                  <a:txBody>
                    <a:bodyPr/>
                    <a:lstStyle/>
                    <a:p>
                      <a:pPr marL="0" marR="0" algn="r" rtl="1">
                        <a:lnSpc>
                          <a:spcPct val="115000"/>
                        </a:lnSpc>
                        <a:spcBef>
                          <a:spcPts val="0"/>
                        </a:spcBef>
                        <a:spcAft>
                          <a:spcPts val="1000"/>
                        </a:spcAft>
                      </a:pPr>
                      <a:r>
                        <a:rPr lang="ar-SA" sz="1200" b="1">
                          <a:latin typeface="Calibri"/>
                          <a:ea typeface="Times New Roman"/>
                          <a:cs typeface="Simplified Arabic"/>
                        </a:rPr>
                        <a:t>المجموع الكلي</a:t>
                      </a:r>
                      <a:endParaRPr lang="en-US" sz="1200">
                        <a:latin typeface="Calibri"/>
                        <a:ea typeface="Times New Roman"/>
                        <a:cs typeface="Arial"/>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endParaRPr lang="en-US" sz="1200">
                        <a:solidFill>
                          <a:srgbClr val="000000"/>
                        </a:solidFill>
                        <a:latin typeface="TimesNewRomanPSMT"/>
                        <a:ea typeface="Times New Roman"/>
                        <a:cs typeface="Simplified Arabic"/>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10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15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20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25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30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35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40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45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55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60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65</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70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75</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a:latin typeface="Calibri"/>
                          <a:ea typeface="Times New Roman"/>
                          <a:cs typeface="Simplified Arabic"/>
                        </a:rPr>
                        <a:t>80</a:t>
                      </a:r>
                      <a:endParaRPr lang="en-US" sz="120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85</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90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95</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rtl="1">
                        <a:lnSpc>
                          <a:spcPct val="115000"/>
                        </a:lnSpc>
                        <a:spcBef>
                          <a:spcPts val="0"/>
                        </a:spcBef>
                        <a:spcAft>
                          <a:spcPts val="1000"/>
                        </a:spcAft>
                      </a:pPr>
                      <a:r>
                        <a:rPr lang="ar-SA" sz="1200" dirty="0">
                          <a:latin typeface="Calibri"/>
                          <a:ea typeface="Times New Roman"/>
                          <a:cs typeface="Simplified Arabic"/>
                        </a:rPr>
                        <a:t>100</a:t>
                      </a:r>
                      <a:endParaRPr lang="en-US" sz="1200" dirty="0">
                        <a:latin typeface="Calibri"/>
                        <a:ea typeface="Times New Roman"/>
                        <a:cs typeface="Arial"/>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دليل العلامات</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nvGraphicFramePr>
        <p:xfrm>
          <a:off x="0" y="0"/>
          <a:ext cx="9144000" cy="6858000"/>
        </p:xfrm>
        <a:graphic>
          <a:graphicData uri="http://schemas.openxmlformats.org/drawingml/2006/table">
            <a:tbl>
              <a:tblPr rtl="1"/>
              <a:tblGrid>
                <a:gridCol w="1928193"/>
                <a:gridCol w="1745973"/>
                <a:gridCol w="5469834"/>
              </a:tblGrid>
              <a:tr h="957833">
                <a:tc>
                  <a:txBody>
                    <a:bodyPr/>
                    <a:lstStyle/>
                    <a:p>
                      <a:pPr marL="0" marR="0" algn="ctr" rtl="1">
                        <a:lnSpc>
                          <a:spcPct val="120000"/>
                        </a:lnSpc>
                        <a:spcBef>
                          <a:spcPts val="0"/>
                        </a:spcBef>
                        <a:spcAft>
                          <a:spcPts val="0"/>
                        </a:spcAft>
                      </a:pPr>
                      <a:r>
                        <a:rPr lang="ar-YE" sz="1600" b="1" dirty="0">
                          <a:solidFill>
                            <a:srgbClr val="FFFFFF"/>
                          </a:solidFill>
                          <a:latin typeface="DecoTypeNaskh"/>
                          <a:ea typeface="Times New Roman"/>
                          <a:cs typeface="Arial"/>
                        </a:rPr>
                        <a:t>النسبة/المدى</a:t>
                      </a:r>
                      <a:endParaRPr lang="en-US" sz="1600" b="1" dirty="0">
                        <a:solidFill>
                          <a:srgbClr val="FFFFFF"/>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c>
                  <a:txBody>
                    <a:bodyPr/>
                    <a:lstStyle/>
                    <a:p>
                      <a:pPr marL="0" marR="0" algn="ctr" rtl="1">
                        <a:lnSpc>
                          <a:spcPct val="120000"/>
                        </a:lnSpc>
                        <a:spcBef>
                          <a:spcPts val="0"/>
                        </a:spcBef>
                        <a:spcAft>
                          <a:spcPts val="0"/>
                        </a:spcAft>
                      </a:pPr>
                      <a:r>
                        <a:rPr lang="ar-YE" sz="1600" b="1" dirty="0">
                          <a:solidFill>
                            <a:srgbClr val="FFFFFF"/>
                          </a:solidFill>
                          <a:latin typeface="DecoTypeNaskh"/>
                          <a:ea typeface="Times New Roman"/>
                          <a:cs typeface="Arial"/>
                        </a:rPr>
                        <a:t>التقييم العام</a:t>
                      </a:r>
                      <a:endParaRPr lang="en-US" sz="1600" b="1" dirty="0">
                        <a:solidFill>
                          <a:srgbClr val="FFFFFF"/>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c>
                  <a:txBody>
                    <a:bodyPr/>
                    <a:lstStyle/>
                    <a:p>
                      <a:pPr marL="0" marR="0" algn="ctr" rtl="1">
                        <a:lnSpc>
                          <a:spcPct val="120000"/>
                        </a:lnSpc>
                        <a:spcBef>
                          <a:spcPts val="0"/>
                        </a:spcBef>
                        <a:spcAft>
                          <a:spcPts val="0"/>
                        </a:spcAft>
                      </a:pPr>
                      <a:r>
                        <a:rPr lang="ar-YE" sz="1600" b="1" dirty="0">
                          <a:solidFill>
                            <a:srgbClr val="FFFFFF"/>
                          </a:solidFill>
                          <a:latin typeface="DecoTypeNaskh"/>
                          <a:ea typeface="Times New Roman"/>
                          <a:cs typeface="Arial"/>
                        </a:rPr>
                        <a:t>طبيعة الإجابة</a:t>
                      </a:r>
                      <a:endParaRPr lang="en-US" sz="1600" b="1" dirty="0">
                        <a:solidFill>
                          <a:srgbClr val="FFFFFF"/>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r>
              <a:tr h="1978713">
                <a:tc>
                  <a:txBody>
                    <a:bodyPr/>
                    <a:lstStyle/>
                    <a:p>
                      <a:pPr marL="107950" marR="0" algn="ctr" rtl="1">
                        <a:lnSpc>
                          <a:spcPct val="120000"/>
                        </a:lnSpc>
                        <a:spcBef>
                          <a:spcPts val="0"/>
                        </a:spcBef>
                        <a:spcAft>
                          <a:spcPts val="0"/>
                        </a:spcAft>
                      </a:pPr>
                      <a:r>
                        <a:rPr lang="ar-YE" sz="1400" b="1" dirty="0">
                          <a:solidFill>
                            <a:srgbClr val="910200"/>
                          </a:solidFill>
                          <a:latin typeface="DecoTypeNaskh"/>
                          <a:ea typeface="Times New Roman"/>
                          <a:cs typeface="Arial"/>
                        </a:rPr>
                        <a:t>0% -10%</a:t>
                      </a:r>
                      <a:endParaRPr lang="en-US" sz="1600" b="1" dirty="0">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107950" marR="0" algn="ctr" rtl="1">
                        <a:lnSpc>
                          <a:spcPct val="120000"/>
                        </a:lnSpc>
                        <a:spcBef>
                          <a:spcPts val="0"/>
                        </a:spcBef>
                        <a:spcAft>
                          <a:spcPts val="0"/>
                        </a:spcAft>
                      </a:pPr>
                      <a:r>
                        <a:rPr lang="ar-YE" sz="1400" b="1" dirty="0">
                          <a:solidFill>
                            <a:srgbClr val="910200"/>
                          </a:solidFill>
                          <a:latin typeface="DecoTypeNaskh"/>
                          <a:ea typeface="Times New Roman"/>
                          <a:cs typeface="Arial"/>
                        </a:rPr>
                        <a:t>ضعيف</a:t>
                      </a:r>
                      <a:endParaRPr lang="en-US" sz="1600" b="1" dirty="0">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342900" marR="0" lvl="0" indent="-342900" algn="r" rtl="1">
                        <a:lnSpc>
                          <a:spcPct val="120000"/>
                        </a:lnSpc>
                        <a:spcBef>
                          <a:spcPts val="0"/>
                        </a:spcBef>
                        <a:spcAft>
                          <a:spcPts val="0"/>
                        </a:spcAft>
                        <a:buFont typeface="Symbol"/>
                        <a:buChar char=""/>
                        <a:tabLst>
                          <a:tab pos="317500" algn="l"/>
                          <a:tab pos="457200" algn="l"/>
                        </a:tabLst>
                      </a:pPr>
                      <a:r>
                        <a:rPr lang="ar-YE" sz="1600" b="1" dirty="0">
                          <a:solidFill>
                            <a:srgbClr val="993300"/>
                          </a:solidFill>
                          <a:latin typeface="DecoTypeNaskh"/>
                          <a:ea typeface="Times New Roman"/>
                          <a:cs typeface="Arial"/>
                        </a:rPr>
                        <a:t>لا </a:t>
                      </a:r>
                      <a:r>
                        <a:rPr lang="ar-YE" sz="1600" b="1" dirty="0">
                          <a:solidFill>
                            <a:srgbClr val="993300"/>
                          </a:solidFill>
                          <a:latin typeface="DecoTypeNaskh"/>
                          <a:ea typeface="Times New Roman"/>
                          <a:cs typeface="Simplified Arabic"/>
                        </a:rPr>
                        <a:t>يوجد إثبات، عبارة غير مدعمة بدليل</a:t>
                      </a:r>
                      <a:endParaRPr lang="en-US" sz="1600" b="1" dirty="0">
                        <a:solidFill>
                          <a:srgbClr val="910200"/>
                        </a:solidFill>
                        <a:latin typeface="DecoTypeNaskh"/>
                        <a:ea typeface="Times New Roman"/>
                        <a:cs typeface="Arial"/>
                      </a:endParaRPr>
                    </a:p>
                    <a:p>
                      <a:pPr marL="342900" marR="0" lvl="0" indent="-342900" algn="r" rtl="1">
                        <a:lnSpc>
                          <a:spcPct val="120000"/>
                        </a:lnSpc>
                        <a:spcBef>
                          <a:spcPts val="0"/>
                        </a:spcBef>
                        <a:spcAft>
                          <a:spcPts val="0"/>
                        </a:spcAft>
                        <a:buFont typeface="Symbol"/>
                        <a:buChar char=""/>
                        <a:tabLst>
                          <a:tab pos="317500" algn="l"/>
                          <a:tab pos="457200" algn="l"/>
                        </a:tabLst>
                      </a:pPr>
                      <a:r>
                        <a:rPr lang="ar-YE" sz="1600" b="1" dirty="0">
                          <a:solidFill>
                            <a:srgbClr val="993300"/>
                          </a:solidFill>
                          <a:latin typeface="DecoTypeNaskh"/>
                          <a:ea typeface="Times New Roman"/>
                          <a:cs typeface="Simplified Arabic"/>
                        </a:rPr>
                        <a:t>لا تحتوي على أمثلة، أو حقائق أو إحصاءات أو إجابات موثقة</a:t>
                      </a:r>
                      <a:endParaRPr lang="en-US" sz="1600" b="1" dirty="0">
                        <a:solidFill>
                          <a:srgbClr val="910200"/>
                        </a:solidFill>
                        <a:latin typeface="DecoTypeNaskh"/>
                        <a:ea typeface="Times New Roman"/>
                        <a:cs typeface="Arial"/>
                      </a:endParaRPr>
                    </a:p>
                    <a:p>
                      <a:pPr marL="342900" marR="0" lvl="0" indent="-342900" algn="r" rtl="1">
                        <a:lnSpc>
                          <a:spcPct val="120000"/>
                        </a:lnSpc>
                        <a:spcBef>
                          <a:spcPts val="0"/>
                        </a:spcBef>
                        <a:spcAft>
                          <a:spcPts val="0"/>
                        </a:spcAft>
                        <a:buFont typeface="Symbol"/>
                        <a:buChar char=""/>
                        <a:tabLst>
                          <a:tab pos="317500" algn="l"/>
                          <a:tab pos="457200" algn="l"/>
                        </a:tabLst>
                      </a:pPr>
                      <a:r>
                        <a:rPr lang="ar-YE" sz="1600" b="1" dirty="0">
                          <a:solidFill>
                            <a:srgbClr val="993300"/>
                          </a:solidFill>
                          <a:latin typeface="DecoTypeNaskh"/>
                          <a:ea typeface="Times New Roman"/>
                          <a:cs typeface="Simplified Arabic"/>
                        </a:rPr>
                        <a:t>أفكار غير منظمة</a:t>
                      </a:r>
                      <a:endParaRPr lang="en-US" sz="1600" b="1" dirty="0">
                        <a:solidFill>
                          <a:srgbClr val="910200"/>
                        </a:solidFill>
                        <a:latin typeface="DecoTypeNaskh"/>
                        <a:ea typeface="Times New Roman"/>
                        <a:cs typeface="Arial"/>
                      </a:endParaRPr>
                    </a:p>
                    <a:p>
                      <a:pPr marL="342900" marR="0" lvl="0" indent="-342900" algn="r" rtl="1">
                        <a:lnSpc>
                          <a:spcPct val="120000"/>
                        </a:lnSpc>
                        <a:spcBef>
                          <a:spcPts val="0"/>
                        </a:spcBef>
                        <a:spcAft>
                          <a:spcPts val="0"/>
                        </a:spcAft>
                        <a:buFont typeface="Symbol"/>
                        <a:buChar char=""/>
                        <a:tabLst>
                          <a:tab pos="317500" algn="l"/>
                          <a:tab pos="457200" algn="l"/>
                        </a:tabLst>
                      </a:pPr>
                      <a:r>
                        <a:rPr lang="ar-YE" sz="1600" b="1" dirty="0">
                          <a:solidFill>
                            <a:srgbClr val="993300"/>
                          </a:solidFill>
                          <a:latin typeface="DecoTypeNaskh"/>
                          <a:ea typeface="Times New Roman"/>
                          <a:cs typeface="Simplified Arabic"/>
                        </a:rPr>
                        <a:t>الإجابات لا تفي بمتطلبات المعيار</a:t>
                      </a:r>
                      <a:endParaRPr lang="en-US" sz="1600" b="1" dirty="0">
                        <a:solidFill>
                          <a:srgbClr val="910200"/>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r>
              <a:tr h="1829445">
                <a:tc>
                  <a:txBody>
                    <a:bodyPr/>
                    <a:lstStyle/>
                    <a:p>
                      <a:pPr marL="107950" marR="0" algn="ctr" rtl="1">
                        <a:lnSpc>
                          <a:spcPct val="120000"/>
                        </a:lnSpc>
                        <a:spcBef>
                          <a:spcPts val="0"/>
                        </a:spcBef>
                        <a:spcAft>
                          <a:spcPts val="0"/>
                        </a:spcAft>
                      </a:pPr>
                      <a:r>
                        <a:rPr lang="ar-YE" sz="1400" b="1">
                          <a:solidFill>
                            <a:srgbClr val="910200"/>
                          </a:solidFill>
                          <a:latin typeface="DecoTypeNaskh"/>
                          <a:ea typeface="Times New Roman"/>
                          <a:cs typeface="Arial"/>
                        </a:rPr>
                        <a:t>15%-35%</a:t>
                      </a:r>
                      <a:endParaRPr lang="en-US" sz="1600" b="1">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107950" marR="0" algn="ctr" rtl="1">
                        <a:lnSpc>
                          <a:spcPct val="120000"/>
                        </a:lnSpc>
                        <a:spcBef>
                          <a:spcPts val="0"/>
                        </a:spcBef>
                        <a:spcAft>
                          <a:spcPts val="0"/>
                        </a:spcAft>
                      </a:pPr>
                      <a:r>
                        <a:rPr lang="ar-YE" sz="1400" b="1" dirty="0">
                          <a:solidFill>
                            <a:srgbClr val="910200"/>
                          </a:solidFill>
                          <a:latin typeface="DecoTypeNaskh"/>
                          <a:ea typeface="Times New Roman"/>
                          <a:cs typeface="Arial"/>
                        </a:rPr>
                        <a:t>غير مكتمل</a:t>
                      </a:r>
                      <a:endParaRPr lang="en-US" sz="1600" b="1" dirty="0">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منهجية غير واضحة</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إجابة وصفية تغطي قليلاً من جوانب الموضوع</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تحتوي على أمثلة وأرقام أو وثائق بشكل غير مكتمل</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تعبر عن بداية تجاوب مع متطلبات المعيار</a:t>
                      </a:r>
                      <a:endParaRPr lang="en-US" sz="1600" b="1" dirty="0">
                        <a:solidFill>
                          <a:srgbClr val="000000"/>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r>
              <a:tr h="2092009">
                <a:tc>
                  <a:txBody>
                    <a:bodyPr/>
                    <a:lstStyle/>
                    <a:p>
                      <a:pPr marL="107950" marR="0" algn="ctr" rtl="1">
                        <a:lnSpc>
                          <a:spcPct val="120000"/>
                        </a:lnSpc>
                        <a:spcBef>
                          <a:spcPts val="0"/>
                        </a:spcBef>
                        <a:spcAft>
                          <a:spcPts val="0"/>
                        </a:spcAft>
                      </a:pPr>
                      <a:r>
                        <a:rPr lang="ar-YE" sz="1400" b="1">
                          <a:solidFill>
                            <a:srgbClr val="910200"/>
                          </a:solidFill>
                          <a:latin typeface="DecoTypeNaskh"/>
                          <a:ea typeface="Times New Roman"/>
                          <a:cs typeface="Arial"/>
                        </a:rPr>
                        <a:t>40%-60%</a:t>
                      </a:r>
                      <a:endParaRPr lang="en-US" sz="1600" b="1">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107950" marR="0" algn="ctr" rtl="1">
                        <a:lnSpc>
                          <a:spcPct val="120000"/>
                        </a:lnSpc>
                        <a:spcBef>
                          <a:spcPts val="0"/>
                        </a:spcBef>
                        <a:spcAft>
                          <a:spcPts val="0"/>
                        </a:spcAft>
                      </a:pPr>
                      <a:r>
                        <a:rPr lang="ar-YE" sz="1400" b="1">
                          <a:solidFill>
                            <a:srgbClr val="910200"/>
                          </a:solidFill>
                          <a:latin typeface="DecoTypeNaskh"/>
                          <a:ea typeface="Times New Roman"/>
                          <a:cs typeface="Arial"/>
                        </a:rPr>
                        <a:t>مقبول / متوسط</a:t>
                      </a:r>
                      <a:endParaRPr lang="en-US" sz="1600" b="1">
                        <a:solidFill>
                          <a:srgbClr val="910200"/>
                        </a:solidFill>
                        <a:latin typeface="DecoTypeNaskh"/>
                        <a:ea typeface="Times New Roman"/>
                        <a:cs typeface="Arial"/>
                      </a:endParaRPr>
                    </a:p>
                  </a:txBody>
                  <a:tcPr marL="0" marR="0" marT="43271" marB="43271"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342900" marR="0" lvl="0" indent="-342900" algn="just"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منهجية ذات عمليات مُعرَّفة </a:t>
                      </a:r>
                      <a:endParaRPr lang="en-US" sz="1600" b="1" dirty="0">
                        <a:solidFill>
                          <a:srgbClr val="000000"/>
                        </a:solidFill>
                        <a:latin typeface="DecoTypeNaskh"/>
                        <a:ea typeface="Times New Roman"/>
                        <a:cs typeface="Arial"/>
                      </a:endParaRPr>
                    </a:p>
                    <a:p>
                      <a:pPr marL="342900" marR="0" lvl="0" indent="-342900" algn="just"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الإجابة موثقة وتغطي بعض جوانب الموضوع</a:t>
                      </a:r>
                      <a:endParaRPr lang="en-US" sz="1600" b="1" dirty="0">
                        <a:solidFill>
                          <a:srgbClr val="000000"/>
                        </a:solidFill>
                        <a:latin typeface="DecoTypeNaskh"/>
                        <a:ea typeface="Times New Roman"/>
                        <a:cs typeface="Arial"/>
                      </a:endParaRPr>
                    </a:p>
                    <a:p>
                      <a:pPr marL="342900" marR="0" lvl="0" indent="-342900" algn="just"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تحتوي على بعض الأمثلة أو المراجع أو الوثائق.</a:t>
                      </a:r>
                      <a:endParaRPr lang="en-US" sz="1600" b="1" dirty="0">
                        <a:solidFill>
                          <a:srgbClr val="000000"/>
                        </a:solidFill>
                        <a:latin typeface="DecoTypeNaskh"/>
                        <a:ea typeface="Times New Roman"/>
                        <a:cs typeface="Arial"/>
                      </a:endParaRPr>
                    </a:p>
                    <a:p>
                      <a:pPr marL="342900" marR="0" lvl="0" indent="-342900" algn="just"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مدعمة بالوثائق والسجلات</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الإجابات مقاربة لما هو مطلوب من الوزارة/المؤسسة</a:t>
                      </a:r>
                      <a:endParaRPr lang="en-US" sz="1600" b="1" dirty="0">
                        <a:solidFill>
                          <a:srgbClr val="000000"/>
                        </a:solidFill>
                        <a:latin typeface="DecoTypeNaskh"/>
                        <a:ea typeface="Times New Roman"/>
                        <a:cs typeface="Arial"/>
                      </a:endParaRPr>
                    </a:p>
                  </a:txBody>
                  <a:tcPr marL="0" marR="0" marT="43271" marB="43271"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 y="36060"/>
          <a:ext cx="9313794" cy="6821941"/>
        </p:xfrm>
        <a:graphic>
          <a:graphicData uri="http://schemas.openxmlformats.org/drawingml/2006/table">
            <a:tbl>
              <a:tblPr rtl="1"/>
              <a:tblGrid>
                <a:gridCol w="2149841"/>
                <a:gridCol w="1929613"/>
                <a:gridCol w="5234340"/>
              </a:tblGrid>
              <a:tr h="417540">
                <a:tc>
                  <a:txBody>
                    <a:bodyPr/>
                    <a:lstStyle/>
                    <a:p>
                      <a:pPr marL="0" marR="0" algn="ctr" rtl="1">
                        <a:lnSpc>
                          <a:spcPct val="120000"/>
                        </a:lnSpc>
                        <a:spcBef>
                          <a:spcPts val="0"/>
                        </a:spcBef>
                        <a:spcAft>
                          <a:spcPts val="0"/>
                        </a:spcAft>
                      </a:pPr>
                      <a:r>
                        <a:rPr lang="ar-YE" sz="1400" b="1" dirty="0">
                          <a:solidFill>
                            <a:srgbClr val="FFFFFF"/>
                          </a:solidFill>
                          <a:latin typeface="DecoTypeNaskh"/>
                          <a:ea typeface="Times New Roman"/>
                          <a:cs typeface="Arial"/>
                        </a:rPr>
                        <a:t>النسبة/المدى</a:t>
                      </a:r>
                      <a:endParaRPr lang="en-US" sz="1600" b="1" dirty="0">
                        <a:solidFill>
                          <a:srgbClr val="FFFFFF"/>
                        </a:solidFill>
                        <a:latin typeface="DecoTypeNaskh"/>
                        <a:ea typeface="Times New Roman"/>
                        <a:cs typeface="Arial"/>
                      </a:endParaRPr>
                    </a:p>
                  </a:txBody>
                  <a:tcPr marL="0" marR="0" marT="37448" marB="37448"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c>
                  <a:txBody>
                    <a:bodyPr/>
                    <a:lstStyle/>
                    <a:p>
                      <a:pPr marL="0" marR="0" algn="ctr" rtl="1">
                        <a:lnSpc>
                          <a:spcPct val="120000"/>
                        </a:lnSpc>
                        <a:spcBef>
                          <a:spcPts val="0"/>
                        </a:spcBef>
                        <a:spcAft>
                          <a:spcPts val="0"/>
                        </a:spcAft>
                      </a:pPr>
                      <a:r>
                        <a:rPr lang="ar-YE" sz="1400" b="1" dirty="0">
                          <a:solidFill>
                            <a:srgbClr val="FFFFFF"/>
                          </a:solidFill>
                          <a:latin typeface="DecoTypeNaskh"/>
                          <a:ea typeface="Times New Roman"/>
                          <a:cs typeface="Arial"/>
                        </a:rPr>
                        <a:t>التقييم العام</a:t>
                      </a:r>
                      <a:endParaRPr lang="en-US" sz="1600" b="1" dirty="0">
                        <a:solidFill>
                          <a:srgbClr val="FFFFFF"/>
                        </a:solidFill>
                        <a:latin typeface="DecoTypeNaskh"/>
                        <a:ea typeface="Times New Roman"/>
                        <a:cs typeface="Arial"/>
                      </a:endParaRPr>
                    </a:p>
                  </a:txBody>
                  <a:tcPr marL="0" marR="0" marT="37448" marB="37448"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c>
                  <a:txBody>
                    <a:bodyPr/>
                    <a:lstStyle/>
                    <a:p>
                      <a:pPr marL="0" marR="0" algn="ctr" rtl="1">
                        <a:lnSpc>
                          <a:spcPct val="120000"/>
                        </a:lnSpc>
                        <a:spcBef>
                          <a:spcPts val="0"/>
                        </a:spcBef>
                        <a:spcAft>
                          <a:spcPts val="0"/>
                        </a:spcAft>
                      </a:pPr>
                      <a:r>
                        <a:rPr lang="ar-YE" sz="1400" b="1">
                          <a:solidFill>
                            <a:srgbClr val="FFFFFF"/>
                          </a:solidFill>
                          <a:latin typeface="DecoTypeNaskh"/>
                          <a:ea typeface="Times New Roman"/>
                          <a:cs typeface="Arial"/>
                        </a:rPr>
                        <a:t>طبيعة الإجابة</a:t>
                      </a:r>
                      <a:endParaRPr lang="en-US" sz="1600" b="1">
                        <a:solidFill>
                          <a:srgbClr val="FFFFFF"/>
                        </a:solidFill>
                        <a:latin typeface="DecoTypeNaskh"/>
                        <a:ea typeface="Times New Roman"/>
                        <a:cs typeface="Arial"/>
                      </a:endParaRPr>
                    </a:p>
                  </a:txBody>
                  <a:tcPr marL="0" marR="0" marT="37448" marB="37448" anchor="b">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solidFill>
                      <a:srgbClr val="910200"/>
                    </a:solidFill>
                  </a:tcPr>
                </a:tc>
              </a:tr>
              <a:tr h="2987189">
                <a:tc>
                  <a:txBody>
                    <a:bodyPr/>
                    <a:lstStyle/>
                    <a:p>
                      <a:pPr marL="0" marR="0" algn="ctr" rtl="1">
                        <a:lnSpc>
                          <a:spcPct val="120000"/>
                        </a:lnSpc>
                        <a:spcBef>
                          <a:spcPts val="0"/>
                        </a:spcBef>
                        <a:spcAft>
                          <a:spcPts val="0"/>
                        </a:spcAft>
                      </a:pPr>
                      <a:r>
                        <a:rPr lang="ar-YE" sz="1400" b="1" dirty="0">
                          <a:solidFill>
                            <a:srgbClr val="910200"/>
                          </a:solidFill>
                          <a:latin typeface="DecoTypeNaskh"/>
                          <a:ea typeface="Times New Roman"/>
                          <a:cs typeface="Arial"/>
                        </a:rPr>
                        <a:t>65%-85%</a:t>
                      </a:r>
                      <a:endParaRPr lang="en-US" sz="1600" b="1" dirty="0">
                        <a:solidFill>
                          <a:srgbClr val="910200"/>
                        </a:solidFill>
                        <a:latin typeface="DecoTypeNaskh"/>
                        <a:ea typeface="Times New Roman"/>
                        <a:cs typeface="Arial"/>
                      </a:endParaRPr>
                    </a:p>
                  </a:txBody>
                  <a:tcPr marL="0" marR="0" marT="26682" marB="0"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0" marR="0" algn="ctr" rtl="1">
                        <a:lnSpc>
                          <a:spcPct val="120000"/>
                        </a:lnSpc>
                        <a:spcBef>
                          <a:spcPts val="0"/>
                        </a:spcBef>
                        <a:spcAft>
                          <a:spcPts val="0"/>
                        </a:spcAft>
                      </a:pPr>
                      <a:r>
                        <a:rPr lang="ar-YE" sz="1400" b="1" dirty="0">
                          <a:solidFill>
                            <a:srgbClr val="910200"/>
                          </a:solidFill>
                          <a:latin typeface="DecoTypeNaskh"/>
                          <a:ea typeface="Times New Roman"/>
                          <a:cs typeface="Arial"/>
                        </a:rPr>
                        <a:t>جيد</a:t>
                      </a:r>
                      <a:endParaRPr lang="en-US" sz="1600" b="1" dirty="0">
                        <a:solidFill>
                          <a:srgbClr val="910200"/>
                        </a:solidFill>
                        <a:latin typeface="DecoTypeNaskh"/>
                        <a:ea typeface="Times New Roman"/>
                        <a:cs typeface="Arial"/>
                      </a:endParaRPr>
                    </a:p>
                  </a:txBody>
                  <a:tcPr marL="0" marR="0" marT="26682" marB="0"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المنهجية منطقية وذات عمليات مُعرَّفة ومطبقة بشكل منتظم</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إجابات موثقة لمعظم المتطلبات</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تحتوي على أمثلة ومراجع وإحصائيات كافية</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الإجابات مدعمة بسجلات ووثائق كافية وتحتوي</a:t>
                      </a:r>
                      <a:endParaRPr lang="en-US" sz="1600" b="1" dirty="0">
                        <a:solidFill>
                          <a:srgbClr val="000000"/>
                        </a:solidFill>
                        <a:latin typeface="DecoTypeNaskh"/>
                        <a:ea typeface="Times New Roman"/>
                        <a:cs typeface="Arial"/>
                      </a:endParaRPr>
                    </a:p>
                    <a:p>
                      <a:pPr marL="0" marR="0" indent="0" algn="justLow" rtl="1">
                        <a:lnSpc>
                          <a:spcPct val="120000"/>
                        </a:lnSpc>
                        <a:spcBef>
                          <a:spcPts val="0"/>
                        </a:spcBef>
                        <a:spcAft>
                          <a:spcPts val="0"/>
                        </a:spcAft>
                      </a:pPr>
                      <a:r>
                        <a:rPr lang="ar-YE" sz="1600" b="1" dirty="0">
                          <a:solidFill>
                            <a:srgbClr val="993300"/>
                          </a:solidFill>
                          <a:latin typeface="DecoTypeNaskh"/>
                          <a:ea typeface="Times New Roman"/>
                          <a:cs typeface="Simplified Arabic"/>
                        </a:rPr>
                        <a:t>          على مؤشرات للكفاءة والفاعلية</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تم التحديث والتعديل على المنهجية والعمليات</a:t>
                      </a:r>
                      <a:endParaRPr lang="en-US" sz="1600" b="1" dirty="0">
                        <a:solidFill>
                          <a:srgbClr val="000000"/>
                        </a:solidFill>
                        <a:latin typeface="DecoTypeNaskh"/>
                        <a:ea typeface="Times New Roman"/>
                        <a:cs typeface="Arial"/>
                      </a:endParaRPr>
                    </a:p>
                    <a:p>
                      <a:pPr marL="0" marR="0" indent="0" algn="justLow" rtl="1">
                        <a:lnSpc>
                          <a:spcPct val="120000"/>
                        </a:lnSpc>
                        <a:spcBef>
                          <a:spcPts val="0"/>
                        </a:spcBef>
                        <a:spcAft>
                          <a:spcPts val="0"/>
                        </a:spcAft>
                      </a:pPr>
                      <a:r>
                        <a:rPr lang="ar-YE" sz="1600" b="1" dirty="0">
                          <a:solidFill>
                            <a:srgbClr val="993300"/>
                          </a:solidFill>
                          <a:latin typeface="DecoTypeNaskh"/>
                          <a:ea typeface="Times New Roman"/>
                          <a:cs typeface="Simplified Arabic"/>
                        </a:rPr>
                        <a:t>         وفقاً لمؤشرات قياس.</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الإجابات تفوق ما يطلب من الوزارة/المؤسسة</a:t>
                      </a:r>
                      <a:endParaRPr lang="en-US" sz="1600" b="1" dirty="0">
                        <a:solidFill>
                          <a:srgbClr val="000000"/>
                        </a:solidFill>
                        <a:latin typeface="DecoTypeNaskh"/>
                        <a:ea typeface="Times New Roman"/>
                        <a:cs typeface="Arial"/>
                      </a:endParaRPr>
                    </a:p>
                  </a:txBody>
                  <a:tcPr marL="0" marR="0" marT="26682" marB="0"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r>
              <a:tr h="3417212">
                <a:tc>
                  <a:txBody>
                    <a:bodyPr/>
                    <a:lstStyle/>
                    <a:p>
                      <a:pPr marL="0" marR="0" algn="ctr" rtl="1">
                        <a:lnSpc>
                          <a:spcPct val="120000"/>
                        </a:lnSpc>
                        <a:spcBef>
                          <a:spcPts val="0"/>
                        </a:spcBef>
                        <a:spcAft>
                          <a:spcPts val="0"/>
                        </a:spcAft>
                      </a:pPr>
                      <a:r>
                        <a:rPr lang="ar-YE" sz="1400" b="1" dirty="0">
                          <a:solidFill>
                            <a:srgbClr val="910200"/>
                          </a:solidFill>
                          <a:latin typeface="DecoTypeNaskh"/>
                          <a:ea typeface="Times New Roman"/>
                          <a:cs typeface="Arial"/>
                        </a:rPr>
                        <a:t>90%-100%</a:t>
                      </a:r>
                      <a:endParaRPr lang="en-US" sz="1600" b="1" dirty="0">
                        <a:solidFill>
                          <a:srgbClr val="910200"/>
                        </a:solidFill>
                        <a:latin typeface="DecoTypeNaskh"/>
                        <a:ea typeface="Times New Roman"/>
                        <a:cs typeface="Arial"/>
                      </a:endParaRPr>
                    </a:p>
                  </a:txBody>
                  <a:tcPr marL="0" marR="0" marT="37448" marB="37448"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0" marR="0" algn="ctr" rtl="1">
                        <a:lnSpc>
                          <a:spcPct val="120000"/>
                        </a:lnSpc>
                        <a:spcBef>
                          <a:spcPts val="0"/>
                        </a:spcBef>
                        <a:spcAft>
                          <a:spcPts val="0"/>
                        </a:spcAft>
                      </a:pPr>
                      <a:r>
                        <a:rPr lang="ar-YE" sz="1400" b="1" dirty="0">
                          <a:solidFill>
                            <a:srgbClr val="910200"/>
                          </a:solidFill>
                          <a:latin typeface="DecoTypeNaskh"/>
                          <a:ea typeface="Times New Roman"/>
                          <a:cs typeface="Arial"/>
                        </a:rPr>
                        <a:t>ممتاز</a:t>
                      </a:r>
                      <a:endParaRPr lang="en-US" sz="1600" b="1" dirty="0">
                        <a:solidFill>
                          <a:srgbClr val="910200"/>
                        </a:solidFill>
                        <a:latin typeface="DecoTypeNaskh"/>
                        <a:ea typeface="Times New Roman"/>
                        <a:cs typeface="Arial"/>
                      </a:endParaRPr>
                    </a:p>
                  </a:txBody>
                  <a:tcPr marL="0" marR="0" marT="37448" marB="37448"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c>
                  <a:txBody>
                    <a:bodyPr/>
                    <a:lstStyle/>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المنهجية منطقية وذات عمليات مُعرَّفة </a:t>
                      </a:r>
                      <a:endParaRPr lang="en-US" sz="1600" b="1" dirty="0">
                        <a:solidFill>
                          <a:srgbClr val="000000"/>
                        </a:solidFill>
                        <a:latin typeface="DecoTypeNaskh"/>
                        <a:ea typeface="Times New Roman"/>
                        <a:cs typeface="Arial"/>
                      </a:endParaRPr>
                    </a:p>
                    <a:p>
                      <a:pPr marL="0" marR="0" indent="0" algn="justLow" rtl="1">
                        <a:lnSpc>
                          <a:spcPct val="120000"/>
                        </a:lnSpc>
                        <a:spcBef>
                          <a:spcPts val="0"/>
                        </a:spcBef>
                        <a:spcAft>
                          <a:spcPts val="0"/>
                        </a:spcAft>
                      </a:pPr>
                      <a:r>
                        <a:rPr lang="ar-YE" sz="1600" b="1" dirty="0">
                          <a:solidFill>
                            <a:srgbClr val="993300"/>
                          </a:solidFill>
                          <a:latin typeface="DecoTypeNaskh"/>
                          <a:ea typeface="Times New Roman"/>
                          <a:cs typeface="Simplified Arabic"/>
                        </a:rPr>
                        <a:t>         ومطبقة بشكل منتظم </a:t>
                      </a:r>
                      <a:r>
                        <a:rPr lang="ar-JO" sz="1600" b="1" dirty="0">
                          <a:solidFill>
                            <a:srgbClr val="993300"/>
                          </a:solidFill>
                          <a:latin typeface="DecoTypeNaskh"/>
                          <a:ea typeface="Times New Roman"/>
                          <a:cs typeface="Simplified Arabic"/>
                        </a:rPr>
                        <a:t>وشمولي</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إجابات موثقة لمعظم المتطلبات</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تحتوي على أمثلة ومراجع وإحصاءات تبين مستوى </a:t>
                      </a:r>
                      <a:endParaRPr lang="en-US" sz="1600" b="1" dirty="0">
                        <a:solidFill>
                          <a:srgbClr val="000000"/>
                        </a:solidFill>
                        <a:latin typeface="DecoTypeNaskh"/>
                        <a:ea typeface="Times New Roman"/>
                        <a:cs typeface="Arial"/>
                      </a:endParaRPr>
                    </a:p>
                    <a:p>
                      <a:pPr marL="0" marR="0" indent="0" algn="justLow" rtl="1">
                        <a:lnSpc>
                          <a:spcPct val="120000"/>
                        </a:lnSpc>
                        <a:spcBef>
                          <a:spcPts val="0"/>
                        </a:spcBef>
                        <a:spcAft>
                          <a:spcPts val="0"/>
                        </a:spcAft>
                      </a:pPr>
                      <a:r>
                        <a:rPr lang="ar-YE" sz="1600" b="1" dirty="0">
                          <a:solidFill>
                            <a:srgbClr val="993300"/>
                          </a:solidFill>
                          <a:latin typeface="DecoTypeNaskh"/>
                          <a:ea typeface="Times New Roman"/>
                          <a:cs typeface="Simplified Arabic"/>
                        </a:rPr>
                        <a:t>         عالٍ من الكفاءة والفاعلية </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مدعمة كلياً بأدلة من خلال سجلات ووثائق متكاملة</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تم التحديث والتعديل على المنهجية والعمليات </a:t>
                      </a:r>
                      <a:endParaRPr lang="en-US" sz="1600" b="1" dirty="0">
                        <a:solidFill>
                          <a:srgbClr val="000000"/>
                        </a:solidFill>
                        <a:latin typeface="DecoTypeNaskh"/>
                        <a:ea typeface="Times New Roman"/>
                        <a:cs typeface="Arial"/>
                      </a:endParaRPr>
                    </a:p>
                    <a:p>
                      <a:pPr marL="0" marR="0" indent="0" algn="justLow" rtl="1">
                        <a:lnSpc>
                          <a:spcPct val="120000"/>
                        </a:lnSpc>
                        <a:spcBef>
                          <a:spcPts val="0"/>
                        </a:spcBef>
                        <a:spcAft>
                          <a:spcPts val="0"/>
                        </a:spcAft>
                      </a:pPr>
                      <a:r>
                        <a:rPr lang="ar-YE" sz="1600" b="1" dirty="0">
                          <a:solidFill>
                            <a:srgbClr val="993300"/>
                          </a:solidFill>
                          <a:latin typeface="DecoTypeNaskh"/>
                          <a:ea typeface="Times New Roman"/>
                          <a:cs typeface="Simplified Arabic"/>
                        </a:rPr>
                        <a:t>         وفقاً لمؤشرات قياس.</a:t>
                      </a:r>
                      <a:endParaRPr lang="en-US" sz="1600" b="1" dirty="0">
                        <a:solidFill>
                          <a:srgbClr val="000000"/>
                        </a:solidFill>
                        <a:latin typeface="DecoTypeNaskh"/>
                        <a:ea typeface="Times New Roman"/>
                        <a:cs typeface="Arial"/>
                      </a:endParaRPr>
                    </a:p>
                    <a:p>
                      <a:pPr marL="342900" marR="0" lvl="0" indent="-342900" algn="justLow" rtl="1">
                        <a:lnSpc>
                          <a:spcPct val="120000"/>
                        </a:lnSpc>
                        <a:spcBef>
                          <a:spcPts val="0"/>
                        </a:spcBef>
                        <a:spcAft>
                          <a:spcPts val="0"/>
                        </a:spcAft>
                        <a:buClr>
                          <a:srgbClr val="993300"/>
                        </a:buClr>
                        <a:buFont typeface="Wingdings"/>
                        <a:buChar char=""/>
                        <a:tabLst>
                          <a:tab pos="457200" algn="l"/>
                        </a:tabLst>
                      </a:pPr>
                      <a:r>
                        <a:rPr lang="ar-YE" sz="1600" b="1" dirty="0">
                          <a:solidFill>
                            <a:srgbClr val="993300"/>
                          </a:solidFill>
                          <a:latin typeface="DecoTypeNaskh"/>
                          <a:ea typeface="Times New Roman"/>
                          <a:cs typeface="Simplified Arabic"/>
                        </a:rPr>
                        <a:t>الإجابات تفوق بشدة ما يطلب من الوزارة/المؤسسة</a:t>
                      </a:r>
                      <a:endParaRPr lang="en-US" sz="1600" b="1" dirty="0">
                        <a:solidFill>
                          <a:srgbClr val="000000"/>
                        </a:solidFill>
                        <a:latin typeface="DecoTypeNaskh"/>
                        <a:ea typeface="Times New Roman"/>
                        <a:cs typeface="Arial"/>
                      </a:endParaRPr>
                    </a:p>
                  </a:txBody>
                  <a:tcPr marL="0" marR="0" marT="37448" marB="37448" anchor="ctr">
                    <a:lnL w="12700" cap="flat" cmpd="sng" algn="ctr">
                      <a:solidFill>
                        <a:srgbClr val="910200"/>
                      </a:solidFill>
                      <a:prstDash val="solid"/>
                      <a:round/>
                      <a:headEnd type="none" w="med" len="med"/>
                      <a:tailEnd type="none" w="med" len="med"/>
                    </a:lnL>
                    <a:lnR w="12700" cap="flat" cmpd="sng" algn="ctr">
                      <a:solidFill>
                        <a:srgbClr val="910200"/>
                      </a:solidFill>
                      <a:prstDash val="solid"/>
                      <a:round/>
                      <a:headEnd type="none" w="med" len="med"/>
                      <a:tailEnd type="none" w="med" len="med"/>
                    </a:lnR>
                    <a:lnT w="12700" cap="flat" cmpd="sng" algn="ctr">
                      <a:solidFill>
                        <a:srgbClr val="910200"/>
                      </a:solidFill>
                      <a:prstDash val="solid"/>
                      <a:round/>
                      <a:headEnd type="none" w="med" len="med"/>
                      <a:tailEnd type="none" w="med" len="med"/>
                    </a:lnT>
                    <a:lnB w="12700" cap="flat" cmpd="sng" algn="ctr">
                      <a:solidFill>
                        <a:srgbClr val="9102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12" presetClass="exit" presetSubtype="4" fill="hold" grpId="1" nodeType="afterEffect">
                                  <p:stCondLst>
                                    <p:cond delay="0"/>
                                  </p:stCondLst>
                                  <p:childTnLst>
                                    <p:animEffect transition="out" filter="slide(fromBottom)">
                                      <p:cBhvr>
                                        <p:cTn id="10" dur="3000"/>
                                        <p:tgtEl>
                                          <p:spTgt spid="2"/>
                                        </p:tgtEl>
                                      </p:cBhvr>
                                    </p:animEffect>
                                    <p:set>
                                      <p:cBhvr>
                                        <p:cTn id="11" dur="1" fill="hold">
                                          <p:stCondLst>
                                            <p:cond delay="2999"/>
                                          </p:stCondLst>
                                        </p:cTn>
                                        <p:tgtEl>
                                          <p:spTgt spid="2"/>
                                        </p:tgtEl>
                                        <p:attrNameLst>
                                          <p:attrName>style.visibility</p:attrName>
                                        </p:attrNameLst>
                                      </p:cBhvr>
                                      <p:to>
                                        <p:strVal val="hidden"/>
                                      </p:to>
                                    </p:set>
                                  </p:childTnLst>
                                </p:cTn>
                              </p:par>
                            </p:childTnLst>
                          </p:cTn>
                        </p:par>
                        <p:par>
                          <p:cTn id="12" fill="hold">
                            <p:stCondLst>
                              <p:cond delay="8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Effect transition="out" filter="slide(fromBottom)">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محتويات المشروع </a:t>
            </a:r>
            <a:endParaRPr lang="en-US" b="1" dirty="0"/>
          </a:p>
        </p:txBody>
      </p:sp>
      <p:sp>
        <p:nvSpPr>
          <p:cNvPr id="3" name="Content Placeholder 2"/>
          <p:cNvSpPr>
            <a:spLocks noGrp="1"/>
          </p:cNvSpPr>
          <p:nvPr>
            <p:ph idx="1"/>
          </p:nvPr>
        </p:nvSpPr>
        <p:spPr/>
        <p:txBody>
          <a:bodyPr/>
          <a:lstStyle/>
          <a:p>
            <a:pPr algn="r" rtl="1">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1143000"/>
          </a:xfrm>
        </p:spPr>
        <p:txBody>
          <a:bodyPr/>
          <a:lstStyle/>
          <a:p>
            <a:pPr rtl="1"/>
            <a:r>
              <a:rPr lang="ar-SA" b="1" dirty="0" smtClean="0"/>
              <a:t>المقدمة : </a:t>
            </a:r>
            <a:endParaRPr lang="en-US" b="1" dirty="0"/>
          </a:p>
        </p:txBody>
      </p:sp>
      <p:sp>
        <p:nvSpPr>
          <p:cNvPr id="3" name="Content Placeholder 2"/>
          <p:cNvSpPr>
            <a:spLocks noGrp="1"/>
          </p:cNvSpPr>
          <p:nvPr>
            <p:ph idx="1"/>
          </p:nvPr>
        </p:nvSpPr>
        <p:spPr>
          <a:xfrm>
            <a:off x="609600" y="2514600"/>
            <a:ext cx="8229600" cy="4525963"/>
          </a:xfrm>
        </p:spPr>
        <p:txBody>
          <a:bodyPr/>
          <a:lstStyle/>
          <a:p>
            <a:pPr algn="just" rtl="1">
              <a:buNone/>
            </a:pPr>
            <a:r>
              <a:rPr lang="ar-SA" b="1" dirty="0" smtClean="0">
                <a:solidFill>
                  <a:srgbClr val="C00000"/>
                </a:solidFill>
              </a:rPr>
              <a:t>مشكلة الدراسة </a:t>
            </a:r>
            <a:r>
              <a:rPr lang="ar-SA" b="1" dirty="0" smtClean="0"/>
              <a:t>: يتزايد الاهتمام في الوقت الحاضر بمدى فاعلية وكفاءة المؤسسات في تأدية وظائفها وتحقيق الاهداف التي أنشأت من اجلها, سواء كانت هذه المؤسسات صناعية ام تجارية ام خدمية ,هذا وتعاني معظم الصناعات والخدمات الفلسطينية من عدم وجود أداة فعالة لتقييم أدائها وتحديد نقاط قوتها وفرص التحسين وذلك لتضع الاجراءات الكفيلة بزيادة فاعليتها وكفاءتها...</a:t>
            </a:r>
            <a:endParaRPr lang="en-US" b="1" dirty="0" smtClean="0"/>
          </a:p>
          <a:p>
            <a:pPr algn="r" rtl="1">
              <a:buNone/>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1143000"/>
          </a:xfrm>
        </p:spPr>
        <p:txBody>
          <a:bodyPr>
            <a:normAutofit/>
          </a:bodyPr>
          <a:lstStyle/>
          <a:p>
            <a:pPr rtl="1"/>
            <a:r>
              <a:rPr lang="ar-SA" b="1" dirty="0" smtClean="0"/>
              <a:t>الحل المقترح : </a:t>
            </a:r>
            <a:endParaRPr lang="en-US" b="1" dirty="0"/>
          </a:p>
        </p:txBody>
      </p:sp>
      <p:sp>
        <p:nvSpPr>
          <p:cNvPr id="3" name="Content Placeholder 2"/>
          <p:cNvSpPr>
            <a:spLocks noGrp="1"/>
          </p:cNvSpPr>
          <p:nvPr>
            <p:ph idx="1"/>
          </p:nvPr>
        </p:nvSpPr>
        <p:spPr>
          <a:xfrm>
            <a:off x="609600" y="2590800"/>
            <a:ext cx="8229600" cy="4525963"/>
          </a:xfrm>
        </p:spPr>
        <p:txBody>
          <a:bodyPr/>
          <a:lstStyle/>
          <a:p>
            <a:pPr algn="just" rtl="1">
              <a:buNone/>
            </a:pPr>
            <a:r>
              <a:rPr lang="ar-SA" b="1" dirty="0" smtClean="0"/>
              <a:t>  من خلال تجربة دولة الامارات العربية المتحدة المتمثلة في نموذج دبي للأداء الحكومي المتميز , ومن خلال تجربة الأردن في التميز من خلال جائزة الملك عبدالله الثاني للتميز, والعديد من جوائز التميز العالمية التي تعتمد على نموذج التميز الأوروبي وهو النموذج الصادر عن المؤسسة الاوروبية للجودة </a:t>
            </a:r>
            <a:r>
              <a:rPr lang="en-US" b="1" dirty="0" smtClean="0"/>
              <a:t>– EFQM - </a:t>
            </a:r>
            <a:r>
              <a:rPr lang="ar-SA" b="1" dirty="0" smtClean="0"/>
              <a:t>  والذي اصبح معروفا عالمياً كنموذج للتميز المؤسسي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533400"/>
            <a:ext cx="3810000" cy="1143000"/>
          </a:xfrm>
        </p:spPr>
        <p:txBody>
          <a:bodyPr/>
          <a:lstStyle/>
          <a:p>
            <a:pPr rtl="1"/>
            <a:r>
              <a:rPr lang="ar-SA" b="1" dirty="0" smtClean="0"/>
              <a:t>منهجية التطبيق : </a:t>
            </a:r>
            <a:endParaRPr lang="en-US" b="1" dirty="0"/>
          </a:p>
        </p:txBody>
      </p:sp>
      <p:sp>
        <p:nvSpPr>
          <p:cNvPr id="3" name="Content Placeholder 2"/>
          <p:cNvSpPr>
            <a:spLocks noGrp="1"/>
          </p:cNvSpPr>
          <p:nvPr>
            <p:ph idx="1"/>
          </p:nvPr>
        </p:nvSpPr>
        <p:spPr>
          <a:xfrm>
            <a:off x="457200" y="2590800"/>
            <a:ext cx="8229600" cy="3535363"/>
          </a:xfrm>
        </p:spPr>
        <p:txBody>
          <a:bodyPr/>
          <a:lstStyle/>
          <a:p>
            <a:pPr algn="just" rtl="1">
              <a:buNone/>
            </a:pPr>
            <a:r>
              <a:rPr lang="ar-SA" b="1" dirty="0" smtClean="0">
                <a:cs typeface="+mj-cs"/>
              </a:rPr>
              <a:t>   تمت عملية التقييم من قبل مجموعة العمل الخاصة بالمشروع من خلال التقييم الميداني للتحقق من مدى وجود متطلبات نموذح التميز </a:t>
            </a:r>
            <a:r>
              <a:rPr lang="en-US" b="1" dirty="0" smtClean="0">
                <a:latin typeface="Arial Black" pitchFamily="34" charset="0"/>
                <a:cs typeface="+mj-cs"/>
              </a:rPr>
              <a:t>EF</a:t>
            </a:r>
            <a:r>
              <a:rPr lang="en-US" b="1" dirty="0" smtClean="0">
                <a:solidFill>
                  <a:srgbClr val="FF0000"/>
                </a:solidFill>
                <a:latin typeface="Arial Black" pitchFamily="34" charset="0"/>
                <a:cs typeface="+mj-cs"/>
              </a:rPr>
              <a:t>Q</a:t>
            </a:r>
            <a:r>
              <a:rPr lang="en-US" b="1" dirty="0" smtClean="0">
                <a:latin typeface="Arial Black" pitchFamily="34" charset="0"/>
                <a:cs typeface="+mj-cs"/>
              </a:rPr>
              <a:t>M </a:t>
            </a:r>
            <a:r>
              <a:rPr lang="ar-SA" b="1" dirty="0" smtClean="0">
                <a:cs typeface="+mj-cs"/>
              </a:rPr>
              <a:t> من منهجيات وممارسات ومدى التطبيق الفعلي لها , من خلال اجراء مقابلات مع قيادة الشركة والاطلاع على بعض الوثائق والادلة المعززة لهذا التطبيق</a:t>
            </a:r>
            <a:endParaRPr lang="en-US" b="1" dirty="0" smtClean="0">
              <a:cs typeface="+mj-cs"/>
            </a:endParaRPr>
          </a:p>
          <a:p>
            <a:pPr algn="just" rtl="1">
              <a:buNone/>
            </a:pPr>
            <a:endParaRPr lang="en-US"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143000"/>
          </a:xfrm>
        </p:spPr>
        <p:txBody>
          <a:bodyPr/>
          <a:lstStyle/>
          <a:p>
            <a:r>
              <a:rPr lang="ar-SA" b="1" dirty="0" smtClean="0"/>
              <a:t>فوائد المشروع : </a:t>
            </a:r>
            <a:endParaRPr lang="en-US" b="1" dirty="0"/>
          </a:p>
        </p:txBody>
      </p:sp>
      <p:sp>
        <p:nvSpPr>
          <p:cNvPr id="4" name="Title 1"/>
          <p:cNvSpPr txBox="1">
            <a:spLocks/>
          </p:cNvSpPr>
          <p:nvPr/>
        </p:nvSpPr>
        <p:spPr>
          <a:xfrm>
            <a:off x="228600" y="1828800"/>
            <a:ext cx="89154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tx1"/>
                </a:solidFill>
                <a:effectLst/>
                <a:uLnTx/>
                <a:uFillTx/>
                <a:latin typeface="+mj-lt"/>
                <a:ea typeface="+mj-ea"/>
                <a:cs typeface="+mj-cs"/>
              </a:rPr>
              <a:t>1. </a:t>
            </a:r>
            <a:r>
              <a:rPr lang="ar-SA" sz="4000" b="1" dirty="0" smtClean="0">
                <a:latin typeface="+mj-lt"/>
                <a:ea typeface="+mj-ea"/>
                <a:cs typeface="+mj-cs"/>
              </a:rPr>
              <a:t>المعرفة في مجال تقييم الأداء المؤسسي</a:t>
            </a:r>
            <a:r>
              <a:rPr kumimoji="0" lang="ar-SA" sz="40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762000" y="3733800"/>
            <a:ext cx="8382000" cy="1143000"/>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chemeClr val="tx1"/>
                </a:solidFill>
                <a:effectLst/>
                <a:uLnTx/>
                <a:uFillTx/>
                <a:latin typeface="+mj-lt"/>
                <a:ea typeface="+mj-ea"/>
                <a:cs typeface="+mj-cs"/>
              </a:rPr>
              <a:t>3.</a:t>
            </a:r>
            <a:r>
              <a:rPr kumimoji="0" lang="ar-SA" sz="3600" b="1" i="0" u="none" strike="noStrike" kern="1200" cap="none" spc="0" normalizeH="0" noProof="0" dirty="0" smtClean="0">
                <a:ln>
                  <a:noFill/>
                </a:ln>
                <a:solidFill>
                  <a:schemeClr val="tx1"/>
                </a:solidFill>
                <a:effectLst/>
                <a:uLnTx/>
                <a:uFillTx/>
                <a:latin typeface="+mj-lt"/>
                <a:ea typeface="+mj-ea"/>
                <a:cs typeface="+mj-cs"/>
              </a:rPr>
              <a:t> معرفة مدى أهمية أنظمة الجودة وتطبيقها في فلسطين من خلال التعامل مع مجموعة شركات عنبتاي المتميزة في مجال الجودة والتحسين المستمر</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762000" y="4953000"/>
            <a:ext cx="83820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tx1"/>
                </a:solidFill>
                <a:effectLst/>
                <a:uLnTx/>
                <a:uFillTx/>
                <a:latin typeface="+mj-lt"/>
                <a:ea typeface="+mj-ea"/>
                <a:cs typeface="+mj-cs"/>
              </a:rPr>
              <a:t>4. </a:t>
            </a:r>
            <a:r>
              <a:rPr lang="ar-SA" sz="4000" b="1" dirty="0" smtClean="0">
                <a:latin typeface="+mj-lt"/>
                <a:ea typeface="+mj-ea"/>
                <a:cs typeface="+mj-cs"/>
              </a:rPr>
              <a:t>تقوية روح الفريق والعمل المشترك</a:t>
            </a:r>
            <a:r>
              <a:rPr kumimoji="0" lang="ar-SA" sz="4000" b="1" i="0" u="none" strike="noStrike" kern="1200" cap="none" spc="0" normalizeH="0" noProof="0" dirty="0" smtClean="0">
                <a:ln>
                  <a:noFill/>
                </a:ln>
                <a:solidFill>
                  <a:schemeClr val="tx1"/>
                </a:solidFill>
                <a:effectLst/>
                <a:uLnTx/>
                <a:uFillTx/>
                <a:latin typeface="+mj-lt"/>
                <a:ea typeface="+mj-ea"/>
                <a:cs typeface="+mj-cs"/>
              </a:rPr>
              <a:t> </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0" y="5715000"/>
            <a:ext cx="91440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tx1"/>
                </a:solidFill>
                <a:effectLst/>
                <a:uLnTx/>
                <a:uFillTx/>
                <a:latin typeface="+mj-lt"/>
                <a:ea typeface="+mj-ea"/>
                <a:cs typeface="+mj-cs"/>
              </a:rPr>
              <a:t>5. تقوية مهارات البحث والتحليل </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838200" y="2514600"/>
            <a:ext cx="83058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tx1"/>
                </a:solidFill>
                <a:effectLst/>
                <a:uLnTx/>
                <a:uFillTx/>
                <a:latin typeface="+mj-lt"/>
                <a:ea typeface="+mj-ea"/>
                <a:cs typeface="+mj-cs"/>
              </a:rPr>
              <a:t>2. تمكين مهارات الإتصال لدى مجموعة العمل </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000"/>
                                        <p:tgtEl>
                                          <p:spTgt spid="6"/>
                                        </p:tgtEl>
                                      </p:cBhvr>
                                    </p:animEffect>
                                  </p:childTnLst>
                                </p:cTn>
                              </p:par>
                            </p:childTnLst>
                          </p:cTn>
                        </p:par>
                        <p:par>
                          <p:cTn id="25" fill="hold">
                            <p:stCondLst>
                              <p:cond delay="9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3074" name="Picture 2" descr="C:\Users\God Slave\Desktop\library.jpg"/>
          <p:cNvPicPr>
            <a:picLocks noChangeAspect="1" noChangeArrowheads="1"/>
          </p:cNvPicPr>
          <p:nvPr/>
        </p:nvPicPr>
        <p:blipFill>
          <a:blip r:embed="rId2" cstate="print"/>
          <a:srcRect/>
          <a:stretch>
            <a:fillRect/>
          </a:stretch>
        </p:blipFill>
        <p:spPr bwMode="auto">
          <a:xfrm>
            <a:off x="-685800" y="914400"/>
            <a:ext cx="9906000" cy="7010400"/>
          </a:xfrm>
          <a:prstGeom prst="rect">
            <a:avLst/>
          </a:prstGeom>
          <a:noFill/>
        </p:spPr>
      </p:pic>
      <p:sp>
        <p:nvSpPr>
          <p:cNvPr id="2" name="Title 1"/>
          <p:cNvSpPr>
            <a:spLocks noGrp="1"/>
          </p:cNvSpPr>
          <p:nvPr>
            <p:ph type="title"/>
          </p:nvPr>
        </p:nvSpPr>
        <p:spPr>
          <a:xfrm>
            <a:off x="0" y="0"/>
            <a:ext cx="9144000" cy="1143000"/>
          </a:xfrm>
        </p:spPr>
        <p:style>
          <a:lnRef idx="3">
            <a:schemeClr val="lt1"/>
          </a:lnRef>
          <a:fillRef idx="1">
            <a:schemeClr val="accent6"/>
          </a:fillRef>
          <a:effectRef idx="1">
            <a:schemeClr val="accent6"/>
          </a:effectRef>
          <a:fontRef idx="minor">
            <a:schemeClr val="lt1"/>
          </a:fontRef>
        </p:style>
        <p:txBody>
          <a:bodyPr>
            <a:noAutofit/>
          </a:bodyPr>
          <a:lstStyle/>
          <a:p>
            <a:pPr rtl="1"/>
            <a:r>
              <a:rPr lang="ar-SA" sz="5400" b="1" dirty="0" smtClean="0"/>
              <a:t>مراجعة أدبية عن مفاهيم الجودة والتميز</a:t>
            </a:r>
            <a:endParaRPr lang="en-US" sz="5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idx="4294967295"/>
          </p:nvPr>
        </p:nvSpPr>
        <p:spPr>
          <a:xfrm>
            <a:off x="1447800" y="152400"/>
            <a:ext cx="7086600" cy="990600"/>
          </a:xfrm>
        </p:spPr>
        <p:txBody>
          <a:bodyPr lIns="92075" tIns="46038" rIns="92075" bIns="46038"/>
          <a:lstStyle/>
          <a:p>
            <a:pPr algn="ctr" eaLnBrk="1" hangingPunct="1">
              <a:defRPr/>
            </a:pPr>
            <a:r>
              <a:rPr lang="ar-SA" b="1" dirty="0" smtClean="0"/>
              <a:t>الجــــــــودة </a:t>
            </a:r>
          </a:p>
        </p:txBody>
      </p:sp>
      <p:sp>
        <p:nvSpPr>
          <p:cNvPr id="4099" name="عنصر نائب للمحتوى 3"/>
          <p:cNvSpPr>
            <a:spLocks noGrp="1"/>
          </p:cNvSpPr>
          <p:nvPr>
            <p:ph sz="half" idx="4294967295"/>
          </p:nvPr>
        </p:nvSpPr>
        <p:spPr>
          <a:xfrm>
            <a:off x="990600" y="2057400"/>
            <a:ext cx="7748587" cy="4800600"/>
          </a:xfrm>
        </p:spPr>
        <p:txBody>
          <a:bodyPr lIns="92075" tIns="46038" rIns="92075" bIns="46038"/>
          <a:lstStyle/>
          <a:p>
            <a:pPr algn="r" rtl="1" eaLnBrk="1" hangingPunct="1">
              <a:lnSpc>
                <a:spcPct val="150000"/>
              </a:lnSpc>
              <a:defRPr/>
            </a:pPr>
            <a:r>
              <a:rPr lang="ar-SA" sz="2800" dirty="0" smtClean="0"/>
              <a:t>ملائمة المنتج أو الخدمة للاحتياجات </a:t>
            </a:r>
            <a:r>
              <a:rPr lang="ar-JO" sz="2800" dirty="0" smtClean="0"/>
              <a:t>. ” </a:t>
            </a:r>
            <a:r>
              <a:rPr lang="ar-SA" sz="2800" dirty="0" smtClean="0"/>
              <a:t>جوزيف جوران</a:t>
            </a:r>
            <a:r>
              <a:rPr lang="ar-JO" sz="2800" dirty="0" smtClean="0">
                <a:latin typeface="Arial"/>
              </a:rPr>
              <a:t>“</a:t>
            </a:r>
          </a:p>
          <a:p>
            <a:pPr algn="r" rtl="1" eaLnBrk="1" hangingPunct="1">
              <a:lnSpc>
                <a:spcPct val="150000"/>
              </a:lnSpc>
              <a:defRPr/>
            </a:pPr>
            <a:r>
              <a:rPr lang="ar-SA" sz="2800" dirty="0" smtClean="0"/>
              <a:t>الرضا التام للعميل</a:t>
            </a:r>
            <a:r>
              <a:rPr lang="ar-JO" sz="2800" dirty="0" smtClean="0"/>
              <a:t>. ” </a:t>
            </a:r>
            <a:r>
              <a:rPr lang="ar-SA" sz="2800" dirty="0" smtClean="0"/>
              <a:t>أرماند فيخبوم</a:t>
            </a:r>
            <a:r>
              <a:rPr lang="ar-JO" sz="2800" dirty="0" smtClean="0">
                <a:latin typeface="Arial"/>
              </a:rPr>
              <a:t>“</a:t>
            </a:r>
          </a:p>
          <a:p>
            <a:pPr algn="r" rtl="1" eaLnBrk="1" hangingPunct="1">
              <a:lnSpc>
                <a:spcPct val="150000"/>
              </a:lnSpc>
              <a:defRPr/>
            </a:pPr>
            <a:r>
              <a:rPr lang="ar-SA" sz="2800" dirty="0" smtClean="0"/>
              <a:t>المطابقة مع المتطلبات</a:t>
            </a:r>
            <a:r>
              <a:rPr lang="ar-JO" sz="2800" dirty="0" smtClean="0"/>
              <a:t>. ”</a:t>
            </a:r>
            <a:r>
              <a:rPr lang="ar-SA" sz="2800" dirty="0" smtClean="0"/>
              <a:t>كروسبي</a:t>
            </a:r>
            <a:r>
              <a:rPr lang="ar-JO" sz="2800" dirty="0" smtClean="0">
                <a:latin typeface="Arial"/>
              </a:rPr>
              <a:t>“</a:t>
            </a:r>
          </a:p>
          <a:p>
            <a:pPr algn="r" rtl="1" eaLnBrk="1" hangingPunct="1">
              <a:lnSpc>
                <a:spcPct val="150000"/>
              </a:lnSpc>
              <a:defRPr/>
            </a:pPr>
            <a:r>
              <a:rPr lang="ar-SA" sz="2800" dirty="0" smtClean="0"/>
              <a:t>درجة متوقعه من التناسق والاعتماد تناسب السوق بتكلفة منخفضة</a:t>
            </a:r>
            <a:r>
              <a:rPr lang="ar-JO" sz="2800" dirty="0" smtClean="0"/>
              <a:t>. ”</a:t>
            </a:r>
            <a:r>
              <a:rPr lang="ar-SA" sz="2800" dirty="0" smtClean="0"/>
              <a:t>ديمنع 1986</a:t>
            </a:r>
            <a:r>
              <a:rPr lang="ar-JO" sz="2800" dirty="0" smtClean="0">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down)">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checkerboard(down)">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1916</Words>
  <Application>Microsoft Office PowerPoint</Application>
  <PresentationFormat>On-screen Show (4:3)</PresentationFormat>
  <Paragraphs>524</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جامعة النجاح الوطنية قـسـم الهنــدسة الصـنـاعـيـة</vt:lpstr>
      <vt:lpstr>بإشراف المهندس سليمان الضيعفي</vt:lpstr>
      <vt:lpstr>محتويات المشروع </vt:lpstr>
      <vt:lpstr>المقدمة : </vt:lpstr>
      <vt:lpstr>الحل المقترح : </vt:lpstr>
      <vt:lpstr>منهجية التطبيق : </vt:lpstr>
      <vt:lpstr>فوائد المشروع : </vt:lpstr>
      <vt:lpstr>مراجعة أدبية عن مفاهيم الجودة والتميز</vt:lpstr>
      <vt:lpstr>الجــــــــودة </vt:lpstr>
      <vt:lpstr>Slide 10</vt:lpstr>
      <vt:lpstr>أهمية الجودة  </vt:lpstr>
      <vt:lpstr>أهمية الجودة  </vt:lpstr>
      <vt:lpstr>Slide 13</vt:lpstr>
      <vt:lpstr>جوائز التميز العالمية</vt:lpstr>
      <vt:lpstr>جوائز التميز العربية</vt:lpstr>
      <vt:lpstr>ركائز التمييز المؤسسي</vt:lpstr>
      <vt:lpstr>نبذه تاريخية عن  EFQM</vt:lpstr>
      <vt:lpstr>معايير نموذج التميز EFQM   </vt:lpstr>
      <vt:lpstr>  التقييم الذاتي </vt:lpstr>
      <vt:lpstr>النتيجة النهائية لعملية التقييم</vt:lpstr>
      <vt:lpstr>Slide 21</vt:lpstr>
      <vt:lpstr>التقييم باستخدام منطق الرادار</vt:lpstr>
      <vt:lpstr>Why RADAR Not ADARR ???</vt:lpstr>
      <vt:lpstr>تقييم المنهجية</vt:lpstr>
      <vt:lpstr>تقييم التطبيق</vt:lpstr>
      <vt:lpstr>Assessment &amp; Review </vt:lpstr>
      <vt:lpstr>النتائج  Results</vt:lpstr>
      <vt:lpstr>Slide 28</vt:lpstr>
      <vt:lpstr>دليل العلامات</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God Slave</dc:creator>
  <cp:lastModifiedBy>God Slave</cp:lastModifiedBy>
  <cp:revision>60</cp:revision>
  <dcterms:created xsi:type="dcterms:W3CDTF">2006-08-16T00:00:00Z</dcterms:created>
  <dcterms:modified xsi:type="dcterms:W3CDTF">2010-05-23T06:23:26Z</dcterms:modified>
</cp:coreProperties>
</file>