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63"/>
  </p:notesMasterIdLst>
  <p:sldIdLst>
    <p:sldId id="271" r:id="rId2"/>
    <p:sldId id="256" r:id="rId3"/>
    <p:sldId id="258" r:id="rId4"/>
    <p:sldId id="273" r:id="rId5"/>
    <p:sldId id="272" r:id="rId6"/>
    <p:sldId id="274" r:id="rId7"/>
    <p:sldId id="275" r:id="rId8"/>
    <p:sldId id="276" r:id="rId9"/>
    <p:sldId id="277" r:id="rId10"/>
    <p:sldId id="278" r:id="rId11"/>
    <p:sldId id="279" r:id="rId12"/>
    <p:sldId id="280" r:id="rId13"/>
    <p:sldId id="281" r:id="rId14"/>
    <p:sldId id="282" r:id="rId15"/>
    <p:sldId id="283" r:id="rId16"/>
    <p:sldId id="284" r:id="rId17"/>
    <p:sldId id="285" r:id="rId18"/>
    <p:sldId id="286" r:id="rId19"/>
    <p:sldId id="287" r:id="rId20"/>
    <p:sldId id="288" r:id="rId21"/>
    <p:sldId id="289" r:id="rId22"/>
    <p:sldId id="290" r:id="rId23"/>
    <p:sldId id="291" r:id="rId24"/>
    <p:sldId id="292" r:id="rId25"/>
    <p:sldId id="293" r:id="rId26"/>
    <p:sldId id="257" r:id="rId27"/>
    <p:sldId id="264" r:id="rId28"/>
    <p:sldId id="265" r:id="rId29"/>
    <p:sldId id="266" r:id="rId30"/>
    <p:sldId id="267" r:id="rId31"/>
    <p:sldId id="268" r:id="rId32"/>
    <p:sldId id="269" r:id="rId33"/>
    <p:sldId id="270" r:id="rId34"/>
    <p:sldId id="299" r:id="rId35"/>
    <p:sldId id="300" r:id="rId36"/>
    <p:sldId id="301" r:id="rId37"/>
    <p:sldId id="298" r:id="rId38"/>
    <p:sldId id="302" r:id="rId39"/>
    <p:sldId id="303" r:id="rId40"/>
    <p:sldId id="304" r:id="rId41"/>
    <p:sldId id="305" r:id="rId42"/>
    <p:sldId id="308" r:id="rId43"/>
    <p:sldId id="309" r:id="rId44"/>
    <p:sldId id="310" r:id="rId45"/>
    <p:sldId id="311" r:id="rId46"/>
    <p:sldId id="312" r:id="rId47"/>
    <p:sldId id="313" r:id="rId48"/>
    <p:sldId id="314" r:id="rId49"/>
    <p:sldId id="320" r:id="rId50"/>
    <p:sldId id="321" r:id="rId51"/>
    <p:sldId id="322" r:id="rId52"/>
    <p:sldId id="323" r:id="rId53"/>
    <p:sldId id="324" r:id="rId54"/>
    <p:sldId id="327" r:id="rId55"/>
    <p:sldId id="328" r:id="rId56"/>
    <p:sldId id="329" r:id="rId57"/>
    <p:sldId id="330" r:id="rId58"/>
    <p:sldId id="349" r:id="rId59"/>
    <p:sldId id="331" r:id="rId60"/>
    <p:sldId id="332" r:id="rId61"/>
    <p:sldId id="333"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576" y="-96"/>
      </p:cViewPr>
      <p:guideLst>
        <p:guide orient="horz" pos="2160"/>
        <p:guide pos="2880"/>
      </p:guideLst>
    </p:cSldViewPr>
  </p:slideViewPr>
  <p:notesTextViewPr>
    <p:cViewPr>
      <p:scale>
        <a:sx n="100" d="100"/>
        <a:sy n="100" d="100"/>
      </p:scale>
      <p:origin x="0" y="0"/>
    </p:cViewPr>
  </p:notesTextViewPr>
  <p:sorterViewPr>
    <p:cViewPr>
      <p:scale>
        <a:sx n="75" d="100"/>
        <a:sy n="75" d="100"/>
      </p:scale>
      <p:origin x="0" y="10074"/>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JO"/>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F792DA55-B456-4A82-914F-D583BAE36C36}" type="datetimeFigureOut">
              <a:rPr lang="ar-JO" smtClean="0"/>
              <a:pPr/>
              <a:t>19/01/1432</a:t>
            </a:fld>
            <a:endParaRPr lang="ar-JO"/>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JO"/>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JO"/>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7F1182EF-3D55-426F-9C9C-415410C3476A}" type="slidenum">
              <a:rPr lang="ar-JO" smtClean="0"/>
              <a:pPr/>
              <a:t>‹#›</a:t>
            </a:fld>
            <a:endParaRPr lang="ar-JO"/>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EE039B6A-A8C0-4A99-B036-F3DFB18A6AC0}" type="datetimeFigureOut">
              <a:rPr lang="en-US" smtClean="0"/>
              <a:pPr/>
              <a:t>12/25/2010</a:t>
            </a:fld>
            <a:endParaRPr lang="en-US" dirty="0"/>
          </a:p>
        </p:txBody>
      </p:sp>
      <p:sp>
        <p:nvSpPr>
          <p:cNvPr id="20" name="Footer Placeholder 19"/>
          <p:cNvSpPr>
            <a:spLocks noGrp="1"/>
          </p:cNvSpPr>
          <p:nvPr>
            <p:ph type="ftr" sz="quarter" idx="11"/>
          </p:nvPr>
        </p:nvSpPr>
        <p:spPr/>
        <p:txBody>
          <a:bodyPr/>
          <a:lstStyle>
            <a:extLst/>
          </a:lstStyle>
          <a:p>
            <a:endParaRPr lang="en-US" dirty="0"/>
          </a:p>
        </p:txBody>
      </p:sp>
      <p:sp>
        <p:nvSpPr>
          <p:cNvPr id="10" name="Slide Number Placeholder 9"/>
          <p:cNvSpPr>
            <a:spLocks noGrp="1"/>
          </p:cNvSpPr>
          <p:nvPr>
            <p:ph type="sldNum" sz="quarter" idx="12"/>
          </p:nvPr>
        </p:nvSpPr>
        <p:spPr/>
        <p:txBody>
          <a:bodyPr/>
          <a:lstStyle>
            <a:extLst/>
          </a:lstStyle>
          <a:p>
            <a:fld id="{3DF78686-E03F-4D8F-95F6-CF8B8E965E89}" type="slidenum">
              <a:rPr lang="en-US" smtClean="0"/>
              <a:pPr/>
              <a:t>‹#›</a:t>
            </a:fld>
            <a:endParaRPr lang="en-US" dirty="0"/>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E039B6A-A8C0-4A99-B036-F3DFB18A6AC0}" type="datetimeFigureOut">
              <a:rPr lang="en-US" smtClean="0"/>
              <a:pPr/>
              <a:t>12/25/2010</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3DF78686-E03F-4D8F-95F6-CF8B8E965E8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E039B6A-A8C0-4A99-B036-F3DFB18A6AC0}" type="datetimeFigureOut">
              <a:rPr lang="en-US" smtClean="0"/>
              <a:pPr/>
              <a:t>12/25/2010</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3DF78686-E03F-4D8F-95F6-CF8B8E965E89}"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E039B6A-A8C0-4A99-B036-F3DFB18A6AC0}" type="datetimeFigureOut">
              <a:rPr lang="en-US" smtClean="0"/>
              <a:pPr/>
              <a:t>12/25/2010</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3DF78686-E03F-4D8F-95F6-CF8B8E965E8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EE039B6A-A8C0-4A99-B036-F3DFB18A6AC0}" type="datetimeFigureOut">
              <a:rPr lang="en-US" smtClean="0"/>
              <a:pPr/>
              <a:t>12/25/2010</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3DF78686-E03F-4D8F-95F6-CF8B8E965E89}" type="slidenum">
              <a:rPr lang="en-US" smtClean="0"/>
              <a:pPr/>
              <a:t>‹#›</a:t>
            </a:fld>
            <a:endParaRPr lang="en-US" dirty="0"/>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E039B6A-A8C0-4A99-B036-F3DFB18A6AC0}" type="datetimeFigureOut">
              <a:rPr lang="en-US" smtClean="0"/>
              <a:pPr/>
              <a:t>12/25/2010</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3DF78686-E03F-4D8F-95F6-CF8B8E965E89}"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EE039B6A-A8C0-4A99-B036-F3DFB18A6AC0}" type="datetimeFigureOut">
              <a:rPr lang="en-US" smtClean="0"/>
              <a:pPr/>
              <a:t>12/25/2010</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3DF78686-E03F-4D8F-95F6-CF8B8E965E89}"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EE039B6A-A8C0-4A99-B036-F3DFB18A6AC0}" type="datetimeFigureOut">
              <a:rPr lang="en-US" smtClean="0"/>
              <a:pPr/>
              <a:t>12/25/2010</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3DF78686-E03F-4D8F-95F6-CF8B8E965E8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Date Placeholder 1"/>
          <p:cNvSpPr>
            <a:spLocks noGrp="1"/>
          </p:cNvSpPr>
          <p:nvPr>
            <p:ph type="dt" sz="half" idx="10"/>
          </p:nvPr>
        </p:nvSpPr>
        <p:spPr/>
        <p:txBody>
          <a:bodyPr/>
          <a:lstStyle>
            <a:extLst/>
          </a:lstStyle>
          <a:p>
            <a:fld id="{EE039B6A-A8C0-4A99-B036-F3DFB18A6AC0}" type="datetimeFigureOut">
              <a:rPr lang="en-US" smtClean="0"/>
              <a:pPr/>
              <a:t>12/25/2010</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3DF78686-E03F-4D8F-95F6-CF8B8E965E89}" type="slidenum">
              <a:rPr lang="en-US" smtClean="0"/>
              <a:pPr/>
              <a:t>‹#›</a:t>
            </a:fld>
            <a:endParaRPr lang="en-US" dirty="0"/>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E039B6A-A8C0-4A99-B036-F3DFB18A6AC0}" type="datetimeFigureOut">
              <a:rPr lang="en-US" smtClean="0"/>
              <a:pPr/>
              <a:t>12/25/2010</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3DF78686-E03F-4D8F-95F6-CF8B8E965E8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EE039B6A-A8C0-4A99-B036-F3DFB18A6AC0}" type="datetimeFigureOut">
              <a:rPr lang="en-US" smtClean="0"/>
              <a:pPr/>
              <a:t>12/25/2010</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3DF78686-E03F-4D8F-95F6-CF8B8E965E89}" type="slidenum">
              <a:rPr lang="en-US" smtClean="0"/>
              <a:pPr/>
              <a:t>‹#›</a:t>
            </a:fld>
            <a:endParaRPr lang="en-US" dirty="0"/>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dirty="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dirty="0"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EE039B6A-A8C0-4A99-B036-F3DFB18A6AC0}" type="datetimeFigureOut">
              <a:rPr lang="en-US" smtClean="0"/>
              <a:pPr/>
              <a:t>12/25/2010</a:t>
            </a:fld>
            <a:endParaRPr lang="en-US" dirty="0"/>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dirty="0"/>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3DF78686-E03F-4D8F-95F6-CF8B8E965E89}" type="slidenum">
              <a:rPr lang="en-US" smtClean="0"/>
              <a:pPr/>
              <a:t>‹#›</a:t>
            </a:fld>
            <a:endParaRPr lang="en-US" dirty="0"/>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1.xml"/><Relationship Id="rId4" Type="http://schemas.openxmlformats.org/officeDocument/2006/relationships/image" Target="../media/image62.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143000" y="533400"/>
            <a:ext cx="7498080" cy="4145280"/>
          </a:xfrm>
        </p:spPr>
        <p:txBody>
          <a:bodyPr/>
          <a:lstStyle/>
          <a:p>
            <a:pPr algn="ctr"/>
            <a:r>
              <a:rPr lang="en-US" dirty="0" smtClean="0"/>
              <a:t>Graduation Project</a:t>
            </a:r>
            <a:br>
              <a:rPr lang="en-US" dirty="0" smtClean="0"/>
            </a:br>
            <a:r>
              <a:rPr lang="en-US" dirty="0" smtClean="0"/>
              <a:t/>
            </a:r>
            <a:br>
              <a:rPr lang="en-US" dirty="0" smtClean="0"/>
            </a:br>
            <a:r>
              <a:rPr lang="en-US" dirty="0" smtClean="0"/>
              <a:t>3D Dynamic and Soil Structure Interaction Design </a:t>
            </a:r>
            <a:br>
              <a:rPr lang="en-US" dirty="0" smtClean="0"/>
            </a:br>
            <a:r>
              <a:rPr lang="en-US" dirty="0" smtClean="0"/>
              <a:t>for Al-Huda Building   </a:t>
            </a:r>
            <a:endParaRPr lang="ar-JO"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7498080" cy="6324600"/>
          </a:xfrm>
        </p:spPr>
        <p:txBody>
          <a:bodyPr>
            <a:normAutofit/>
          </a:bodyPr>
          <a:lstStyle/>
          <a:p>
            <a:r>
              <a:rPr lang="en-US" sz="3200" dirty="0" smtClean="0">
                <a:solidFill>
                  <a:schemeClr val="tx1"/>
                </a:solidFill>
              </a:rPr>
              <a:t>-Beams dimension: </a:t>
            </a:r>
            <a:r>
              <a:rPr lang="en-US" sz="3200" dirty="0" smtClean="0"/>
              <a:t/>
            </a:r>
            <a:br>
              <a:rPr lang="en-US" sz="3200" dirty="0" smtClean="0"/>
            </a:br>
            <a:r>
              <a:rPr lang="en-US" sz="3200" dirty="0" smtClean="0">
                <a:solidFill>
                  <a:schemeClr val="tx1"/>
                </a:solidFill>
              </a:rPr>
              <a:t>h=L /</a:t>
            </a:r>
            <a:r>
              <a:rPr lang="en-US" sz="3200" dirty="0" smtClean="0">
                <a:solidFill>
                  <a:schemeClr val="tx1"/>
                </a:solidFill>
              </a:rPr>
              <a:t>18.5=900/18.5=50 </a:t>
            </a:r>
            <a:r>
              <a:rPr lang="en-US" sz="3200" dirty="0" smtClean="0">
                <a:solidFill>
                  <a:schemeClr val="tx1"/>
                </a:solidFill>
              </a:rPr>
              <a:t>cm  </a:t>
            </a:r>
            <a:r>
              <a:rPr lang="en-US" sz="3200" dirty="0" smtClean="0"/>
              <a:t/>
            </a:r>
            <a:br>
              <a:rPr lang="en-US" sz="3200" dirty="0" smtClean="0"/>
            </a:br>
            <a:r>
              <a:rPr lang="en-US" sz="3200" dirty="0" smtClean="0"/>
              <a:t>                 use </a:t>
            </a:r>
            <a:r>
              <a:rPr lang="en-US" sz="3200" dirty="0" smtClean="0">
                <a:solidFill>
                  <a:schemeClr val="accent2">
                    <a:lumMod val="75000"/>
                  </a:schemeClr>
                </a:solidFill>
              </a:rPr>
              <a:t>50 x 60 cm</a:t>
            </a:r>
            <a:br>
              <a:rPr lang="en-US" sz="3200" dirty="0" smtClean="0">
                <a:solidFill>
                  <a:schemeClr val="accent2">
                    <a:lumMod val="75000"/>
                  </a:schemeClr>
                </a:solidFill>
              </a:rPr>
            </a:br>
            <a:r>
              <a:rPr lang="en-US" sz="3200" dirty="0" smtClean="0">
                <a:solidFill>
                  <a:schemeClr val="accent2">
                    <a:lumMod val="75000"/>
                  </a:schemeClr>
                </a:solidFill>
              </a:rPr>
              <a:t/>
            </a:r>
            <a:br>
              <a:rPr lang="en-US" sz="3200" dirty="0" smtClean="0">
                <a:solidFill>
                  <a:schemeClr val="accent2">
                    <a:lumMod val="75000"/>
                  </a:schemeClr>
                </a:solidFill>
              </a:rPr>
            </a:br>
            <a:r>
              <a:rPr lang="en-US" sz="3200" dirty="0" smtClean="0">
                <a:solidFill>
                  <a:schemeClr val="tx1"/>
                </a:solidFill>
              </a:rPr>
              <a:t>-Columns dimension:</a:t>
            </a:r>
            <a:br>
              <a:rPr lang="en-US" sz="3200" dirty="0" smtClean="0">
                <a:solidFill>
                  <a:schemeClr val="tx1"/>
                </a:solidFill>
              </a:rPr>
            </a:br>
            <a:r>
              <a:rPr lang="en-US" sz="3200" dirty="0" smtClean="0">
                <a:solidFill>
                  <a:schemeClr val="tx1"/>
                </a:solidFill>
              </a:rPr>
              <a:t>                  use </a:t>
            </a:r>
            <a:r>
              <a:rPr lang="en-US" sz="3200" dirty="0" smtClean="0">
                <a:solidFill>
                  <a:schemeClr val="accent2">
                    <a:lumMod val="75000"/>
                  </a:schemeClr>
                </a:solidFill>
              </a:rPr>
              <a:t>70x70 cm</a:t>
            </a:r>
            <a:br>
              <a:rPr lang="en-US" sz="3200" dirty="0" smtClean="0">
                <a:solidFill>
                  <a:schemeClr val="accent2">
                    <a:lumMod val="75000"/>
                  </a:schemeClr>
                </a:solidFill>
              </a:rPr>
            </a:br>
            <a:r>
              <a:rPr lang="en-US" sz="3200" dirty="0" smtClean="0">
                <a:solidFill>
                  <a:schemeClr val="accent2">
                    <a:lumMod val="75000"/>
                  </a:schemeClr>
                </a:solidFill>
              </a:rPr>
              <a:t/>
            </a:r>
            <a:br>
              <a:rPr lang="en-US" sz="3200" dirty="0" smtClean="0">
                <a:solidFill>
                  <a:schemeClr val="accent2">
                    <a:lumMod val="75000"/>
                  </a:schemeClr>
                </a:solidFill>
              </a:rPr>
            </a:br>
            <a:r>
              <a:rPr lang="en-US" sz="3200" dirty="0" smtClean="0">
                <a:solidFill>
                  <a:schemeClr val="tx1"/>
                </a:solidFill>
              </a:rPr>
              <a:t>-Slab thickness:</a:t>
            </a:r>
            <a:br>
              <a:rPr lang="en-US" sz="3200" dirty="0" smtClean="0">
                <a:solidFill>
                  <a:schemeClr val="tx1"/>
                </a:solidFill>
              </a:rPr>
            </a:br>
            <a:r>
              <a:rPr lang="en-US" sz="3200" dirty="0" smtClean="0">
                <a:solidFill>
                  <a:schemeClr val="tx1"/>
                </a:solidFill>
              </a:rPr>
              <a:t>                   use </a:t>
            </a:r>
            <a:r>
              <a:rPr lang="en-US" sz="3200" dirty="0" smtClean="0">
                <a:solidFill>
                  <a:schemeClr val="accent2">
                    <a:lumMod val="75000"/>
                  </a:schemeClr>
                </a:solidFill>
              </a:rPr>
              <a:t>t= 20 cm</a:t>
            </a:r>
            <a:br>
              <a:rPr lang="en-US" sz="3200" dirty="0" smtClean="0">
                <a:solidFill>
                  <a:schemeClr val="accent2">
                    <a:lumMod val="75000"/>
                  </a:schemeClr>
                </a:solidFill>
              </a:rPr>
            </a:br>
            <a:r>
              <a:rPr lang="en-US" sz="3200" dirty="0" smtClean="0">
                <a:solidFill>
                  <a:schemeClr val="accent2">
                    <a:lumMod val="75000"/>
                  </a:schemeClr>
                </a:solidFill>
              </a:rPr>
              <a:t/>
            </a:r>
            <a:br>
              <a:rPr lang="en-US" sz="3200" dirty="0" smtClean="0">
                <a:solidFill>
                  <a:schemeClr val="accent2">
                    <a:lumMod val="75000"/>
                  </a:schemeClr>
                </a:solidFill>
              </a:rPr>
            </a:br>
            <a:endParaRPr lang="en-US" sz="3200" dirty="0">
              <a:solidFill>
                <a:schemeClr val="accent2">
                  <a:lumMod val="75000"/>
                </a:scheme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7866888" cy="2925762"/>
          </a:xfrm>
        </p:spPr>
        <p:txBody>
          <a:bodyPr>
            <a:normAutofit/>
          </a:bodyPr>
          <a:lstStyle/>
          <a:p>
            <a:r>
              <a:rPr lang="en-US" dirty="0" smtClean="0">
                <a:solidFill>
                  <a:schemeClr val="tx1"/>
                </a:solidFill>
              </a:rPr>
              <a:t>Check slab thickness</a:t>
            </a:r>
            <a:br>
              <a:rPr lang="en-US" dirty="0" smtClean="0">
                <a:solidFill>
                  <a:schemeClr val="tx1"/>
                </a:solidFill>
              </a:rPr>
            </a:br>
            <a:r>
              <a:rPr lang="en-US" sz="3600" b="1" dirty="0" smtClean="0">
                <a:solidFill>
                  <a:schemeClr val="tx1"/>
                </a:solidFill>
              </a:rPr>
              <a:t> </a:t>
            </a:r>
            <a:r>
              <a:rPr lang="en-US" sz="3200" dirty="0" smtClean="0">
                <a:solidFill>
                  <a:schemeClr val="tx1"/>
                </a:solidFill>
              </a:rPr>
              <a:t>-Calculate α for all beams</a:t>
            </a:r>
            <a:r>
              <a:rPr lang="en-US" sz="3200" baseline="-25000" dirty="0" smtClean="0">
                <a:solidFill>
                  <a:schemeClr val="tx1"/>
                </a:solidFill>
              </a:rPr>
              <a:t> </a:t>
            </a:r>
            <a:r>
              <a:rPr lang="en-US" sz="3200" dirty="0" smtClean="0">
                <a:solidFill>
                  <a:schemeClr val="tx1"/>
                </a:solidFill>
              </a:rPr>
              <a:t>:-</a:t>
            </a:r>
            <a:br>
              <a:rPr lang="en-US" sz="3200" dirty="0" smtClean="0">
                <a:solidFill>
                  <a:schemeClr val="tx1"/>
                </a:solidFill>
              </a:rPr>
            </a:br>
            <a:r>
              <a:rPr lang="en-US" sz="3200" b="1" dirty="0" smtClean="0">
                <a:solidFill>
                  <a:schemeClr val="tx1"/>
                </a:solidFill>
              </a:rPr>
              <a:t> </a:t>
            </a:r>
            <a:r>
              <a:rPr lang="en-US" sz="2400" b="1" dirty="0" smtClean="0">
                <a:solidFill>
                  <a:schemeClr val="tx1"/>
                </a:solidFill>
              </a:rPr>
              <a:t>α:ratio of beam stiffness to slab stiffness</a:t>
            </a:r>
            <a:endParaRPr lang="en-US" sz="2400" dirty="0">
              <a:solidFill>
                <a:schemeClr val="tx1"/>
              </a:solidFill>
            </a:endParaRPr>
          </a:p>
        </p:txBody>
      </p:sp>
      <p:pic>
        <p:nvPicPr>
          <p:cNvPr id="5" name="Picture 4"/>
          <p:cNvPicPr/>
          <p:nvPr/>
        </p:nvPicPr>
        <p:blipFill>
          <a:blip r:embed="rId2" cstate="print"/>
          <a:srcRect/>
          <a:stretch>
            <a:fillRect/>
          </a:stretch>
        </p:blipFill>
        <p:spPr bwMode="auto">
          <a:xfrm>
            <a:off x="1547664" y="3068960"/>
            <a:ext cx="6192688" cy="35283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638"/>
            <a:ext cx="7790688" cy="5973762"/>
          </a:xfrm>
        </p:spPr>
        <p:txBody>
          <a:bodyPr>
            <a:noAutofit/>
          </a:bodyPr>
          <a:lstStyle/>
          <a:p>
            <a:r>
              <a:rPr lang="en-US" sz="3200" u="heavy" dirty="0" smtClean="0">
                <a:solidFill>
                  <a:schemeClr val="tx1"/>
                </a:solidFill>
              </a:rPr>
              <a:t>The average ratio α</a:t>
            </a:r>
            <a:r>
              <a:rPr lang="en-US" sz="3200" u="heavy" baseline="-25000" dirty="0" smtClean="0">
                <a:solidFill>
                  <a:schemeClr val="tx1"/>
                </a:solidFill>
              </a:rPr>
              <a:t>m</a:t>
            </a:r>
            <a:r>
              <a:rPr lang="en-US" sz="3200" u="heavy" dirty="0" smtClean="0">
                <a:solidFill>
                  <a:schemeClr val="tx1"/>
                </a:solidFill>
              </a:rPr>
              <a:t> for panels 1,2,3,4</a:t>
            </a:r>
            <a:r>
              <a:rPr lang="en-US" sz="3200" dirty="0" smtClean="0">
                <a:solidFill>
                  <a:schemeClr val="tx1"/>
                </a:solidFill>
              </a:rPr>
              <a:t/>
            </a:r>
            <a:br>
              <a:rPr lang="en-US" sz="3200" dirty="0" smtClean="0">
                <a:solidFill>
                  <a:schemeClr val="tx1"/>
                </a:solidFill>
              </a:rPr>
            </a:br>
            <a:r>
              <a:rPr lang="en-US" sz="3200" dirty="0" smtClean="0">
                <a:solidFill>
                  <a:schemeClr val="tx1"/>
                </a:solidFill>
              </a:rPr>
              <a:t>α</a:t>
            </a:r>
            <a:r>
              <a:rPr lang="en-US" sz="3200" baseline="-25000" dirty="0" smtClean="0">
                <a:solidFill>
                  <a:schemeClr val="tx1"/>
                </a:solidFill>
              </a:rPr>
              <a:t>m</a:t>
            </a:r>
            <a:r>
              <a:rPr lang="en-US" sz="3200" dirty="0" smtClean="0">
                <a:solidFill>
                  <a:schemeClr val="tx1"/>
                </a:solidFill>
              </a:rPr>
              <a:t> for panels 1=  =3.9</a:t>
            </a:r>
            <a:br>
              <a:rPr lang="en-US" sz="3200" dirty="0" smtClean="0">
                <a:solidFill>
                  <a:schemeClr val="tx1"/>
                </a:solidFill>
              </a:rPr>
            </a:br>
            <a:r>
              <a:rPr lang="en-US" sz="3200" dirty="0" smtClean="0">
                <a:solidFill>
                  <a:schemeClr val="tx1"/>
                </a:solidFill>
              </a:rPr>
              <a:t>α</a:t>
            </a:r>
            <a:r>
              <a:rPr lang="en-US" sz="3200" baseline="-25000" dirty="0" smtClean="0">
                <a:solidFill>
                  <a:schemeClr val="tx1"/>
                </a:solidFill>
              </a:rPr>
              <a:t>m</a:t>
            </a:r>
            <a:r>
              <a:rPr lang="en-US" sz="3200" dirty="0" smtClean="0">
                <a:solidFill>
                  <a:schemeClr val="tx1"/>
                </a:solidFill>
              </a:rPr>
              <a:t> for panels 2=3.3</a:t>
            </a:r>
            <a:br>
              <a:rPr lang="en-US" sz="3200" dirty="0" smtClean="0">
                <a:solidFill>
                  <a:schemeClr val="tx1"/>
                </a:solidFill>
              </a:rPr>
            </a:br>
            <a:r>
              <a:rPr lang="en-US" sz="3200" dirty="0" smtClean="0">
                <a:solidFill>
                  <a:schemeClr val="tx1"/>
                </a:solidFill>
              </a:rPr>
              <a:t>α</a:t>
            </a:r>
            <a:r>
              <a:rPr lang="en-US" sz="3200" baseline="-25000" dirty="0" smtClean="0">
                <a:solidFill>
                  <a:schemeClr val="tx1"/>
                </a:solidFill>
              </a:rPr>
              <a:t>m</a:t>
            </a:r>
            <a:r>
              <a:rPr lang="en-US" sz="3200" dirty="0" smtClean="0">
                <a:solidFill>
                  <a:schemeClr val="tx1"/>
                </a:solidFill>
              </a:rPr>
              <a:t> for panels 3=3.5                  </a:t>
            </a:r>
            <a:br>
              <a:rPr lang="en-US" sz="3200" dirty="0" smtClean="0">
                <a:solidFill>
                  <a:schemeClr val="tx1"/>
                </a:solidFill>
              </a:rPr>
            </a:br>
            <a:r>
              <a:rPr lang="en-US" sz="3200" dirty="0" smtClean="0">
                <a:solidFill>
                  <a:schemeClr val="tx1"/>
                </a:solidFill>
              </a:rPr>
              <a:t>α</a:t>
            </a:r>
            <a:r>
              <a:rPr lang="en-US" sz="3200" baseline="-25000" dirty="0" smtClean="0">
                <a:solidFill>
                  <a:schemeClr val="tx1"/>
                </a:solidFill>
              </a:rPr>
              <a:t>m</a:t>
            </a:r>
            <a:r>
              <a:rPr lang="en-US" sz="3200" dirty="0" smtClean="0">
                <a:solidFill>
                  <a:schemeClr val="tx1"/>
                </a:solidFill>
              </a:rPr>
              <a:t> for panels 4=2.9</a:t>
            </a:r>
            <a:br>
              <a:rPr lang="en-US" sz="3200" dirty="0" smtClean="0">
                <a:solidFill>
                  <a:schemeClr val="tx1"/>
                </a:solidFill>
              </a:rPr>
            </a:br>
            <a:r>
              <a:rPr lang="en-US" sz="3200" dirty="0" smtClean="0">
                <a:solidFill>
                  <a:schemeClr val="tx1"/>
                </a:solidFill>
              </a:rPr>
              <a:t>since α</a:t>
            </a:r>
            <a:r>
              <a:rPr lang="en-US" sz="3200" baseline="-25000" dirty="0" smtClean="0">
                <a:solidFill>
                  <a:schemeClr val="tx1"/>
                </a:solidFill>
              </a:rPr>
              <a:t>m</a:t>
            </a:r>
            <a:r>
              <a:rPr lang="en-US" sz="3200" dirty="0" smtClean="0">
                <a:solidFill>
                  <a:schemeClr val="tx1"/>
                </a:solidFill>
              </a:rPr>
              <a:t> &gt;2.0 apply equation 9.13ACI code</a:t>
            </a:r>
            <a:br>
              <a:rPr lang="en-US" sz="3200" dirty="0" smtClean="0">
                <a:solidFill>
                  <a:schemeClr val="tx1"/>
                </a:solidFill>
              </a:rPr>
            </a:br>
            <a:r>
              <a:rPr lang="en-US" sz="3200" dirty="0" smtClean="0">
                <a:solidFill>
                  <a:schemeClr val="tx1"/>
                </a:solidFill>
              </a:rPr>
              <a:t/>
            </a:r>
            <a:br>
              <a:rPr lang="en-US" sz="3200" dirty="0" smtClean="0">
                <a:solidFill>
                  <a:schemeClr val="tx1"/>
                </a:solidFill>
              </a:rPr>
            </a:br>
            <a:r>
              <a:rPr lang="en-US" sz="3200" dirty="0" smtClean="0">
                <a:solidFill>
                  <a:schemeClr val="tx1"/>
                </a:solidFill>
              </a:rPr>
              <a:t/>
            </a:r>
            <a:br>
              <a:rPr lang="en-US" sz="3200" dirty="0" smtClean="0">
                <a:solidFill>
                  <a:schemeClr val="tx1"/>
                </a:solidFill>
              </a:rPr>
            </a:br>
            <a:r>
              <a:rPr lang="en-US" sz="3200" dirty="0" smtClean="0">
                <a:solidFill>
                  <a:schemeClr val="tx1"/>
                </a:solidFill>
              </a:rPr>
              <a:t/>
            </a:r>
            <a:br>
              <a:rPr lang="en-US" sz="3200" dirty="0" smtClean="0">
                <a:solidFill>
                  <a:schemeClr val="tx1"/>
                </a:solidFill>
              </a:rPr>
            </a:br>
            <a:r>
              <a:rPr lang="en-US" sz="3200" dirty="0" smtClean="0">
                <a:solidFill>
                  <a:schemeClr val="tx1"/>
                </a:solidFill>
              </a:rPr>
              <a:t>so; select thickness of slab  is 20 cm.</a:t>
            </a:r>
            <a:r>
              <a:rPr lang="en-US" sz="3200" dirty="0" smtClean="0"/>
              <a:t/>
            </a:r>
            <a:br>
              <a:rPr lang="en-US" sz="3200" dirty="0" smtClean="0"/>
            </a:br>
            <a:endParaRPr lang="en-US" sz="3200" dirty="0"/>
          </a:p>
        </p:txBody>
      </p:sp>
      <p:pic>
        <p:nvPicPr>
          <p:cNvPr id="1027" name="Picture 3"/>
          <p:cNvPicPr>
            <a:picLocks noChangeAspect="1" noChangeArrowheads="1"/>
          </p:cNvPicPr>
          <p:nvPr/>
        </p:nvPicPr>
        <p:blipFill>
          <a:blip r:embed="rId2" cstate="print"/>
          <a:srcRect/>
          <a:stretch>
            <a:fillRect/>
          </a:stretch>
        </p:blipFill>
        <p:spPr bwMode="auto">
          <a:xfrm>
            <a:off x="1219200" y="3733800"/>
            <a:ext cx="5495925" cy="1152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2011680"/>
          </a:xfrm>
        </p:spPr>
        <p:txBody>
          <a:bodyPr>
            <a:normAutofit/>
          </a:bodyPr>
          <a:lstStyle/>
          <a:p>
            <a:r>
              <a:rPr lang="en-US" dirty="0" smtClean="0">
                <a:solidFill>
                  <a:schemeClr val="tx1"/>
                </a:solidFill>
              </a:rPr>
              <a:t>Check column dimension</a:t>
            </a:r>
            <a:br>
              <a:rPr lang="en-US" dirty="0" smtClean="0">
                <a:solidFill>
                  <a:schemeClr val="tx1"/>
                </a:solidFill>
              </a:rPr>
            </a:br>
            <a:r>
              <a:rPr lang="en-US" dirty="0" smtClean="0">
                <a:solidFill>
                  <a:schemeClr val="tx1"/>
                </a:solidFill>
              </a:rPr>
              <a:t> -</a:t>
            </a:r>
            <a:r>
              <a:rPr lang="en-US" sz="3200" dirty="0" smtClean="0">
                <a:solidFill>
                  <a:schemeClr val="tx1"/>
                </a:solidFill>
              </a:rPr>
              <a:t>critical column is </a:t>
            </a:r>
            <a:r>
              <a:rPr lang="en-US" sz="3200" dirty="0" smtClean="0">
                <a:solidFill>
                  <a:schemeClr val="accent2">
                    <a:lumMod val="75000"/>
                  </a:schemeClr>
                </a:solidFill>
              </a:rPr>
              <a:t>B-2</a:t>
            </a:r>
            <a:endParaRPr lang="en-US" sz="3200" dirty="0">
              <a:solidFill>
                <a:schemeClr val="accent2">
                  <a:lumMod val="75000"/>
                </a:schemeClr>
              </a:solidFill>
            </a:endParaRPr>
          </a:p>
        </p:txBody>
      </p:sp>
      <p:sp>
        <p:nvSpPr>
          <p:cNvPr id="4" name="TextBox 3"/>
          <p:cNvSpPr txBox="1"/>
          <p:nvPr/>
        </p:nvSpPr>
        <p:spPr>
          <a:xfrm>
            <a:off x="1828800" y="5791200"/>
            <a:ext cx="6781800" cy="461665"/>
          </a:xfrm>
          <a:prstGeom prst="rect">
            <a:avLst/>
          </a:prstGeom>
          <a:noFill/>
        </p:spPr>
        <p:txBody>
          <a:bodyPr wrap="square" rtlCol="0">
            <a:spAutoFit/>
          </a:bodyPr>
          <a:lstStyle/>
          <a:p>
            <a:r>
              <a:rPr lang="en-US" sz="2400" dirty="0" smtClean="0"/>
              <a:t>Tributary area = 56.125 m</a:t>
            </a:r>
            <a:r>
              <a:rPr lang="en-US" sz="2400" baseline="30000" dirty="0" smtClean="0"/>
              <a:t>2</a:t>
            </a:r>
            <a:endParaRPr lang="en-US" sz="2400" baseline="30000" dirty="0"/>
          </a:p>
        </p:txBody>
      </p:sp>
      <p:pic>
        <p:nvPicPr>
          <p:cNvPr id="5" name="Picture 4"/>
          <p:cNvPicPr/>
          <p:nvPr/>
        </p:nvPicPr>
        <p:blipFill>
          <a:blip r:embed="rId2" cstate="print"/>
          <a:srcRect/>
          <a:stretch>
            <a:fillRect/>
          </a:stretch>
        </p:blipFill>
        <p:spPr bwMode="auto">
          <a:xfrm>
            <a:off x="1763688" y="1844824"/>
            <a:ext cx="6768752" cy="39604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866888" cy="4343400"/>
          </a:xfrm>
        </p:spPr>
        <p:txBody>
          <a:bodyPr>
            <a:normAutofit/>
          </a:bodyPr>
          <a:lstStyle/>
          <a:p>
            <a:r>
              <a:rPr lang="en-US" sz="2800" dirty="0" smtClean="0"/>
              <a:t>P</a:t>
            </a:r>
            <a:r>
              <a:rPr lang="en-US" sz="2800" baseline="-25000" dirty="0" smtClean="0"/>
              <a:t>u</a:t>
            </a:r>
            <a:r>
              <a:rPr lang="en-US" sz="2800" dirty="0" smtClean="0"/>
              <a:t>= 7246.5 KN</a:t>
            </a:r>
            <a:br>
              <a:rPr lang="en-US" sz="2800" dirty="0" smtClean="0"/>
            </a:br>
            <a:r>
              <a:rPr lang="en-US" sz="2800" dirty="0" smtClean="0"/>
              <a:t/>
            </a:r>
            <a:br>
              <a:rPr lang="en-US" sz="2800" dirty="0" smtClean="0"/>
            </a:br>
            <a:r>
              <a:rPr lang="en-US" sz="2800" dirty="0" smtClean="0"/>
              <a:t> P</a:t>
            </a:r>
            <a:r>
              <a:rPr lang="en-US" sz="2800" baseline="-25000" dirty="0" smtClean="0"/>
              <a:t>column</a:t>
            </a:r>
            <a:r>
              <a:rPr lang="en-US" sz="2800" dirty="0" smtClean="0"/>
              <a:t>=ϕ (0.8) [ 0.85 f</a:t>
            </a:r>
            <a:r>
              <a:rPr lang="en-US" sz="2800" baseline="30000" dirty="0" smtClean="0"/>
              <a:t>/</a:t>
            </a:r>
            <a:r>
              <a:rPr lang="en-US" sz="2800" baseline="-25000" dirty="0" smtClean="0"/>
              <a:t>c</a:t>
            </a:r>
            <a:r>
              <a:rPr lang="en-US" sz="2800" dirty="0" smtClean="0"/>
              <a:t>( A</a:t>
            </a:r>
            <a:r>
              <a:rPr lang="en-US" sz="2800" baseline="-25000" dirty="0" smtClean="0"/>
              <a:t>g</a:t>
            </a:r>
            <a:r>
              <a:rPr lang="en-US" sz="2800" dirty="0" smtClean="0"/>
              <a:t>- A</a:t>
            </a:r>
            <a:r>
              <a:rPr lang="en-US" sz="2800" baseline="-25000" dirty="0" smtClean="0"/>
              <a:t>s</a:t>
            </a:r>
            <a:r>
              <a:rPr lang="en-US" sz="2800" dirty="0" smtClean="0"/>
              <a:t> ) + f</a:t>
            </a:r>
            <a:r>
              <a:rPr lang="en-US" sz="2800" baseline="-25000" dirty="0" smtClean="0"/>
              <a:t>y</a:t>
            </a:r>
            <a:r>
              <a:rPr lang="en-US" sz="2800" dirty="0" smtClean="0"/>
              <a:t> A</a:t>
            </a:r>
            <a:r>
              <a:rPr lang="en-US" sz="2800" baseline="-25000" dirty="0" smtClean="0"/>
              <a:t>s</a:t>
            </a:r>
            <a:r>
              <a:rPr lang="en-US" sz="2800" dirty="0" smtClean="0"/>
              <a:t>]</a:t>
            </a:r>
            <a:br>
              <a:rPr lang="en-US" sz="2800" dirty="0" smtClean="0"/>
            </a:br>
            <a:r>
              <a:rPr lang="en-US" sz="2800" dirty="0" smtClean="0"/>
              <a:t/>
            </a:r>
            <a:br>
              <a:rPr lang="en-US" sz="2800" dirty="0" smtClean="0"/>
            </a:br>
            <a:r>
              <a:rPr lang="en-US" sz="2000" dirty="0" smtClean="0"/>
              <a:t>7246.5x100=0.65x0.8[ 0.85x250 ( A</a:t>
            </a:r>
            <a:r>
              <a:rPr lang="en-US" sz="2000" baseline="-25000" dirty="0" smtClean="0"/>
              <a:t>g</a:t>
            </a:r>
            <a:r>
              <a:rPr lang="en-US" sz="2000" dirty="0" smtClean="0"/>
              <a:t>- 0.02A</a:t>
            </a:r>
            <a:r>
              <a:rPr lang="en-US" sz="2000" baseline="-25000" dirty="0" smtClean="0"/>
              <a:t>g</a:t>
            </a:r>
            <a:r>
              <a:rPr lang="en-US" sz="2000" dirty="0" smtClean="0"/>
              <a:t> ) + 4200x 0.02A</a:t>
            </a:r>
            <a:r>
              <a:rPr lang="en-US" sz="2000" baseline="-25000" dirty="0" smtClean="0"/>
              <a:t>g</a:t>
            </a:r>
            <a:r>
              <a:rPr lang="en-US" sz="2000" dirty="0" smtClean="0"/>
              <a:t>]</a:t>
            </a:r>
            <a:br>
              <a:rPr lang="en-US" sz="2000" dirty="0" smtClean="0"/>
            </a:br>
            <a:r>
              <a:rPr lang="en-US" sz="2000" dirty="0" smtClean="0"/>
              <a:t/>
            </a:r>
            <a:br>
              <a:rPr lang="en-US" sz="2000" dirty="0" smtClean="0"/>
            </a:br>
            <a:r>
              <a:rPr lang="en-US" sz="2000" dirty="0" smtClean="0"/>
              <a:t> </a:t>
            </a:r>
            <a:r>
              <a:rPr lang="en-US" sz="3200" dirty="0" smtClean="0"/>
              <a:t>Ag=4768.4 cm</a:t>
            </a:r>
            <a:r>
              <a:rPr lang="en-US" sz="3200" baseline="30000" dirty="0" smtClean="0"/>
              <a:t>2</a:t>
            </a:r>
            <a:r>
              <a:rPr lang="en-US" sz="3200" dirty="0" smtClean="0"/>
              <a:t>        69x69 cm</a:t>
            </a:r>
            <a:br>
              <a:rPr lang="en-US" sz="3200" dirty="0" smtClean="0"/>
            </a:br>
            <a:r>
              <a:rPr lang="en-US" sz="3200" dirty="0" smtClean="0"/>
              <a:t>                 70x70 cm     OK</a:t>
            </a:r>
            <a:br>
              <a:rPr lang="en-US" sz="3200" dirty="0" smtClean="0"/>
            </a:br>
            <a:r>
              <a:rPr lang="en-US" sz="2000" dirty="0" smtClean="0"/>
              <a:t/>
            </a:r>
            <a:br>
              <a:rPr lang="en-US" sz="2000" dirty="0" smtClean="0"/>
            </a:br>
            <a:endParaRPr lang="en-US" sz="2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47800" y="838200"/>
            <a:ext cx="6934200" cy="4247317"/>
          </a:xfrm>
          <a:prstGeom prst="rect">
            <a:avLst/>
          </a:prstGeom>
          <a:noFill/>
        </p:spPr>
        <p:txBody>
          <a:bodyPr wrap="squar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Chapter Three</a:t>
            </a:r>
          </a:p>
          <a:p>
            <a:pPr algn="ctr"/>
            <a:endPar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Structural Analysis Laws and its verification</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0"/>
            <a:ext cx="7668344" cy="1503040"/>
          </a:xfrm>
        </p:spPr>
        <p:txBody>
          <a:bodyPr>
            <a:normAutofit fontScale="90000"/>
          </a:bodyPr>
          <a:lstStyle/>
          <a:p>
            <a:r>
              <a:rPr lang="en-US" sz="3200" b="1" i="1" dirty="0" smtClean="0">
                <a:solidFill>
                  <a:schemeClr val="accent1">
                    <a:lumMod val="75000"/>
                  </a:schemeClr>
                </a:solidFill>
              </a:rPr>
              <a:t>3-1 For one storey</a:t>
            </a:r>
            <a:br>
              <a:rPr lang="en-US" sz="3200" b="1" i="1" dirty="0" smtClean="0">
                <a:solidFill>
                  <a:schemeClr val="accent1">
                    <a:lumMod val="75000"/>
                  </a:schemeClr>
                </a:solidFill>
              </a:rPr>
            </a:br>
            <a:r>
              <a:rPr lang="en-US" sz="3200" b="1" i="1" dirty="0" smtClean="0">
                <a:solidFill>
                  <a:schemeClr val="accent1">
                    <a:lumMod val="75000"/>
                  </a:schemeClr>
                </a:solidFill>
              </a:rPr>
              <a:t>	3-1.1</a:t>
            </a:r>
            <a:r>
              <a:rPr lang="en-US" sz="3200" b="1" i="1" dirty="0" smtClean="0"/>
              <a:t> </a:t>
            </a:r>
            <a:r>
              <a:rPr lang="en-US" sz="3200" b="1" i="1" dirty="0" smtClean="0">
                <a:solidFill>
                  <a:schemeClr val="tx1"/>
                </a:solidFill>
              </a:rPr>
              <a:t>Compatibility:</a:t>
            </a:r>
            <a:r>
              <a:rPr lang="en-US" sz="3200" dirty="0" smtClean="0"/>
              <a:t/>
            </a:r>
            <a:br>
              <a:rPr lang="en-US" sz="3200" dirty="0" smtClean="0"/>
            </a:br>
            <a:endParaRPr lang="en-US" sz="3200" dirty="0"/>
          </a:p>
        </p:txBody>
      </p:sp>
      <p:sp>
        <p:nvSpPr>
          <p:cNvPr id="5" name="TextBox 4"/>
          <p:cNvSpPr txBox="1"/>
          <p:nvPr/>
        </p:nvSpPr>
        <p:spPr>
          <a:xfrm>
            <a:off x="1043608" y="6119336"/>
            <a:ext cx="6553200" cy="738664"/>
          </a:xfrm>
          <a:prstGeom prst="rect">
            <a:avLst/>
          </a:prstGeom>
          <a:noFill/>
        </p:spPr>
        <p:txBody>
          <a:bodyPr wrap="square" rtlCol="0">
            <a:spAutoFit/>
          </a:bodyPr>
          <a:lstStyle/>
          <a:p>
            <a:r>
              <a:rPr lang="en-US" sz="2400" dirty="0" smtClean="0"/>
              <a:t>Compatibility is ok……………….</a:t>
            </a:r>
          </a:p>
          <a:p>
            <a:endParaRPr lang="en-US" dirty="0"/>
          </a:p>
        </p:txBody>
      </p:sp>
      <p:sp>
        <p:nvSpPr>
          <p:cNvPr id="2050" name="AutoShape 2"/>
          <p:cNvSpPr>
            <a:spLocks noChangeArrowheads="1"/>
          </p:cNvSpPr>
          <p:nvPr/>
        </p:nvSpPr>
        <p:spPr bwMode="auto">
          <a:xfrm>
            <a:off x="1331640" y="1124744"/>
            <a:ext cx="7272808" cy="4968552"/>
          </a:xfrm>
          <a:prstGeom prst="roundRect">
            <a:avLst>
              <a:gd name="adj" fmla="val 16667"/>
            </a:avLst>
          </a:prstGeom>
          <a:solidFill>
            <a:srgbClr val="FFFFFF"/>
          </a:solidFill>
          <a:ln w="12700">
            <a:solidFill>
              <a:srgbClr val="17517A"/>
            </a:solidFill>
            <a:prstDash val="dash"/>
            <a:round/>
            <a:headEnd/>
            <a:tailEnd/>
          </a:ln>
          <a:effectLst/>
        </p:spPr>
        <p:txBody>
          <a:bodyPr vert="horz" wrap="square" lIns="91440" tIns="45720" rIns="91440" bIns="45720" numCol="1" anchor="t" anchorCtr="0" compatLnSpc="1">
            <a:prstTxWarp prst="textNoShape">
              <a:avLst/>
            </a:prstTxWarp>
          </a:bodyPr>
          <a:lstStyle/>
          <a:p>
            <a:endParaRPr lang="en-US" dirty="0"/>
          </a:p>
        </p:txBody>
      </p:sp>
      <p:pic>
        <p:nvPicPr>
          <p:cNvPr id="7" name="Picture 6"/>
          <p:cNvPicPr/>
          <p:nvPr/>
        </p:nvPicPr>
        <p:blipFill>
          <a:blip r:embed="rId2" cstate="print"/>
          <a:srcRect/>
          <a:stretch>
            <a:fillRect/>
          </a:stretch>
        </p:blipFill>
        <p:spPr bwMode="auto">
          <a:xfrm>
            <a:off x="1619672" y="1412776"/>
            <a:ext cx="6048672" cy="3888432"/>
          </a:xfrm>
          <a:prstGeom prst="rect">
            <a:avLst/>
          </a:prstGeom>
          <a:noFill/>
          <a:ln w="9525">
            <a:noFill/>
            <a:miter lim="800000"/>
            <a:headEnd/>
            <a:tailEnd/>
          </a:ln>
        </p:spPr>
      </p:pic>
      <p:pic>
        <p:nvPicPr>
          <p:cNvPr id="8" name="صورة 31"/>
          <p:cNvPicPr/>
          <p:nvPr/>
        </p:nvPicPr>
        <p:blipFill>
          <a:blip r:embed="rId3" cstate="print"/>
          <a:srcRect/>
          <a:stretch>
            <a:fillRect/>
          </a:stretch>
        </p:blipFill>
        <p:spPr bwMode="auto">
          <a:xfrm>
            <a:off x="5220072" y="5445224"/>
            <a:ext cx="2893695" cy="400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solidFill>
                  <a:schemeClr val="accent1">
                    <a:lumMod val="75000"/>
                  </a:schemeClr>
                </a:solidFill>
              </a:rPr>
              <a:t>3-1.2</a:t>
            </a:r>
            <a:r>
              <a:rPr lang="en-US" b="1" i="1" dirty="0" smtClean="0"/>
              <a:t> </a:t>
            </a:r>
            <a:r>
              <a:rPr lang="en-US" b="1" i="1" dirty="0" smtClean="0">
                <a:solidFill>
                  <a:schemeClr val="tx1"/>
                </a:solidFill>
              </a:rPr>
              <a:t>Equilibrium:</a:t>
            </a:r>
            <a:r>
              <a:rPr lang="en-US" dirty="0" smtClean="0">
                <a:solidFill>
                  <a:schemeClr val="tx1"/>
                </a:solidFill>
              </a:rPr>
              <a:t/>
            </a:r>
            <a:br>
              <a:rPr lang="en-US" dirty="0" smtClean="0">
                <a:solidFill>
                  <a:schemeClr val="tx1"/>
                </a:solidFill>
              </a:rPr>
            </a:br>
            <a:endParaRPr lang="en-US" dirty="0">
              <a:solidFill>
                <a:schemeClr val="tx1"/>
              </a:solidFill>
            </a:endParaRPr>
          </a:p>
        </p:txBody>
      </p:sp>
      <p:sp>
        <p:nvSpPr>
          <p:cNvPr id="4" name="TextBox 3"/>
          <p:cNvSpPr txBox="1"/>
          <p:nvPr/>
        </p:nvSpPr>
        <p:spPr>
          <a:xfrm>
            <a:off x="1447800" y="4267200"/>
            <a:ext cx="7391400" cy="1200329"/>
          </a:xfrm>
          <a:prstGeom prst="rect">
            <a:avLst/>
          </a:prstGeom>
          <a:noFill/>
        </p:spPr>
        <p:txBody>
          <a:bodyPr wrap="square" rtlCol="0">
            <a:spAutoFit/>
          </a:bodyPr>
          <a:lstStyle/>
          <a:p>
            <a:r>
              <a:rPr lang="en-US" sz="2400" b="1" i="1" dirty="0" smtClean="0"/>
              <a:t>Dead load (manual)</a:t>
            </a:r>
            <a:r>
              <a:rPr lang="en-US" sz="2400" dirty="0" smtClean="0"/>
              <a:t> = 965.08 ton.</a:t>
            </a:r>
          </a:p>
          <a:p>
            <a:r>
              <a:rPr lang="en-US" sz="2400" b="1" i="1" dirty="0" smtClean="0"/>
              <a:t>Live load (manual) = </a:t>
            </a:r>
            <a:r>
              <a:rPr lang="en-US" sz="2400" dirty="0" smtClean="0"/>
              <a:t>325.62 ton.</a:t>
            </a:r>
          </a:p>
          <a:p>
            <a:r>
              <a:rPr lang="en-US" sz="2400" b="1" i="1" dirty="0" smtClean="0"/>
              <a:t>Super imposed(manual)=</a:t>
            </a:r>
            <a:r>
              <a:rPr lang="en-US" sz="2400" dirty="0" smtClean="0"/>
              <a:t>244.215 ton.</a:t>
            </a:r>
            <a:endParaRPr lang="en-US" sz="2400" dirty="0"/>
          </a:p>
        </p:txBody>
      </p:sp>
      <p:pic>
        <p:nvPicPr>
          <p:cNvPr id="5" name="Picture 4"/>
          <p:cNvPicPr/>
          <p:nvPr/>
        </p:nvPicPr>
        <p:blipFill>
          <a:blip r:embed="rId2" cstate="print"/>
          <a:srcRect/>
          <a:stretch>
            <a:fillRect/>
          </a:stretch>
        </p:blipFill>
        <p:spPr bwMode="auto">
          <a:xfrm>
            <a:off x="1043608" y="1124744"/>
            <a:ext cx="8100392" cy="26642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115616" y="980728"/>
            <a:ext cx="7369342" cy="1066800"/>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1187624" y="2708920"/>
            <a:ext cx="7432040" cy="838200"/>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1066800" y="4191000"/>
            <a:ext cx="7162800" cy="867422"/>
          </a:xfrm>
          <a:prstGeom prst="rect">
            <a:avLst/>
          </a:prstGeom>
          <a:noFill/>
          <a:ln w="9525">
            <a:noFill/>
            <a:miter lim="800000"/>
            <a:headEnd/>
            <a:tailEnd/>
          </a:ln>
        </p:spPr>
      </p:pic>
      <p:sp>
        <p:nvSpPr>
          <p:cNvPr id="6" name="TextBox 5"/>
          <p:cNvSpPr txBox="1"/>
          <p:nvPr/>
        </p:nvSpPr>
        <p:spPr>
          <a:xfrm>
            <a:off x="1295400" y="533400"/>
            <a:ext cx="5715000" cy="523220"/>
          </a:xfrm>
          <a:prstGeom prst="rect">
            <a:avLst/>
          </a:prstGeom>
          <a:noFill/>
        </p:spPr>
        <p:txBody>
          <a:bodyPr wrap="square" rtlCol="0">
            <a:spAutoFit/>
          </a:bodyPr>
          <a:lstStyle/>
          <a:p>
            <a:r>
              <a:rPr lang="en-US" sz="2800" dirty="0" smtClean="0">
                <a:solidFill>
                  <a:srgbClr val="C00000"/>
                </a:solidFill>
              </a:rPr>
              <a:t>% of error ( Dead Load )</a:t>
            </a:r>
            <a:endParaRPr lang="en-US" sz="2800" dirty="0">
              <a:solidFill>
                <a:srgbClr val="C00000"/>
              </a:solidFill>
            </a:endParaRPr>
          </a:p>
        </p:txBody>
      </p:sp>
      <p:sp>
        <p:nvSpPr>
          <p:cNvPr id="7" name="TextBox 6"/>
          <p:cNvSpPr txBox="1"/>
          <p:nvPr/>
        </p:nvSpPr>
        <p:spPr>
          <a:xfrm>
            <a:off x="1219200" y="2057400"/>
            <a:ext cx="5715000" cy="523220"/>
          </a:xfrm>
          <a:prstGeom prst="rect">
            <a:avLst/>
          </a:prstGeom>
          <a:noFill/>
        </p:spPr>
        <p:txBody>
          <a:bodyPr wrap="square" rtlCol="0">
            <a:spAutoFit/>
          </a:bodyPr>
          <a:lstStyle/>
          <a:p>
            <a:r>
              <a:rPr lang="en-US" sz="2800" dirty="0" smtClean="0">
                <a:solidFill>
                  <a:srgbClr val="C00000"/>
                </a:solidFill>
              </a:rPr>
              <a:t>% of error ( Live Load )</a:t>
            </a:r>
            <a:endParaRPr lang="en-US" sz="2800" dirty="0">
              <a:solidFill>
                <a:srgbClr val="C00000"/>
              </a:solidFill>
            </a:endParaRPr>
          </a:p>
        </p:txBody>
      </p:sp>
      <p:sp>
        <p:nvSpPr>
          <p:cNvPr id="8" name="TextBox 7"/>
          <p:cNvSpPr txBox="1"/>
          <p:nvPr/>
        </p:nvSpPr>
        <p:spPr>
          <a:xfrm>
            <a:off x="1295400" y="3657600"/>
            <a:ext cx="5715000" cy="523220"/>
          </a:xfrm>
          <a:prstGeom prst="rect">
            <a:avLst/>
          </a:prstGeom>
          <a:noFill/>
        </p:spPr>
        <p:txBody>
          <a:bodyPr wrap="square" rtlCol="0">
            <a:spAutoFit/>
          </a:bodyPr>
          <a:lstStyle/>
          <a:p>
            <a:r>
              <a:rPr lang="en-US" sz="2800" dirty="0" smtClean="0">
                <a:solidFill>
                  <a:srgbClr val="C00000"/>
                </a:solidFill>
              </a:rPr>
              <a:t>% of error ( Super Imposed Load )</a:t>
            </a:r>
            <a:endParaRPr lang="en-US" sz="2800" dirty="0">
              <a:solidFill>
                <a:srgbClr val="C00000"/>
              </a:solidFill>
            </a:endParaRPr>
          </a:p>
        </p:txBody>
      </p:sp>
      <p:sp>
        <p:nvSpPr>
          <p:cNvPr id="9" name="TextBox 8"/>
          <p:cNvSpPr txBox="1"/>
          <p:nvPr/>
        </p:nvSpPr>
        <p:spPr>
          <a:xfrm>
            <a:off x="1524000" y="5715000"/>
            <a:ext cx="5943600" cy="523220"/>
          </a:xfrm>
          <a:prstGeom prst="rect">
            <a:avLst/>
          </a:prstGeom>
          <a:noFill/>
        </p:spPr>
        <p:txBody>
          <a:bodyPr wrap="square" rtlCol="0">
            <a:spAutoFit/>
          </a:bodyPr>
          <a:lstStyle/>
          <a:p>
            <a:r>
              <a:rPr lang="en-US" sz="2800" b="1" i="1" dirty="0" smtClean="0"/>
              <a:t>…………….Equilibrium is ok</a:t>
            </a:r>
            <a:endParaRPr lang="en-US" sz="2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28600"/>
            <a:ext cx="7498080" cy="2209800"/>
          </a:xfrm>
        </p:spPr>
        <p:txBody>
          <a:bodyPr>
            <a:normAutofit fontScale="90000"/>
          </a:bodyPr>
          <a:lstStyle/>
          <a:p>
            <a:r>
              <a:rPr lang="en-US" b="1" i="1" dirty="0" smtClean="0">
                <a:solidFill>
                  <a:schemeClr val="accent1">
                    <a:lumMod val="75000"/>
                  </a:schemeClr>
                </a:solidFill>
              </a:rPr>
              <a:t>3-1.3</a:t>
            </a:r>
            <a:r>
              <a:rPr lang="en-US" b="1" i="1" dirty="0" smtClean="0"/>
              <a:t> </a:t>
            </a:r>
            <a:r>
              <a:rPr lang="en-US" b="1" i="1" dirty="0" smtClean="0">
                <a:solidFill>
                  <a:schemeClr val="tx1"/>
                </a:solidFill>
              </a:rPr>
              <a:t>Stress-strain relationship:</a:t>
            </a:r>
            <a:br>
              <a:rPr lang="en-US" b="1" i="1" dirty="0" smtClean="0">
                <a:solidFill>
                  <a:schemeClr val="tx1"/>
                </a:solidFill>
              </a:rPr>
            </a:br>
            <a:r>
              <a:rPr lang="en-US" b="1" i="1" dirty="0" smtClean="0">
                <a:solidFill>
                  <a:schemeClr val="tx1"/>
                </a:solidFill>
              </a:rPr>
              <a:t/>
            </a:r>
            <a:br>
              <a:rPr lang="en-US" b="1" i="1" dirty="0" smtClean="0">
                <a:solidFill>
                  <a:schemeClr val="tx1"/>
                </a:solidFill>
              </a:rPr>
            </a:br>
            <a:r>
              <a:rPr lang="en-US" sz="2800" b="1" i="1" dirty="0" smtClean="0">
                <a:solidFill>
                  <a:schemeClr val="tx1"/>
                </a:solidFill>
              </a:rPr>
              <a:t>-</a:t>
            </a:r>
            <a:r>
              <a:rPr lang="en-US" sz="2800" b="1" i="1" dirty="0" smtClean="0"/>
              <a:t>Direct design method is applicable</a:t>
            </a:r>
            <a:r>
              <a:rPr lang="en-US" sz="2800" dirty="0" smtClean="0"/>
              <a:t> . </a:t>
            </a:r>
            <a:br>
              <a:rPr lang="en-US" sz="2800" dirty="0" smtClean="0"/>
            </a:br>
            <a:endParaRPr lang="en-US" sz="2800" dirty="0"/>
          </a:p>
        </p:txBody>
      </p:sp>
      <p:pic>
        <p:nvPicPr>
          <p:cNvPr id="3075" name="Picture 3"/>
          <p:cNvPicPr>
            <a:picLocks noChangeAspect="1" noChangeArrowheads="1"/>
          </p:cNvPicPr>
          <p:nvPr/>
        </p:nvPicPr>
        <p:blipFill>
          <a:blip r:embed="rId2" cstate="print"/>
          <a:srcRect/>
          <a:stretch>
            <a:fillRect/>
          </a:stretch>
        </p:blipFill>
        <p:spPr bwMode="auto">
          <a:xfrm>
            <a:off x="1295400" y="2819400"/>
            <a:ext cx="3806072" cy="1143000"/>
          </a:xfrm>
          <a:prstGeom prst="rect">
            <a:avLst/>
          </a:prstGeom>
          <a:noFill/>
          <a:ln w="9525">
            <a:noFill/>
            <a:miter lim="800000"/>
            <a:headEnd/>
            <a:tailEnd/>
          </a:ln>
        </p:spPr>
      </p:pic>
      <p:sp>
        <p:nvSpPr>
          <p:cNvPr id="6" name="TextBox 5"/>
          <p:cNvSpPr txBox="1"/>
          <p:nvPr/>
        </p:nvSpPr>
        <p:spPr>
          <a:xfrm>
            <a:off x="990600" y="4419600"/>
            <a:ext cx="4953000" cy="2031325"/>
          </a:xfrm>
          <a:prstGeom prst="rect">
            <a:avLst/>
          </a:prstGeom>
          <a:noFill/>
        </p:spPr>
        <p:txBody>
          <a:bodyPr wrap="square" rtlCol="0">
            <a:spAutoFit/>
          </a:bodyPr>
          <a:lstStyle/>
          <a:p>
            <a:r>
              <a:rPr lang="en-US" dirty="0" smtClean="0"/>
              <a:t>M –ve = 0.65 Mo = 44.74 ton.m</a:t>
            </a:r>
          </a:p>
          <a:p>
            <a:endParaRPr lang="en-US" dirty="0" smtClean="0"/>
          </a:p>
          <a:p>
            <a:r>
              <a:rPr lang="en-US" dirty="0" smtClean="0"/>
              <a:t>M +ve = 0.35 Mo = 24.1 ton.m</a:t>
            </a:r>
          </a:p>
          <a:p>
            <a:endParaRPr lang="en-US" dirty="0" smtClean="0"/>
          </a:p>
          <a:p>
            <a:r>
              <a:rPr lang="en-US" dirty="0" smtClean="0"/>
              <a:t>M -ve (beam)=(0.825)(0.85)(44.74) = 31.37 ton.m</a:t>
            </a:r>
          </a:p>
          <a:p>
            <a:endParaRPr lang="en-US" dirty="0" smtClean="0"/>
          </a:p>
          <a:p>
            <a:r>
              <a:rPr lang="en-US" dirty="0" smtClean="0"/>
              <a:t> M +ve (beam)=(0.825)(0.85)(24.1) = 16.9 ton.m</a:t>
            </a:r>
          </a:p>
        </p:txBody>
      </p:sp>
      <p:pic>
        <p:nvPicPr>
          <p:cNvPr id="7" name="Picture 6"/>
          <p:cNvPicPr/>
          <p:nvPr/>
        </p:nvPicPr>
        <p:blipFill>
          <a:blip r:embed="rId3" cstate="print"/>
          <a:srcRect/>
          <a:stretch>
            <a:fillRect/>
          </a:stretch>
        </p:blipFill>
        <p:spPr bwMode="auto">
          <a:xfrm>
            <a:off x="5652120" y="2708920"/>
            <a:ext cx="3491880" cy="41490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1763688" y="401236"/>
            <a:ext cx="6480720" cy="6172161"/>
          </a:xfrm>
          <a:prstGeom prst="rect">
            <a:avLst/>
          </a:prstGeom>
          <a:blipFill>
            <a:blip r:embed="rId3" cstate="print"/>
            <a:tile tx="0" ty="0" sx="100000" sy="100000" flip="none" algn="tl"/>
          </a:blipFill>
          <a:ln w="9525">
            <a:noFill/>
            <a:miter lim="800000"/>
            <a:headEnd/>
            <a:tailEnd/>
          </a:ln>
          <a:effectLst>
            <a:outerShdw blurRad="50800" dist="50800" dir="5400000" sx="1000" sy="1000" algn="ctr" rotWithShape="0">
              <a:srgbClr val="000000"/>
            </a:outerShdw>
          </a:effectLst>
          <a:scene3d>
            <a:camera prst="orthographicFront">
              <a:rot lat="21599991" lon="21599992" rev="0"/>
            </a:camera>
            <a:lightRig rig="threePt" dir="t"/>
          </a:scene3d>
          <a:sp3d prstMaterial="metal">
            <a:contourClr>
              <a:schemeClr val="tx1"/>
            </a:contourClr>
          </a:sp3d>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u="sng" dirty="0" smtClean="0"/>
              <a:t>Results from SAP</a:t>
            </a:r>
            <a:r>
              <a:rPr lang="en-US" dirty="0" smtClean="0"/>
              <a:t/>
            </a:r>
            <a:br>
              <a:rPr lang="en-US" dirty="0" smtClean="0"/>
            </a:br>
            <a:endParaRPr lang="en-US" dirty="0"/>
          </a:p>
        </p:txBody>
      </p:sp>
      <p:pic>
        <p:nvPicPr>
          <p:cNvPr id="3" name="صورة 13"/>
          <p:cNvPicPr/>
          <p:nvPr/>
        </p:nvPicPr>
        <p:blipFill>
          <a:blip r:embed="rId2" cstate="print"/>
          <a:srcRect/>
          <a:stretch>
            <a:fillRect/>
          </a:stretch>
        </p:blipFill>
        <p:spPr bwMode="auto">
          <a:xfrm>
            <a:off x="1066800" y="990600"/>
            <a:ext cx="8077200" cy="990600"/>
          </a:xfrm>
          <a:prstGeom prst="rect">
            <a:avLst/>
          </a:prstGeom>
          <a:noFill/>
          <a:ln w="9525">
            <a:noFill/>
            <a:miter lim="800000"/>
            <a:headEnd/>
            <a:tailEnd/>
          </a:ln>
        </p:spPr>
      </p:pic>
      <p:sp>
        <p:nvSpPr>
          <p:cNvPr id="4" name="Rectangle 3"/>
          <p:cNvSpPr/>
          <p:nvPr/>
        </p:nvSpPr>
        <p:spPr>
          <a:xfrm>
            <a:off x="1371600" y="1905000"/>
            <a:ext cx="7620000" cy="369332"/>
          </a:xfrm>
          <a:prstGeom prst="rect">
            <a:avLst/>
          </a:prstGeom>
        </p:spPr>
        <p:txBody>
          <a:bodyPr wrap="square">
            <a:spAutoFit/>
          </a:bodyPr>
          <a:lstStyle/>
          <a:p>
            <a:r>
              <a:rPr lang="en-US" dirty="0" smtClean="0"/>
              <a:t>            Moment on the interior negative  beam in X-direction</a:t>
            </a:r>
            <a:endParaRPr lang="en-US" dirty="0"/>
          </a:p>
        </p:txBody>
      </p:sp>
      <p:pic>
        <p:nvPicPr>
          <p:cNvPr id="5" name="صورة 15"/>
          <p:cNvPicPr/>
          <p:nvPr/>
        </p:nvPicPr>
        <p:blipFill>
          <a:blip r:embed="rId3" cstate="print"/>
          <a:srcRect/>
          <a:stretch>
            <a:fillRect/>
          </a:stretch>
        </p:blipFill>
        <p:spPr bwMode="auto">
          <a:xfrm>
            <a:off x="1371600" y="3733800"/>
            <a:ext cx="7772400" cy="969034"/>
          </a:xfrm>
          <a:prstGeom prst="rect">
            <a:avLst/>
          </a:prstGeom>
          <a:noFill/>
          <a:ln w="9525">
            <a:noFill/>
            <a:miter lim="800000"/>
            <a:headEnd/>
            <a:tailEnd/>
          </a:ln>
        </p:spPr>
      </p:pic>
      <p:sp>
        <p:nvSpPr>
          <p:cNvPr id="6" name="Rectangle 5"/>
          <p:cNvSpPr/>
          <p:nvPr/>
        </p:nvSpPr>
        <p:spPr>
          <a:xfrm>
            <a:off x="1447800" y="4648200"/>
            <a:ext cx="6705600" cy="369332"/>
          </a:xfrm>
          <a:prstGeom prst="rect">
            <a:avLst/>
          </a:prstGeom>
        </p:spPr>
        <p:txBody>
          <a:bodyPr wrap="square">
            <a:spAutoFit/>
          </a:bodyPr>
          <a:lstStyle/>
          <a:p>
            <a:r>
              <a:rPr lang="en-US" dirty="0" smtClean="0"/>
              <a:t>                Moment on the interior positive  beam in X-direction</a:t>
            </a:r>
            <a:endParaRPr lang="en-US" dirty="0"/>
          </a:p>
        </p:txBody>
      </p:sp>
      <p:pic>
        <p:nvPicPr>
          <p:cNvPr id="4098" name="Picture 2"/>
          <p:cNvPicPr>
            <a:picLocks noChangeAspect="1" noChangeArrowheads="1"/>
          </p:cNvPicPr>
          <p:nvPr/>
        </p:nvPicPr>
        <p:blipFill>
          <a:blip r:embed="rId4" cstate="print"/>
          <a:srcRect/>
          <a:stretch>
            <a:fillRect/>
          </a:stretch>
        </p:blipFill>
        <p:spPr bwMode="auto">
          <a:xfrm>
            <a:off x="1219200" y="2514600"/>
            <a:ext cx="6848475" cy="638175"/>
          </a:xfrm>
          <a:prstGeom prst="rect">
            <a:avLst/>
          </a:prstGeom>
          <a:noFill/>
          <a:ln w="9525">
            <a:noFill/>
            <a:miter lim="800000"/>
            <a:headEnd/>
            <a:tailEnd/>
          </a:ln>
        </p:spPr>
      </p:pic>
      <p:pic>
        <p:nvPicPr>
          <p:cNvPr id="4099" name="Picture 3"/>
          <p:cNvPicPr>
            <a:picLocks noChangeAspect="1" noChangeArrowheads="1"/>
          </p:cNvPicPr>
          <p:nvPr/>
        </p:nvPicPr>
        <p:blipFill>
          <a:blip r:embed="rId5" cstate="print"/>
          <a:srcRect/>
          <a:stretch>
            <a:fillRect/>
          </a:stretch>
        </p:blipFill>
        <p:spPr bwMode="auto">
          <a:xfrm>
            <a:off x="1524000" y="5181600"/>
            <a:ext cx="6162675" cy="466725"/>
          </a:xfrm>
          <a:prstGeom prst="rect">
            <a:avLst/>
          </a:prstGeom>
          <a:noFill/>
          <a:ln w="9525">
            <a:noFill/>
            <a:miter lim="800000"/>
            <a:headEnd/>
            <a:tailEnd/>
          </a:ln>
        </p:spPr>
      </p:pic>
      <p:pic>
        <p:nvPicPr>
          <p:cNvPr id="4100" name="Picture 4"/>
          <p:cNvPicPr>
            <a:picLocks noChangeAspect="1" noChangeArrowheads="1"/>
          </p:cNvPicPr>
          <p:nvPr/>
        </p:nvPicPr>
        <p:blipFill>
          <a:blip r:embed="rId6" cstate="print"/>
          <a:srcRect/>
          <a:stretch>
            <a:fillRect/>
          </a:stretch>
        </p:blipFill>
        <p:spPr bwMode="auto">
          <a:xfrm>
            <a:off x="1600200" y="5867400"/>
            <a:ext cx="3957548" cy="581025"/>
          </a:xfrm>
          <a:prstGeom prst="rect">
            <a:avLst/>
          </a:prstGeom>
          <a:noFill/>
          <a:ln w="9525">
            <a:noFill/>
            <a:miter lim="800000"/>
            <a:headEnd/>
            <a:tailEnd/>
          </a:ln>
        </p:spPr>
      </p:pic>
      <p:sp>
        <p:nvSpPr>
          <p:cNvPr id="10" name="مربع نص 9"/>
          <p:cNvSpPr txBox="1"/>
          <p:nvPr/>
        </p:nvSpPr>
        <p:spPr>
          <a:xfrm>
            <a:off x="5791200" y="6019800"/>
            <a:ext cx="1828800" cy="400110"/>
          </a:xfrm>
          <a:prstGeom prst="rect">
            <a:avLst/>
          </a:prstGeom>
          <a:noFill/>
        </p:spPr>
        <p:txBody>
          <a:bodyPr wrap="square" rtlCol="1">
            <a:spAutoFit/>
          </a:bodyPr>
          <a:lstStyle/>
          <a:p>
            <a:r>
              <a:rPr lang="en-US" sz="2000" dirty="0" smtClean="0"/>
              <a:t>&lt; 10% ok</a:t>
            </a:r>
            <a:endParaRPr lang="ar-JO" sz="20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0"/>
            <a:ext cx="7498080" cy="1143000"/>
          </a:xfrm>
        </p:spPr>
        <p:txBody>
          <a:bodyPr>
            <a:normAutofit fontScale="90000"/>
          </a:bodyPr>
          <a:lstStyle/>
          <a:p>
            <a:r>
              <a:rPr lang="en-US" sz="3200" b="1" i="1" dirty="0" smtClean="0">
                <a:solidFill>
                  <a:schemeClr val="accent1">
                    <a:lumMod val="75000"/>
                  </a:schemeClr>
                </a:solidFill>
              </a:rPr>
              <a:t>3-2 For seven stories</a:t>
            </a:r>
            <a:br>
              <a:rPr lang="en-US" sz="3200" b="1" i="1" dirty="0" smtClean="0">
                <a:solidFill>
                  <a:schemeClr val="accent1">
                    <a:lumMod val="75000"/>
                  </a:schemeClr>
                </a:solidFill>
              </a:rPr>
            </a:br>
            <a:r>
              <a:rPr lang="en-US" sz="3200" b="1" i="1" dirty="0" smtClean="0">
                <a:solidFill>
                  <a:schemeClr val="accent1">
                    <a:lumMod val="75000"/>
                  </a:schemeClr>
                </a:solidFill>
              </a:rPr>
              <a:t>	3-2.1</a:t>
            </a:r>
            <a:r>
              <a:rPr lang="en-US" sz="3200" b="1" i="1" dirty="0" smtClean="0"/>
              <a:t> </a:t>
            </a:r>
            <a:r>
              <a:rPr lang="en-US" sz="3200" b="1" i="1" dirty="0" smtClean="0">
                <a:solidFill>
                  <a:schemeClr val="tx1"/>
                </a:solidFill>
              </a:rPr>
              <a:t>Compatibility:</a:t>
            </a:r>
            <a:r>
              <a:rPr lang="en-US" sz="3200" dirty="0" smtClean="0"/>
              <a:t/>
            </a:r>
            <a:br>
              <a:rPr lang="en-US" sz="3200" dirty="0" smtClean="0"/>
            </a:br>
            <a:endParaRPr lang="en-US" sz="3200" dirty="0"/>
          </a:p>
        </p:txBody>
      </p:sp>
      <p:sp>
        <p:nvSpPr>
          <p:cNvPr id="9" name="TextBox 8"/>
          <p:cNvSpPr txBox="1"/>
          <p:nvPr/>
        </p:nvSpPr>
        <p:spPr>
          <a:xfrm>
            <a:off x="1043608" y="6119336"/>
            <a:ext cx="6553200" cy="738664"/>
          </a:xfrm>
          <a:prstGeom prst="rect">
            <a:avLst/>
          </a:prstGeom>
          <a:noFill/>
        </p:spPr>
        <p:txBody>
          <a:bodyPr wrap="square" rtlCol="0">
            <a:spAutoFit/>
          </a:bodyPr>
          <a:lstStyle/>
          <a:p>
            <a:r>
              <a:rPr lang="en-US" sz="2400" dirty="0" smtClean="0"/>
              <a:t>Compatibility is ok……………….</a:t>
            </a:r>
          </a:p>
          <a:p>
            <a:endParaRPr lang="en-US" dirty="0"/>
          </a:p>
        </p:txBody>
      </p:sp>
      <p:sp>
        <p:nvSpPr>
          <p:cNvPr id="3074" name="AutoShape 2"/>
          <p:cNvSpPr>
            <a:spLocks noChangeArrowheads="1"/>
          </p:cNvSpPr>
          <p:nvPr/>
        </p:nvSpPr>
        <p:spPr bwMode="auto">
          <a:xfrm>
            <a:off x="1259632" y="836712"/>
            <a:ext cx="7344816" cy="5328592"/>
          </a:xfrm>
          <a:prstGeom prst="roundRect">
            <a:avLst>
              <a:gd name="adj" fmla="val 16667"/>
            </a:avLst>
          </a:prstGeom>
          <a:solidFill>
            <a:srgbClr val="FFFFFF"/>
          </a:solidFill>
          <a:ln w="12700">
            <a:solidFill>
              <a:srgbClr val="17517A"/>
            </a:solidFill>
            <a:prstDash val="dash"/>
            <a:round/>
            <a:headEnd/>
            <a:tailEnd/>
          </a:ln>
          <a:effectLst/>
        </p:spPr>
        <p:txBody>
          <a:bodyPr vert="horz" wrap="square" lIns="91440" tIns="45720" rIns="91440" bIns="45720" numCol="1" anchor="t" anchorCtr="0" compatLnSpc="1">
            <a:prstTxWarp prst="textNoShape">
              <a:avLst/>
            </a:prstTxWarp>
          </a:bodyPr>
          <a:lstStyle/>
          <a:p>
            <a:endParaRPr lang="en-US" dirty="0"/>
          </a:p>
        </p:txBody>
      </p:sp>
      <p:pic>
        <p:nvPicPr>
          <p:cNvPr id="10" name="Picture 9"/>
          <p:cNvPicPr/>
          <p:nvPr/>
        </p:nvPicPr>
        <p:blipFill>
          <a:blip r:embed="rId2" cstate="print"/>
          <a:srcRect/>
          <a:stretch>
            <a:fillRect/>
          </a:stretch>
        </p:blipFill>
        <p:spPr bwMode="auto">
          <a:xfrm>
            <a:off x="1907704" y="908720"/>
            <a:ext cx="5400600" cy="5184576"/>
          </a:xfrm>
          <a:prstGeom prst="rect">
            <a:avLst/>
          </a:prstGeom>
          <a:noFill/>
          <a:ln w="9525">
            <a:noFill/>
            <a:miter lim="800000"/>
            <a:headEnd/>
            <a:tailEnd/>
          </a:ln>
        </p:spPr>
      </p:pic>
      <p:pic>
        <p:nvPicPr>
          <p:cNvPr id="11" name="صورة 31"/>
          <p:cNvPicPr/>
          <p:nvPr/>
        </p:nvPicPr>
        <p:blipFill>
          <a:blip r:embed="rId3" cstate="print"/>
          <a:srcRect/>
          <a:stretch>
            <a:fillRect/>
          </a:stretch>
        </p:blipFill>
        <p:spPr bwMode="auto">
          <a:xfrm>
            <a:off x="5364088" y="5517232"/>
            <a:ext cx="2893695" cy="400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solidFill>
                  <a:schemeClr val="accent1">
                    <a:lumMod val="75000"/>
                  </a:schemeClr>
                </a:solidFill>
              </a:rPr>
              <a:t>3-2.2</a:t>
            </a:r>
            <a:r>
              <a:rPr lang="en-US" b="1" i="1" dirty="0" smtClean="0"/>
              <a:t> </a:t>
            </a:r>
            <a:r>
              <a:rPr lang="en-US" b="1" i="1" dirty="0" smtClean="0">
                <a:solidFill>
                  <a:schemeClr val="tx1"/>
                </a:solidFill>
              </a:rPr>
              <a:t>Equilibrium:</a:t>
            </a:r>
            <a:r>
              <a:rPr lang="en-US" dirty="0" smtClean="0">
                <a:solidFill>
                  <a:schemeClr val="tx1"/>
                </a:solidFill>
              </a:rPr>
              <a:t/>
            </a:r>
            <a:br>
              <a:rPr lang="en-US" dirty="0" smtClean="0">
                <a:solidFill>
                  <a:schemeClr val="tx1"/>
                </a:solidFill>
              </a:rPr>
            </a:br>
            <a:endParaRPr lang="en-US" dirty="0">
              <a:solidFill>
                <a:schemeClr val="tx1"/>
              </a:solidFill>
            </a:endParaRPr>
          </a:p>
        </p:txBody>
      </p:sp>
      <p:sp>
        <p:nvSpPr>
          <p:cNvPr id="4" name="TextBox 3"/>
          <p:cNvSpPr txBox="1"/>
          <p:nvPr/>
        </p:nvSpPr>
        <p:spPr>
          <a:xfrm>
            <a:off x="1447800" y="4267200"/>
            <a:ext cx="7391400" cy="1200329"/>
          </a:xfrm>
          <a:prstGeom prst="rect">
            <a:avLst/>
          </a:prstGeom>
          <a:noFill/>
        </p:spPr>
        <p:txBody>
          <a:bodyPr wrap="square" rtlCol="0">
            <a:spAutoFit/>
          </a:bodyPr>
          <a:lstStyle/>
          <a:p>
            <a:r>
              <a:rPr lang="en-US" sz="2400" b="1" i="1" dirty="0" smtClean="0"/>
              <a:t>Dead load (manual)</a:t>
            </a:r>
            <a:r>
              <a:rPr lang="en-US" sz="2400" dirty="0" smtClean="0"/>
              <a:t> = 5390.83 ton.</a:t>
            </a:r>
          </a:p>
          <a:p>
            <a:r>
              <a:rPr lang="en-US" sz="2400" b="1" i="1" dirty="0" smtClean="0"/>
              <a:t>Live load (manual) = </a:t>
            </a:r>
            <a:r>
              <a:rPr lang="en-US" sz="2400" dirty="0" smtClean="0"/>
              <a:t>2279.34 ton.</a:t>
            </a:r>
          </a:p>
          <a:p>
            <a:r>
              <a:rPr lang="en-US" sz="2400" b="1" i="1" dirty="0" smtClean="0"/>
              <a:t>Super imposed(manual)=</a:t>
            </a:r>
            <a:r>
              <a:rPr lang="en-US" sz="2400" dirty="0" smtClean="0"/>
              <a:t>1709.51 ton.</a:t>
            </a:r>
            <a:endParaRPr lang="en-US" sz="2400" dirty="0"/>
          </a:p>
        </p:txBody>
      </p:sp>
      <p:pic>
        <p:nvPicPr>
          <p:cNvPr id="6" name="Picture 5"/>
          <p:cNvPicPr/>
          <p:nvPr/>
        </p:nvPicPr>
        <p:blipFill>
          <a:blip r:embed="rId2" cstate="print"/>
          <a:srcRect/>
          <a:stretch>
            <a:fillRect/>
          </a:stretch>
        </p:blipFill>
        <p:spPr bwMode="auto">
          <a:xfrm>
            <a:off x="1043608" y="1340768"/>
            <a:ext cx="8100391" cy="27363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95400" y="533400"/>
            <a:ext cx="5715000" cy="523220"/>
          </a:xfrm>
          <a:prstGeom prst="rect">
            <a:avLst/>
          </a:prstGeom>
          <a:noFill/>
        </p:spPr>
        <p:txBody>
          <a:bodyPr wrap="square" rtlCol="0">
            <a:spAutoFit/>
          </a:bodyPr>
          <a:lstStyle/>
          <a:p>
            <a:r>
              <a:rPr lang="en-US" sz="2800" dirty="0" smtClean="0">
                <a:solidFill>
                  <a:srgbClr val="C00000"/>
                </a:solidFill>
              </a:rPr>
              <a:t>% of error ( Dead Load )</a:t>
            </a:r>
            <a:endParaRPr lang="en-US" sz="2800" dirty="0">
              <a:solidFill>
                <a:srgbClr val="C00000"/>
              </a:solidFill>
            </a:endParaRPr>
          </a:p>
        </p:txBody>
      </p:sp>
      <p:sp>
        <p:nvSpPr>
          <p:cNvPr id="7" name="TextBox 6"/>
          <p:cNvSpPr txBox="1"/>
          <p:nvPr/>
        </p:nvSpPr>
        <p:spPr>
          <a:xfrm>
            <a:off x="1219200" y="2057400"/>
            <a:ext cx="5715000" cy="523220"/>
          </a:xfrm>
          <a:prstGeom prst="rect">
            <a:avLst/>
          </a:prstGeom>
          <a:noFill/>
        </p:spPr>
        <p:txBody>
          <a:bodyPr wrap="square" rtlCol="0">
            <a:spAutoFit/>
          </a:bodyPr>
          <a:lstStyle/>
          <a:p>
            <a:r>
              <a:rPr lang="en-US" sz="2800" dirty="0" smtClean="0">
                <a:solidFill>
                  <a:srgbClr val="C00000"/>
                </a:solidFill>
              </a:rPr>
              <a:t>% of error ( Live Load )</a:t>
            </a:r>
            <a:endParaRPr lang="en-US" sz="2800" dirty="0">
              <a:solidFill>
                <a:srgbClr val="C00000"/>
              </a:solidFill>
            </a:endParaRPr>
          </a:p>
        </p:txBody>
      </p:sp>
      <p:sp>
        <p:nvSpPr>
          <p:cNvPr id="8" name="TextBox 7"/>
          <p:cNvSpPr txBox="1"/>
          <p:nvPr/>
        </p:nvSpPr>
        <p:spPr>
          <a:xfrm>
            <a:off x="1295400" y="3657600"/>
            <a:ext cx="5715000" cy="523220"/>
          </a:xfrm>
          <a:prstGeom prst="rect">
            <a:avLst/>
          </a:prstGeom>
          <a:noFill/>
        </p:spPr>
        <p:txBody>
          <a:bodyPr wrap="square" rtlCol="0">
            <a:spAutoFit/>
          </a:bodyPr>
          <a:lstStyle/>
          <a:p>
            <a:r>
              <a:rPr lang="en-US" sz="2800" dirty="0" smtClean="0">
                <a:solidFill>
                  <a:srgbClr val="C00000"/>
                </a:solidFill>
              </a:rPr>
              <a:t>% of error ( Super Imposed Load )</a:t>
            </a:r>
            <a:endParaRPr lang="en-US" sz="2800" dirty="0">
              <a:solidFill>
                <a:srgbClr val="C00000"/>
              </a:solidFill>
            </a:endParaRPr>
          </a:p>
        </p:txBody>
      </p:sp>
      <p:sp>
        <p:nvSpPr>
          <p:cNvPr id="9" name="TextBox 8"/>
          <p:cNvSpPr txBox="1"/>
          <p:nvPr/>
        </p:nvSpPr>
        <p:spPr>
          <a:xfrm>
            <a:off x="1524000" y="5715000"/>
            <a:ext cx="5943600" cy="523220"/>
          </a:xfrm>
          <a:prstGeom prst="rect">
            <a:avLst/>
          </a:prstGeom>
          <a:noFill/>
        </p:spPr>
        <p:txBody>
          <a:bodyPr wrap="square" rtlCol="0">
            <a:spAutoFit/>
          </a:bodyPr>
          <a:lstStyle/>
          <a:p>
            <a:r>
              <a:rPr lang="en-US" sz="2800" b="1" i="1" dirty="0" smtClean="0"/>
              <a:t>…………….Equilibrium is ok</a:t>
            </a:r>
            <a:endParaRPr lang="en-US" sz="2800" dirty="0"/>
          </a:p>
        </p:txBody>
      </p:sp>
      <p:pic>
        <p:nvPicPr>
          <p:cNvPr id="1026" name="Picture 2"/>
          <p:cNvPicPr>
            <a:picLocks noChangeAspect="1" noChangeArrowheads="1"/>
          </p:cNvPicPr>
          <p:nvPr/>
        </p:nvPicPr>
        <p:blipFill>
          <a:blip r:embed="rId2" cstate="print"/>
          <a:srcRect/>
          <a:stretch>
            <a:fillRect/>
          </a:stretch>
        </p:blipFill>
        <p:spPr bwMode="auto">
          <a:xfrm>
            <a:off x="1259632" y="1340768"/>
            <a:ext cx="7239376" cy="72008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1187623" y="2852936"/>
            <a:ext cx="7560845" cy="720080"/>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1259632" y="4365103"/>
            <a:ext cx="7272808" cy="76960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28600"/>
            <a:ext cx="7498080" cy="2209800"/>
          </a:xfrm>
        </p:spPr>
        <p:txBody>
          <a:bodyPr>
            <a:normAutofit fontScale="90000"/>
          </a:bodyPr>
          <a:lstStyle/>
          <a:p>
            <a:r>
              <a:rPr lang="en-US" b="1" i="1" dirty="0" smtClean="0">
                <a:solidFill>
                  <a:schemeClr val="accent1">
                    <a:lumMod val="75000"/>
                  </a:schemeClr>
                </a:solidFill>
              </a:rPr>
              <a:t>3-2.3</a:t>
            </a:r>
            <a:r>
              <a:rPr lang="en-US" b="1" i="1" dirty="0" smtClean="0"/>
              <a:t> </a:t>
            </a:r>
            <a:r>
              <a:rPr lang="en-US" b="1" i="1" dirty="0" smtClean="0">
                <a:solidFill>
                  <a:schemeClr val="tx1"/>
                </a:solidFill>
              </a:rPr>
              <a:t>Stress-strain relationship:</a:t>
            </a:r>
            <a:br>
              <a:rPr lang="en-US" b="1" i="1" dirty="0" smtClean="0">
                <a:solidFill>
                  <a:schemeClr val="tx1"/>
                </a:solidFill>
              </a:rPr>
            </a:br>
            <a:r>
              <a:rPr lang="en-US" b="1" i="1" dirty="0" smtClean="0">
                <a:solidFill>
                  <a:schemeClr val="tx1"/>
                </a:solidFill>
              </a:rPr>
              <a:t/>
            </a:r>
            <a:br>
              <a:rPr lang="en-US" b="1" i="1" dirty="0" smtClean="0">
                <a:solidFill>
                  <a:schemeClr val="tx1"/>
                </a:solidFill>
              </a:rPr>
            </a:br>
            <a:r>
              <a:rPr lang="en-US" sz="2800" b="1" i="1" dirty="0" smtClean="0">
                <a:solidFill>
                  <a:schemeClr val="tx1"/>
                </a:solidFill>
              </a:rPr>
              <a:t>-</a:t>
            </a:r>
            <a:r>
              <a:rPr lang="en-US" sz="2800" b="1" i="1" dirty="0" smtClean="0"/>
              <a:t>Direct design method is applicable</a:t>
            </a:r>
            <a:r>
              <a:rPr lang="en-US" sz="2800" dirty="0" smtClean="0"/>
              <a:t> . </a:t>
            </a:r>
            <a:br>
              <a:rPr lang="en-US" sz="2800" dirty="0" smtClean="0"/>
            </a:br>
            <a:endParaRPr lang="en-US" sz="2800" dirty="0"/>
          </a:p>
        </p:txBody>
      </p:sp>
      <p:pic>
        <p:nvPicPr>
          <p:cNvPr id="3075" name="Picture 3"/>
          <p:cNvPicPr>
            <a:picLocks noChangeAspect="1" noChangeArrowheads="1"/>
          </p:cNvPicPr>
          <p:nvPr/>
        </p:nvPicPr>
        <p:blipFill>
          <a:blip r:embed="rId2" cstate="print"/>
          <a:srcRect/>
          <a:stretch>
            <a:fillRect/>
          </a:stretch>
        </p:blipFill>
        <p:spPr bwMode="auto">
          <a:xfrm>
            <a:off x="1295400" y="2819400"/>
            <a:ext cx="3806072" cy="1143000"/>
          </a:xfrm>
          <a:prstGeom prst="rect">
            <a:avLst/>
          </a:prstGeom>
          <a:noFill/>
          <a:ln w="9525">
            <a:noFill/>
            <a:miter lim="800000"/>
            <a:headEnd/>
            <a:tailEnd/>
          </a:ln>
        </p:spPr>
      </p:pic>
      <p:sp>
        <p:nvSpPr>
          <p:cNvPr id="6" name="TextBox 5"/>
          <p:cNvSpPr txBox="1"/>
          <p:nvPr/>
        </p:nvSpPr>
        <p:spPr>
          <a:xfrm>
            <a:off x="990600" y="4419600"/>
            <a:ext cx="4953000" cy="2031325"/>
          </a:xfrm>
          <a:prstGeom prst="rect">
            <a:avLst/>
          </a:prstGeom>
          <a:noFill/>
        </p:spPr>
        <p:txBody>
          <a:bodyPr wrap="square" rtlCol="0">
            <a:spAutoFit/>
          </a:bodyPr>
          <a:lstStyle/>
          <a:p>
            <a:r>
              <a:rPr lang="en-US" dirty="0" smtClean="0"/>
              <a:t>M –ve = 0.65 Mo = 44.74 ton.m</a:t>
            </a:r>
          </a:p>
          <a:p>
            <a:endParaRPr lang="en-US" dirty="0" smtClean="0"/>
          </a:p>
          <a:p>
            <a:r>
              <a:rPr lang="en-US" dirty="0" smtClean="0"/>
              <a:t>M +ve = 0.35 Mo = 24.1 ton.m</a:t>
            </a:r>
          </a:p>
          <a:p>
            <a:endParaRPr lang="en-US" dirty="0" smtClean="0"/>
          </a:p>
          <a:p>
            <a:r>
              <a:rPr lang="en-US" dirty="0" smtClean="0"/>
              <a:t>M -ve (beam)=(0.825)(0.85)(44.74) = 31.37 ton.m</a:t>
            </a:r>
          </a:p>
          <a:p>
            <a:endParaRPr lang="en-US" dirty="0" smtClean="0"/>
          </a:p>
          <a:p>
            <a:r>
              <a:rPr lang="en-US" dirty="0" smtClean="0"/>
              <a:t> M +ve (beam)=(0.825)(0.85)(24.1) = 16.9 ton.m</a:t>
            </a:r>
          </a:p>
        </p:txBody>
      </p:sp>
      <p:pic>
        <p:nvPicPr>
          <p:cNvPr id="7" name="Picture 6"/>
          <p:cNvPicPr/>
          <p:nvPr/>
        </p:nvPicPr>
        <p:blipFill>
          <a:blip r:embed="rId3" cstate="print"/>
          <a:srcRect/>
          <a:stretch>
            <a:fillRect/>
          </a:stretch>
        </p:blipFill>
        <p:spPr bwMode="auto">
          <a:xfrm>
            <a:off x="5652120" y="2708920"/>
            <a:ext cx="3491880" cy="41490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u="sng" dirty="0" smtClean="0"/>
              <a:t>Results from SAP</a:t>
            </a:r>
            <a:r>
              <a:rPr lang="en-US" dirty="0" smtClean="0"/>
              <a:t/>
            </a:r>
            <a:br>
              <a:rPr lang="en-US" dirty="0" smtClean="0"/>
            </a:br>
            <a:endParaRPr lang="en-US" dirty="0"/>
          </a:p>
        </p:txBody>
      </p:sp>
      <p:sp>
        <p:nvSpPr>
          <p:cNvPr id="4" name="Rectangle 3"/>
          <p:cNvSpPr/>
          <p:nvPr/>
        </p:nvSpPr>
        <p:spPr>
          <a:xfrm>
            <a:off x="1524000" y="2132856"/>
            <a:ext cx="7620000" cy="369332"/>
          </a:xfrm>
          <a:prstGeom prst="rect">
            <a:avLst/>
          </a:prstGeom>
        </p:spPr>
        <p:txBody>
          <a:bodyPr wrap="square">
            <a:spAutoFit/>
          </a:bodyPr>
          <a:lstStyle/>
          <a:p>
            <a:r>
              <a:rPr lang="en-US" dirty="0" smtClean="0"/>
              <a:t>            Moment on the interior negative  beam in X-direction</a:t>
            </a:r>
            <a:endParaRPr lang="en-US" dirty="0"/>
          </a:p>
        </p:txBody>
      </p:sp>
      <p:sp>
        <p:nvSpPr>
          <p:cNvPr id="6" name="Rectangle 5"/>
          <p:cNvSpPr/>
          <p:nvPr/>
        </p:nvSpPr>
        <p:spPr>
          <a:xfrm>
            <a:off x="1447800" y="4648200"/>
            <a:ext cx="6705600" cy="369332"/>
          </a:xfrm>
          <a:prstGeom prst="rect">
            <a:avLst/>
          </a:prstGeom>
        </p:spPr>
        <p:txBody>
          <a:bodyPr wrap="square">
            <a:spAutoFit/>
          </a:bodyPr>
          <a:lstStyle/>
          <a:p>
            <a:r>
              <a:rPr lang="en-US" dirty="0" smtClean="0"/>
              <a:t>                Moment on the interior positive  beam in X-direction</a:t>
            </a:r>
            <a:endParaRPr lang="en-US" dirty="0"/>
          </a:p>
        </p:txBody>
      </p:sp>
      <p:pic>
        <p:nvPicPr>
          <p:cNvPr id="11" name="Picture 10"/>
          <p:cNvPicPr/>
          <p:nvPr/>
        </p:nvPicPr>
        <p:blipFill>
          <a:blip r:embed="rId2" cstate="print"/>
          <a:srcRect/>
          <a:stretch>
            <a:fillRect/>
          </a:stretch>
        </p:blipFill>
        <p:spPr bwMode="auto">
          <a:xfrm>
            <a:off x="1187624" y="980728"/>
            <a:ext cx="7632848" cy="1152128"/>
          </a:xfrm>
          <a:prstGeom prst="rect">
            <a:avLst/>
          </a:prstGeom>
          <a:noFill/>
          <a:ln w="9525">
            <a:noFill/>
            <a:miter lim="800000"/>
            <a:headEnd/>
            <a:tailEnd/>
          </a:ln>
        </p:spPr>
      </p:pic>
      <p:pic>
        <p:nvPicPr>
          <p:cNvPr id="2050" name="Picture 2"/>
          <p:cNvPicPr>
            <a:picLocks noChangeAspect="1" noChangeArrowheads="1"/>
          </p:cNvPicPr>
          <p:nvPr/>
        </p:nvPicPr>
        <p:blipFill>
          <a:blip r:embed="rId3" cstate="print"/>
          <a:srcRect/>
          <a:stretch>
            <a:fillRect/>
          </a:stretch>
        </p:blipFill>
        <p:spPr bwMode="auto">
          <a:xfrm>
            <a:off x="1259632" y="2780928"/>
            <a:ext cx="7410278" cy="576064"/>
          </a:xfrm>
          <a:prstGeom prst="rect">
            <a:avLst/>
          </a:prstGeom>
          <a:noFill/>
          <a:ln w="9525">
            <a:noFill/>
            <a:miter lim="800000"/>
            <a:headEnd/>
            <a:tailEnd/>
          </a:ln>
        </p:spPr>
      </p:pic>
      <p:pic>
        <p:nvPicPr>
          <p:cNvPr id="13" name="Picture 12"/>
          <p:cNvPicPr/>
          <p:nvPr/>
        </p:nvPicPr>
        <p:blipFill>
          <a:blip r:embed="rId4" cstate="print"/>
          <a:srcRect/>
          <a:stretch>
            <a:fillRect/>
          </a:stretch>
        </p:blipFill>
        <p:spPr bwMode="auto">
          <a:xfrm>
            <a:off x="1187624" y="3429000"/>
            <a:ext cx="7632848" cy="1296144"/>
          </a:xfrm>
          <a:prstGeom prst="rect">
            <a:avLst/>
          </a:prstGeom>
          <a:noFill/>
          <a:ln w="9525">
            <a:noFill/>
            <a:miter lim="800000"/>
            <a:headEnd/>
            <a:tailEnd/>
          </a:ln>
        </p:spPr>
      </p:pic>
      <p:pic>
        <p:nvPicPr>
          <p:cNvPr id="2051" name="Picture 3"/>
          <p:cNvPicPr>
            <a:picLocks noChangeAspect="1" noChangeArrowheads="1"/>
          </p:cNvPicPr>
          <p:nvPr/>
        </p:nvPicPr>
        <p:blipFill>
          <a:blip r:embed="rId5" cstate="print"/>
          <a:srcRect/>
          <a:stretch>
            <a:fillRect/>
          </a:stretch>
        </p:blipFill>
        <p:spPr bwMode="auto">
          <a:xfrm>
            <a:off x="1259631" y="5157192"/>
            <a:ext cx="7528667" cy="648072"/>
          </a:xfrm>
          <a:prstGeom prst="rect">
            <a:avLst/>
          </a:prstGeom>
          <a:noFill/>
          <a:ln w="9525">
            <a:noFill/>
            <a:miter lim="800000"/>
            <a:headEnd/>
            <a:tailEnd/>
          </a:ln>
        </p:spPr>
      </p:pic>
      <p:pic>
        <p:nvPicPr>
          <p:cNvPr id="2052" name="Picture 4"/>
          <p:cNvPicPr>
            <a:picLocks noChangeAspect="1" noChangeArrowheads="1"/>
          </p:cNvPicPr>
          <p:nvPr/>
        </p:nvPicPr>
        <p:blipFill>
          <a:blip r:embed="rId6" cstate="print"/>
          <a:srcRect/>
          <a:stretch>
            <a:fillRect/>
          </a:stretch>
        </p:blipFill>
        <p:spPr bwMode="auto">
          <a:xfrm>
            <a:off x="1331640" y="6093296"/>
            <a:ext cx="7272808" cy="66927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7800" y="838200"/>
            <a:ext cx="6934200" cy="4247317"/>
          </a:xfrm>
          <a:prstGeom prst="rect">
            <a:avLst/>
          </a:prstGeom>
          <a:noFill/>
        </p:spPr>
        <p:txBody>
          <a:bodyPr wrap="squar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Chapter Four</a:t>
            </a:r>
          </a:p>
          <a:p>
            <a:pPr algn="ctr"/>
            <a:endPar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Static Design </a:t>
            </a:r>
          </a:p>
          <a:p>
            <a:pPr algn="ct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of</a:t>
            </a:r>
          </a:p>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 Building </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JO"/>
          </a:p>
        </p:txBody>
      </p:sp>
      <p:sp>
        <p:nvSpPr>
          <p:cNvPr id="12291" name="Rectangle 3"/>
          <p:cNvSpPr>
            <a:spLocks noChangeArrowheads="1"/>
          </p:cNvSpPr>
          <p:nvPr/>
        </p:nvSpPr>
        <p:spPr bwMode="auto">
          <a:xfrm>
            <a:off x="1071538" y="357166"/>
            <a:ext cx="3195105"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buFontTx/>
              <a:buNone/>
              <a:tabLst/>
            </a:pPr>
            <a:r>
              <a:rPr kumimoji="0" lang="en-US" sz="2800" b="1" i="1" u="none" strike="noStrike" cap="none" normalizeH="0" baseline="0" dirty="0" smtClean="0">
                <a:ln>
                  <a:noFill/>
                </a:ln>
                <a:solidFill>
                  <a:srgbClr val="1F497D"/>
                </a:solidFill>
                <a:effectLst/>
                <a:latin typeface="+mj-lt"/>
                <a:ea typeface="Calibri" pitchFamily="34" charset="0"/>
                <a:cs typeface="Times New Roman" pitchFamily="18" charset="0"/>
              </a:rPr>
              <a:t>4.1-Design of slab:-</a:t>
            </a:r>
            <a:endParaRPr kumimoji="0" lang="en-US" sz="2800" b="1" i="0" u="none" strike="noStrike" cap="none" normalizeH="0" baseline="0" dirty="0" smtClean="0">
              <a:ln>
                <a:noFill/>
              </a:ln>
              <a:solidFill>
                <a:schemeClr val="tx1"/>
              </a:solidFill>
              <a:effectLst/>
              <a:latin typeface="+mj-lt"/>
              <a:cs typeface="Arial" pitchFamily="34" charset="0"/>
            </a:endParaRPr>
          </a:p>
        </p:txBody>
      </p:sp>
      <p:sp>
        <p:nvSpPr>
          <p:cNvPr id="5" name="Title 1"/>
          <p:cNvSpPr txBox="1">
            <a:spLocks/>
          </p:cNvSpPr>
          <p:nvPr/>
        </p:nvSpPr>
        <p:spPr>
          <a:xfrm>
            <a:off x="1285852" y="1000108"/>
            <a:ext cx="7858148" cy="2143140"/>
          </a:xfrm>
          <a:prstGeom prst="rect">
            <a:avLst/>
          </a:prstGeom>
        </p:spPr>
        <p:txBody>
          <a:bodyPr anchor="b">
            <a:normAutofit fontScale="3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8000" b="1" i="1" u="none" strike="noStrike" kern="1200" cap="none" spc="0" normalizeH="0" baseline="0" noProof="0" dirty="0" smtClean="0">
                <a:ln>
                  <a:noFill/>
                </a:ln>
                <a:solidFill>
                  <a:schemeClr val="accent1">
                    <a:lumMod val="75000"/>
                  </a:schemeClr>
                </a:solidFill>
                <a:effectLst>
                  <a:outerShdw blurRad="50000" dist="30000" dir="5400000" algn="tl" rotWithShape="0">
                    <a:srgbClr val="000000">
                      <a:alpha val="30000"/>
                    </a:srgbClr>
                  </a:outerShdw>
                </a:effectLst>
                <a:uLnTx/>
                <a:uFillTx/>
                <a:latin typeface="+mj-lt"/>
                <a:ea typeface="+mj-ea"/>
                <a:cs typeface="+mj-cs"/>
              </a:rPr>
              <a:t>4-1.1</a:t>
            </a:r>
            <a:r>
              <a:rPr kumimoji="0" lang="en-US" sz="8000" b="1" i="1"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t>
            </a:r>
            <a:r>
              <a:rPr kumimoji="0" lang="en-US" sz="8000" b="1" i="1" u="none" strike="noStrike" kern="1200" cap="none" spc="0" normalizeH="0" baseline="0" noProof="0" dirty="0" smtClean="0">
                <a:ln>
                  <a:noFill/>
                </a:ln>
                <a:solidFill>
                  <a:schemeClr val="tx1"/>
                </a:solidFill>
                <a:effectLst>
                  <a:outerShdw blurRad="50000" dist="30000" dir="5400000" algn="tl" rotWithShape="0">
                    <a:srgbClr val="000000">
                      <a:alpha val="30000"/>
                    </a:srgbClr>
                  </a:outerShdw>
                </a:effectLst>
                <a:uLnTx/>
                <a:uFillTx/>
                <a:latin typeface="+mj-lt"/>
                <a:ea typeface="+mj-ea"/>
                <a:cs typeface="+mj-cs"/>
              </a:rPr>
              <a:t>Manual design</a:t>
            </a:r>
          </a:p>
          <a:p>
            <a:pPr marL="0" marR="0" lvl="0" indent="0" algn="l" defTabSz="914400" rtl="0" eaLnBrk="1" fontAlgn="auto" latinLnBrk="0" hangingPunct="1">
              <a:lnSpc>
                <a:spcPct val="100000"/>
              </a:lnSpc>
              <a:spcBef>
                <a:spcPct val="0"/>
              </a:spcBef>
              <a:spcAft>
                <a:spcPts val="0"/>
              </a:spcAft>
              <a:buClrTx/>
              <a:buSzTx/>
              <a:buFontTx/>
              <a:buNone/>
              <a:tabLst/>
              <a:defRPr/>
            </a:pPr>
            <a:r>
              <a:rPr lang="en-US" sz="8000" b="1" i="1" dirty="0" smtClean="0">
                <a:effectLst>
                  <a:outerShdw blurRad="50000" dist="30000" dir="5400000" algn="tl" rotWithShape="0">
                    <a:srgbClr val="000000">
                      <a:alpha val="30000"/>
                    </a:srgbClr>
                  </a:outerShdw>
                </a:effectLst>
                <a:latin typeface="+mj-lt"/>
                <a:ea typeface="+mj-ea"/>
                <a:cs typeface="+mj-cs"/>
              </a:rPr>
              <a:t>In this section we take frame 5-5 in the first storey in X-direction </a:t>
            </a:r>
            <a:endParaRPr kumimoji="0" lang="en-US" sz="8000" b="1" i="1" u="none" strike="noStrike" kern="1200" cap="none" spc="0" normalizeH="0" baseline="0" noProof="0" dirty="0" smtClean="0">
              <a:ln>
                <a:noFill/>
              </a:ln>
              <a:solidFill>
                <a:schemeClr val="tx1"/>
              </a:solidFill>
              <a:effectLst>
                <a:outerShdw blurRad="50000" dist="30000" dir="5400000" algn="tl" rotWithShape="0">
                  <a:srgbClr val="000000">
                    <a:alpha val="30000"/>
                  </a:srgbClr>
                </a:outerShdw>
              </a:effectLst>
              <a:uLnTx/>
              <a:uFillTx/>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6000" b="1" i="1" u="none" strike="noStrike" kern="1200" cap="none" spc="0" normalizeH="0" baseline="0" noProof="0" dirty="0" smtClean="0">
              <a:ln>
                <a:noFill/>
              </a:ln>
              <a:solidFill>
                <a:schemeClr val="tx1"/>
              </a:solidFill>
              <a:effectLst>
                <a:outerShdw blurRad="50000" dist="30000" dir="5400000" algn="tl" rotWithShape="0">
                  <a:srgbClr val="000000">
                    <a:alpha val="30000"/>
                  </a:srgbClr>
                </a:outerShdw>
              </a:effectLst>
              <a:uLnTx/>
              <a:uFillTx/>
              <a:latin typeface="+mj-lt"/>
              <a:ea typeface="+mj-ea"/>
              <a:cs typeface="+mj-cs"/>
              <a:sym typeface="Wingdings" pitchFamily="2" charset="2"/>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6000" b="1" i="1" u="none" strike="noStrike" kern="1200" cap="none" spc="0" normalizeH="0" baseline="0" noProof="0" dirty="0" smtClean="0">
                <a:ln>
                  <a:noFill/>
                </a:ln>
                <a:solidFill>
                  <a:schemeClr val="tx1"/>
                </a:solidFill>
                <a:effectLst>
                  <a:outerShdw blurRad="50000" dist="30000" dir="5400000" algn="tl" rotWithShape="0">
                    <a:srgbClr val="000000">
                      <a:alpha val="30000"/>
                    </a:srgbClr>
                  </a:outerShdw>
                </a:effectLst>
                <a:uLnTx/>
                <a:uFillTx/>
                <a:latin typeface="+mj-lt"/>
                <a:ea typeface="+mj-ea"/>
                <a:cs typeface="+mj-cs"/>
                <a:sym typeface="Wingdings" pitchFamily="2" charset="2"/>
              </a:rPr>
              <a:t>moment on column strip for interior</a:t>
            </a:r>
            <a:r>
              <a:rPr kumimoji="0" lang="en-US" sz="6000" b="1" i="1" u="none" strike="noStrike" kern="1200" cap="none" spc="0" normalizeH="0" noProof="0" dirty="0" smtClean="0">
                <a:ln>
                  <a:noFill/>
                </a:ln>
                <a:solidFill>
                  <a:schemeClr val="tx1"/>
                </a:solidFill>
                <a:effectLst>
                  <a:outerShdw blurRad="50000" dist="30000" dir="5400000" algn="tl" rotWithShape="0">
                    <a:srgbClr val="000000">
                      <a:alpha val="30000"/>
                    </a:srgbClr>
                  </a:outerShdw>
                </a:effectLst>
                <a:uLnTx/>
                <a:uFillTx/>
                <a:latin typeface="+mj-lt"/>
                <a:ea typeface="+mj-ea"/>
                <a:cs typeface="+mj-cs"/>
                <a:sym typeface="Wingdings" pitchFamily="2" charset="2"/>
              </a:rPr>
              <a:t> span</a:t>
            </a:r>
            <a:r>
              <a:rPr kumimoji="0" lang="en-US" sz="6000" b="1" i="1" u="none" strike="noStrike" kern="1200" cap="none" spc="0" normalizeH="0" baseline="0" noProof="0" dirty="0" smtClean="0">
                <a:ln>
                  <a:noFill/>
                </a:ln>
                <a:solidFill>
                  <a:schemeClr val="tx1"/>
                </a:solidFill>
                <a:effectLst>
                  <a:outerShdw blurRad="50000" dist="30000" dir="5400000" algn="tl" rotWithShape="0">
                    <a:srgbClr val="000000">
                      <a:alpha val="30000"/>
                    </a:srgbClr>
                  </a:outerShdw>
                </a:effectLst>
                <a:uLnTx/>
                <a:uFillTx/>
                <a:latin typeface="+mj-lt"/>
                <a:ea typeface="+mj-ea"/>
                <a:cs typeface="+mj-cs"/>
                <a:sym typeface="Wingdings" pitchFamily="2" charset="2"/>
              </a:rPr>
              <a:t> (</a:t>
            </a:r>
            <a:r>
              <a:rPr kumimoji="0" lang="en-US" sz="6000" b="1" i="1" u="none" strike="noStrike" kern="1200" cap="none" spc="0" normalizeH="0" baseline="0" noProof="0" dirty="0" err="1" smtClean="0">
                <a:ln>
                  <a:noFill/>
                </a:ln>
                <a:solidFill>
                  <a:schemeClr val="tx1"/>
                </a:solidFill>
                <a:effectLst>
                  <a:outerShdw blurRad="50000" dist="30000" dir="5400000" algn="tl" rotWithShape="0">
                    <a:srgbClr val="000000">
                      <a:alpha val="30000"/>
                    </a:srgbClr>
                  </a:outerShdw>
                </a:effectLst>
                <a:uLnTx/>
                <a:uFillTx/>
                <a:latin typeface="+mj-lt"/>
                <a:ea typeface="+mj-ea"/>
                <a:cs typeface="+mj-cs"/>
                <a:sym typeface="Wingdings" pitchFamily="2" charset="2"/>
              </a:rPr>
              <a:t>ton.m</a:t>
            </a:r>
            <a:r>
              <a:rPr kumimoji="0" lang="en-US" sz="6000" b="1" i="1" u="none" strike="noStrike" kern="1200" cap="none" spc="0" normalizeH="0" baseline="0" noProof="0" dirty="0" smtClean="0">
                <a:ln>
                  <a:noFill/>
                </a:ln>
                <a:solidFill>
                  <a:schemeClr val="tx1"/>
                </a:solidFill>
                <a:effectLst>
                  <a:outerShdw blurRad="50000" dist="30000" dir="5400000" algn="tl" rotWithShape="0">
                    <a:srgbClr val="000000">
                      <a:alpha val="30000"/>
                    </a:srgbClr>
                  </a:outerShdw>
                </a:effectLst>
                <a:uLnTx/>
                <a:uFillTx/>
                <a:latin typeface="+mj-lt"/>
                <a:ea typeface="+mj-ea"/>
                <a:cs typeface="+mj-cs"/>
                <a:sym typeface="Wingdings" pitchFamily="2" charset="2"/>
              </a:rPr>
              <a:t>) </a:t>
            </a:r>
            <a:r>
              <a:rPr kumimoji="0" lang="en-US" sz="4300" b="1" i="1" u="none" strike="noStrike" kern="1200" cap="none" spc="0" normalizeH="0" baseline="0" noProof="0" dirty="0" smtClean="0">
                <a:ln>
                  <a:noFill/>
                </a:ln>
                <a:solidFill>
                  <a:schemeClr val="tx1"/>
                </a:solidFill>
                <a:effectLst>
                  <a:outerShdw blurRad="50000" dist="30000" dir="5400000" algn="tl" rotWithShape="0">
                    <a:srgbClr val="000000">
                      <a:alpha val="30000"/>
                    </a:srgbClr>
                  </a:outerShdw>
                </a:effectLst>
                <a:uLnTx/>
                <a:uFillTx/>
                <a:latin typeface="+mj-lt"/>
                <a:ea typeface="+mj-ea"/>
                <a:cs typeface="+mj-cs"/>
              </a:rPr>
              <a:t/>
            </a:r>
            <a:br>
              <a:rPr kumimoji="0" lang="en-US" sz="4300" b="1" i="1" u="none" strike="noStrike" kern="1200" cap="none" spc="0" normalizeH="0" baseline="0" noProof="0" dirty="0" smtClean="0">
                <a:ln>
                  <a:noFill/>
                </a:ln>
                <a:solidFill>
                  <a:schemeClr val="tx1"/>
                </a:solidFill>
                <a:effectLst>
                  <a:outerShdw blurRad="50000" dist="30000" dir="5400000" algn="tl" rotWithShape="0">
                    <a:srgbClr val="000000">
                      <a:alpha val="30000"/>
                    </a:srgbClr>
                  </a:outerShdw>
                </a:effectLst>
                <a:uLnTx/>
                <a:uFillTx/>
                <a:latin typeface="+mj-lt"/>
                <a:ea typeface="+mj-ea"/>
                <a:cs typeface="+mj-cs"/>
              </a:rPr>
            </a:br>
            <a:r>
              <a:rPr kumimoji="0" lang="en-US" sz="4300" b="1" i="1" u="none" strike="noStrike" kern="1200" cap="none" spc="0" normalizeH="0" baseline="0" noProof="0" dirty="0" smtClean="0">
                <a:ln>
                  <a:noFill/>
                </a:ln>
                <a:solidFill>
                  <a:schemeClr val="tx1"/>
                </a:solidFill>
                <a:effectLst>
                  <a:outerShdw blurRad="50000" dist="30000" dir="5400000" algn="tl" rotWithShape="0">
                    <a:srgbClr val="000000">
                      <a:alpha val="30000"/>
                    </a:srgbClr>
                  </a:outerShdw>
                </a:effectLst>
                <a:uLnTx/>
                <a:uFillTx/>
                <a:latin typeface="+mj-lt"/>
                <a:ea typeface="+mj-ea"/>
                <a:cs typeface="+mj-cs"/>
              </a:rPr>
              <a:t/>
            </a:r>
            <a:br>
              <a:rPr kumimoji="0" lang="en-US" sz="4300" b="1" i="1" u="none" strike="noStrike" kern="1200" cap="none" spc="0" normalizeH="0" baseline="0" noProof="0" dirty="0" smtClean="0">
                <a:ln>
                  <a:noFill/>
                </a:ln>
                <a:solidFill>
                  <a:schemeClr val="tx1"/>
                </a:solidFill>
                <a:effectLst>
                  <a:outerShdw blurRad="50000" dist="30000" dir="5400000" algn="tl" rotWithShape="0">
                    <a:srgbClr val="000000">
                      <a:alpha val="30000"/>
                    </a:srgbClr>
                  </a:outerShdw>
                </a:effectLst>
                <a:uLnTx/>
                <a:uFillTx/>
                <a:latin typeface="+mj-lt"/>
                <a:ea typeface="+mj-ea"/>
                <a:cs typeface="+mj-cs"/>
              </a:rPr>
            </a:br>
            <a:r>
              <a:rPr kumimoji="0" lang="en-US" sz="28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t>
            </a:r>
            <a:br>
              <a:rPr kumimoji="0" lang="en-US" sz="28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endParaRPr kumimoji="0" lang="en-US" sz="28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pic>
        <p:nvPicPr>
          <p:cNvPr id="6" name="Picture 5"/>
          <p:cNvPicPr/>
          <p:nvPr/>
        </p:nvPicPr>
        <p:blipFill>
          <a:blip r:embed="rId2" cstate="print"/>
          <a:srcRect/>
          <a:stretch>
            <a:fillRect/>
          </a:stretch>
        </p:blipFill>
        <p:spPr bwMode="auto">
          <a:xfrm>
            <a:off x="1928794" y="3071810"/>
            <a:ext cx="6357982" cy="1857388"/>
          </a:xfrm>
          <a:prstGeom prst="rect">
            <a:avLst/>
          </a:prstGeom>
          <a:noFill/>
          <a:ln w="9525">
            <a:noFill/>
            <a:miter lim="800000"/>
            <a:headEnd/>
            <a:tailEnd/>
          </a:ln>
        </p:spPr>
      </p:pic>
      <p:sp>
        <p:nvSpPr>
          <p:cNvPr id="7" name="TextBox 6"/>
          <p:cNvSpPr txBox="1"/>
          <p:nvPr/>
        </p:nvSpPr>
        <p:spPr>
          <a:xfrm>
            <a:off x="1500166" y="5072074"/>
            <a:ext cx="7215238" cy="1477328"/>
          </a:xfrm>
          <a:prstGeom prst="rect">
            <a:avLst/>
          </a:prstGeom>
          <a:noFill/>
        </p:spPr>
        <p:txBody>
          <a:bodyPr wrap="square" rtlCol="1">
            <a:spAutoFit/>
          </a:bodyPr>
          <a:lstStyle/>
          <a:p>
            <a:r>
              <a:rPr lang="en-US" dirty="0" smtClean="0"/>
              <a:t>M-</a:t>
            </a:r>
            <a:r>
              <a:rPr lang="en-US" dirty="0" err="1" smtClean="0"/>
              <a:t>ve</a:t>
            </a:r>
            <a:r>
              <a:rPr lang="en-US" dirty="0" smtClean="0"/>
              <a:t> =5.54 </a:t>
            </a:r>
            <a:r>
              <a:rPr lang="en-US" dirty="0" err="1" smtClean="0"/>
              <a:t>ton.m</a:t>
            </a:r>
            <a:r>
              <a:rPr lang="en-US" dirty="0" smtClean="0"/>
              <a:t>       </a:t>
            </a:r>
            <a:r>
              <a:rPr lang="en-US" dirty="0" smtClean="0">
                <a:sym typeface="Wingdings"/>
              </a:rPr>
              <a:t>As= 2.6cm²   (</a:t>
            </a:r>
            <a:r>
              <a:rPr lang="en-US" dirty="0" smtClean="0"/>
              <a:t>Use 3 Φ12mm\m)</a:t>
            </a:r>
          </a:p>
          <a:p>
            <a:endParaRPr lang="en-US" dirty="0" smtClean="0"/>
          </a:p>
          <a:p>
            <a:r>
              <a:rPr lang="en-US" dirty="0" err="1" smtClean="0"/>
              <a:t>M+ve</a:t>
            </a:r>
            <a:r>
              <a:rPr lang="en-US" dirty="0" smtClean="0"/>
              <a:t> =2.98 </a:t>
            </a:r>
            <a:r>
              <a:rPr lang="en-US" dirty="0" err="1" smtClean="0"/>
              <a:t>ton.m</a:t>
            </a:r>
            <a:r>
              <a:rPr lang="en-US" dirty="0" smtClean="0"/>
              <a:t>       </a:t>
            </a:r>
            <a:r>
              <a:rPr lang="en-US" dirty="0" smtClean="0">
                <a:sym typeface="Wingdings"/>
              </a:rPr>
              <a:t>As= 1.14cm²   (</a:t>
            </a:r>
            <a:r>
              <a:rPr lang="en-US" dirty="0" smtClean="0"/>
              <a:t>Use 2 Φ12mm\m)</a:t>
            </a:r>
          </a:p>
          <a:p>
            <a:endParaRPr lang="en-US" dirty="0" smtClean="0"/>
          </a:p>
          <a:p>
            <a:r>
              <a:rPr lang="en-US" dirty="0" smtClean="0">
                <a:sym typeface="Wingdings"/>
              </a:rPr>
              <a:t> </a:t>
            </a:r>
            <a:endParaRPr lang="ar-JO"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4414" y="214290"/>
            <a:ext cx="5347939" cy="646331"/>
          </a:xfrm>
          <a:prstGeom prst="rect">
            <a:avLst/>
          </a:prstGeom>
        </p:spPr>
        <p:txBody>
          <a:bodyPr wrap="none">
            <a:spAutoFit/>
          </a:bodyPr>
          <a:lstStyle/>
          <a:p>
            <a:r>
              <a:rPr lang="en-US" b="1" i="1" dirty="0" smtClean="0">
                <a:effectLst>
                  <a:outerShdw blurRad="50000" dist="30000" dir="5400000" algn="tl" rotWithShape="0">
                    <a:srgbClr val="000000">
                      <a:alpha val="30000"/>
                    </a:srgbClr>
                  </a:outerShdw>
                </a:effectLst>
                <a:sym typeface="Wingdings" pitchFamily="2" charset="2"/>
              </a:rPr>
              <a:t>moment on middle strip for interior span (</a:t>
            </a:r>
            <a:r>
              <a:rPr lang="en-US" b="1" i="1" dirty="0" err="1" smtClean="0">
                <a:effectLst>
                  <a:outerShdw blurRad="50000" dist="30000" dir="5400000" algn="tl" rotWithShape="0">
                    <a:srgbClr val="000000">
                      <a:alpha val="30000"/>
                    </a:srgbClr>
                  </a:outerShdw>
                </a:effectLst>
                <a:sym typeface="Wingdings" pitchFamily="2" charset="2"/>
              </a:rPr>
              <a:t>ton.m</a:t>
            </a:r>
            <a:r>
              <a:rPr lang="en-US" b="1" i="1" dirty="0" smtClean="0">
                <a:effectLst>
                  <a:outerShdw blurRad="50000" dist="30000" dir="5400000" algn="tl" rotWithShape="0">
                    <a:srgbClr val="000000">
                      <a:alpha val="30000"/>
                    </a:srgbClr>
                  </a:outerShdw>
                </a:effectLst>
                <a:sym typeface="Wingdings" pitchFamily="2" charset="2"/>
              </a:rPr>
              <a:t>)</a:t>
            </a:r>
          </a:p>
          <a:p>
            <a:r>
              <a:rPr lang="en-US" b="1" i="1" dirty="0" smtClean="0">
                <a:effectLst>
                  <a:outerShdw blurRad="50000" dist="30000" dir="5400000" algn="tl" rotWithShape="0">
                    <a:srgbClr val="000000">
                      <a:alpha val="30000"/>
                    </a:srgbClr>
                  </a:outerShdw>
                </a:effectLst>
                <a:sym typeface="Wingdings" pitchFamily="2" charset="2"/>
              </a:rPr>
              <a:t> </a:t>
            </a:r>
            <a:endParaRPr lang="ar-JO" dirty="0"/>
          </a:p>
        </p:txBody>
      </p:sp>
      <p:pic>
        <p:nvPicPr>
          <p:cNvPr id="3" name="Picture 2"/>
          <p:cNvPicPr/>
          <p:nvPr/>
        </p:nvPicPr>
        <p:blipFill>
          <a:blip r:embed="rId2" cstate="print"/>
          <a:srcRect/>
          <a:stretch>
            <a:fillRect/>
          </a:stretch>
        </p:blipFill>
        <p:spPr bwMode="auto">
          <a:xfrm>
            <a:off x="1785918" y="857232"/>
            <a:ext cx="5857916" cy="1224951"/>
          </a:xfrm>
          <a:prstGeom prst="rect">
            <a:avLst/>
          </a:prstGeom>
          <a:noFill/>
          <a:ln w="9525">
            <a:noFill/>
            <a:miter lim="800000"/>
            <a:headEnd/>
            <a:tailEnd/>
          </a:ln>
        </p:spPr>
      </p:pic>
      <p:sp>
        <p:nvSpPr>
          <p:cNvPr id="5" name="TextBox 4"/>
          <p:cNvSpPr txBox="1"/>
          <p:nvPr/>
        </p:nvSpPr>
        <p:spPr>
          <a:xfrm>
            <a:off x="1428728" y="2643182"/>
            <a:ext cx="7286676" cy="1200329"/>
          </a:xfrm>
          <a:prstGeom prst="rect">
            <a:avLst/>
          </a:prstGeom>
          <a:noFill/>
        </p:spPr>
        <p:txBody>
          <a:bodyPr wrap="square" rtlCol="1">
            <a:spAutoFit/>
          </a:bodyPr>
          <a:lstStyle/>
          <a:p>
            <a:r>
              <a:rPr lang="en-US" dirty="0" smtClean="0"/>
              <a:t>M-</a:t>
            </a:r>
            <a:r>
              <a:rPr lang="en-US" dirty="0" err="1" smtClean="0"/>
              <a:t>ve</a:t>
            </a:r>
            <a:r>
              <a:rPr lang="en-US" dirty="0" smtClean="0"/>
              <a:t> =7.83 </a:t>
            </a:r>
            <a:r>
              <a:rPr lang="en-US" dirty="0" err="1" smtClean="0"/>
              <a:t>ton.m</a:t>
            </a:r>
            <a:r>
              <a:rPr lang="en-US" dirty="0" smtClean="0"/>
              <a:t>       </a:t>
            </a:r>
            <a:r>
              <a:rPr lang="en-US" dirty="0" smtClean="0">
                <a:sym typeface="Wingdings"/>
              </a:rPr>
              <a:t>As= 7.48cm²   (</a:t>
            </a:r>
            <a:r>
              <a:rPr lang="en-US" dirty="0" smtClean="0"/>
              <a:t>Use 7 Φ12mm\m)</a:t>
            </a:r>
          </a:p>
          <a:p>
            <a:endParaRPr lang="en-US" dirty="0" smtClean="0"/>
          </a:p>
          <a:p>
            <a:r>
              <a:rPr lang="en-US" dirty="0" err="1" smtClean="0"/>
              <a:t>M+ve</a:t>
            </a:r>
            <a:r>
              <a:rPr lang="en-US" dirty="0" smtClean="0"/>
              <a:t> =4.22 </a:t>
            </a:r>
            <a:r>
              <a:rPr lang="en-US" dirty="0" err="1" smtClean="0"/>
              <a:t>ton.m</a:t>
            </a:r>
            <a:r>
              <a:rPr lang="en-US" dirty="0" smtClean="0"/>
              <a:t>       </a:t>
            </a:r>
            <a:r>
              <a:rPr lang="en-US" dirty="0" smtClean="0">
                <a:sym typeface="Wingdings"/>
              </a:rPr>
              <a:t>As= 4cm²   (</a:t>
            </a:r>
            <a:r>
              <a:rPr lang="en-US" dirty="0" smtClean="0"/>
              <a:t>Use 4 Φ12mm\m)</a:t>
            </a:r>
          </a:p>
          <a:p>
            <a:endParaRPr lang="ar-JO"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4414" y="571480"/>
            <a:ext cx="7500990" cy="369332"/>
          </a:xfrm>
          <a:prstGeom prst="rect">
            <a:avLst/>
          </a:prstGeom>
        </p:spPr>
        <p:txBody>
          <a:bodyPr wrap="square">
            <a:spAutoFit/>
          </a:bodyPr>
          <a:lstStyle/>
          <a:p>
            <a:r>
              <a:rPr lang="en-US" b="1" i="1" dirty="0" smtClean="0">
                <a:effectLst>
                  <a:outerShdw blurRad="50000" dist="30000" dir="5400000" algn="tl" rotWithShape="0">
                    <a:srgbClr val="000000">
                      <a:alpha val="30000"/>
                    </a:srgbClr>
                  </a:outerShdw>
                </a:effectLst>
                <a:sym typeface="Wingdings" pitchFamily="2" charset="2"/>
              </a:rPr>
              <a:t>Comparison between manual and SAP result for frame 5-5 </a:t>
            </a:r>
            <a:endParaRPr lang="ar-JO" dirty="0"/>
          </a:p>
        </p:txBody>
      </p:sp>
      <p:graphicFrame>
        <p:nvGraphicFramePr>
          <p:cNvPr id="3" name="Table 2"/>
          <p:cNvGraphicFramePr>
            <a:graphicFrameLocks noGrp="1"/>
          </p:cNvGraphicFramePr>
          <p:nvPr/>
        </p:nvGraphicFramePr>
        <p:xfrm>
          <a:off x="1142976" y="1714488"/>
          <a:ext cx="7429552" cy="2928958"/>
        </p:xfrm>
        <a:graphic>
          <a:graphicData uri="http://schemas.openxmlformats.org/drawingml/2006/table">
            <a:tbl>
              <a:tblPr/>
              <a:tblGrid>
                <a:gridCol w="2092694"/>
                <a:gridCol w="1177846"/>
                <a:gridCol w="1087178"/>
                <a:gridCol w="1408682"/>
                <a:gridCol w="1663152"/>
              </a:tblGrid>
              <a:tr h="1108894">
                <a:tc>
                  <a:txBody>
                    <a:bodyPr/>
                    <a:lstStyle/>
                    <a:p>
                      <a:pPr algn="l">
                        <a:lnSpc>
                          <a:spcPct val="115000"/>
                        </a:lnSpc>
                        <a:spcAft>
                          <a:spcPts val="0"/>
                        </a:spcAft>
                        <a:tabLst>
                          <a:tab pos="3883025" algn="l"/>
                        </a:tabLst>
                      </a:pPr>
                      <a:r>
                        <a:rPr lang="en-US" sz="1600" b="1" dirty="0">
                          <a:solidFill>
                            <a:srgbClr val="FFFFFF"/>
                          </a:solidFill>
                          <a:latin typeface="Times New Roman"/>
                          <a:ea typeface="Times New Roman"/>
                          <a:cs typeface="Arial"/>
                        </a:rPr>
                        <a:t>Moment (</a:t>
                      </a:r>
                      <a:r>
                        <a:rPr lang="en-US" sz="1600" b="1" dirty="0" err="1">
                          <a:solidFill>
                            <a:srgbClr val="FFFFFF"/>
                          </a:solidFill>
                          <a:latin typeface="Times New Roman"/>
                          <a:ea typeface="Times New Roman"/>
                          <a:cs typeface="Arial"/>
                        </a:rPr>
                        <a:t>ton.m</a:t>
                      </a:r>
                      <a:r>
                        <a:rPr lang="en-US" sz="1600" b="1" dirty="0">
                          <a:solidFill>
                            <a:srgbClr val="FFFFFF"/>
                          </a:solidFill>
                          <a:latin typeface="Times New Roman"/>
                          <a:ea typeface="Times New Roman"/>
                          <a:cs typeface="Arial"/>
                        </a:rPr>
                        <a:t>)</a:t>
                      </a:r>
                      <a:endParaRPr lang="en-US" sz="1600" dirty="0">
                        <a:latin typeface="Calibri"/>
                        <a:ea typeface="Calibri"/>
                        <a:cs typeface="Arial"/>
                      </a:endParaRPr>
                    </a:p>
                  </a:txBody>
                  <a:tcPr marL="66778" marR="6677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algn="l">
                        <a:lnSpc>
                          <a:spcPct val="115000"/>
                        </a:lnSpc>
                        <a:spcAft>
                          <a:spcPts val="0"/>
                        </a:spcAft>
                        <a:tabLst>
                          <a:tab pos="3883025" algn="l"/>
                        </a:tabLst>
                      </a:pPr>
                      <a:r>
                        <a:rPr lang="en-US" sz="1600" b="1">
                          <a:solidFill>
                            <a:srgbClr val="FFFFFF"/>
                          </a:solidFill>
                          <a:latin typeface="Times New Roman"/>
                          <a:ea typeface="Times New Roman"/>
                          <a:cs typeface="Arial"/>
                        </a:rPr>
                        <a:t>SAP result </a:t>
                      </a:r>
                      <a:endParaRPr lang="en-US" sz="1600">
                        <a:latin typeface="Calibri"/>
                        <a:ea typeface="Calibri"/>
                        <a:cs typeface="Arial"/>
                      </a:endParaRPr>
                    </a:p>
                  </a:txBody>
                  <a:tcPr marL="66778" marR="6677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algn="l">
                        <a:lnSpc>
                          <a:spcPct val="115000"/>
                        </a:lnSpc>
                        <a:spcAft>
                          <a:spcPts val="0"/>
                        </a:spcAft>
                        <a:tabLst>
                          <a:tab pos="3883025" algn="l"/>
                        </a:tabLst>
                      </a:pPr>
                      <a:r>
                        <a:rPr lang="en-US" sz="1600" b="1">
                          <a:solidFill>
                            <a:srgbClr val="FFFFFF"/>
                          </a:solidFill>
                          <a:latin typeface="Times New Roman"/>
                          <a:ea typeface="Times New Roman"/>
                          <a:cs typeface="Arial"/>
                        </a:rPr>
                        <a:t>Manual result </a:t>
                      </a:r>
                      <a:endParaRPr lang="en-US" sz="1600">
                        <a:latin typeface="Calibri"/>
                        <a:ea typeface="Calibri"/>
                        <a:cs typeface="Arial"/>
                      </a:endParaRPr>
                    </a:p>
                  </a:txBody>
                  <a:tcPr marL="66778" marR="6677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algn="l">
                        <a:lnSpc>
                          <a:spcPct val="115000"/>
                        </a:lnSpc>
                        <a:spcAft>
                          <a:spcPts val="0"/>
                        </a:spcAft>
                        <a:tabLst>
                          <a:tab pos="3883025" algn="l"/>
                        </a:tabLst>
                      </a:pPr>
                      <a:r>
                        <a:rPr lang="en-US" sz="1600" b="1">
                          <a:solidFill>
                            <a:srgbClr val="FFFFFF"/>
                          </a:solidFill>
                          <a:latin typeface="Times New Roman"/>
                          <a:ea typeface="Times New Roman"/>
                          <a:cs typeface="Arial"/>
                        </a:rPr>
                        <a:t># of bars(sap) </a:t>
                      </a:r>
                      <a:endParaRPr lang="en-US" sz="1600">
                        <a:latin typeface="Calibri"/>
                        <a:ea typeface="Calibri"/>
                        <a:cs typeface="Arial"/>
                      </a:endParaRPr>
                    </a:p>
                  </a:txBody>
                  <a:tcPr marL="66778" marR="6677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algn="l">
                        <a:lnSpc>
                          <a:spcPct val="115000"/>
                        </a:lnSpc>
                        <a:spcAft>
                          <a:spcPts val="0"/>
                        </a:spcAft>
                        <a:tabLst>
                          <a:tab pos="3883025" algn="l"/>
                        </a:tabLst>
                      </a:pPr>
                      <a:r>
                        <a:rPr lang="en-US" sz="1600" b="1">
                          <a:solidFill>
                            <a:srgbClr val="FFFFFF"/>
                          </a:solidFill>
                          <a:latin typeface="Times New Roman"/>
                          <a:ea typeface="Times New Roman"/>
                          <a:cs typeface="Arial"/>
                        </a:rPr>
                        <a:t># of bars(manual)</a:t>
                      </a:r>
                      <a:endParaRPr lang="en-US" sz="1600">
                        <a:latin typeface="Calibri"/>
                        <a:ea typeface="Calibri"/>
                        <a:cs typeface="Arial"/>
                      </a:endParaRPr>
                    </a:p>
                  </a:txBody>
                  <a:tcPr marL="66778" marR="6677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r>
              <a:tr h="444771">
                <a:tc>
                  <a:txBody>
                    <a:bodyPr/>
                    <a:lstStyle/>
                    <a:p>
                      <a:pPr algn="l">
                        <a:lnSpc>
                          <a:spcPct val="115000"/>
                        </a:lnSpc>
                        <a:spcAft>
                          <a:spcPts val="0"/>
                        </a:spcAft>
                        <a:tabLst>
                          <a:tab pos="3883025" algn="l"/>
                        </a:tabLst>
                      </a:pPr>
                      <a:r>
                        <a:rPr lang="en-US" sz="1600" b="1" dirty="0" err="1">
                          <a:solidFill>
                            <a:srgbClr val="FFFFFF"/>
                          </a:solidFill>
                          <a:latin typeface="Times New Roman"/>
                          <a:ea typeface="Calibri"/>
                          <a:cs typeface="Arial"/>
                        </a:rPr>
                        <a:t>M</a:t>
                      </a:r>
                      <a:r>
                        <a:rPr lang="en-US" sz="1600" b="1" baseline="-25000" dirty="0" err="1">
                          <a:solidFill>
                            <a:srgbClr val="FFFFFF"/>
                          </a:solidFill>
                          <a:latin typeface="Times New Roman"/>
                          <a:ea typeface="Calibri"/>
                          <a:cs typeface="Arial"/>
                        </a:rPr>
                        <a:t>+v</a:t>
                      </a:r>
                      <a:r>
                        <a:rPr lang="en-US" sz="1600" b="1" baseline="-25000" dirty="0">
                          <a:solidFill>
                            <a:srgbClr val="FFFFFF"/>
                          </a:solidFill>
                          <a:latin typeface="Times New Roman"/>
                          <a:ea typeface="Calibri"/>
                          <a:cs typeface="Arial"/>
                        </a:rPr>
                        <a:t>   for column strip </a:t>
                      </a:r>
                      <a:endParaRPr lang="en-US" sz="1600" dirty="0">
                        <a:latin typeface="Calibri"/>
                        <a:ea typeface="Calibri"/>
                        <a:cs typeface="Arial"/>
                      </a:endParaRPr>
                    </a:p>
                  </a:txBody>
                  <a:tcPr marL="66778" marR="66778"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l">
                        <a:lnSpc>
                          <a:spcPct val="115000"/>
                        </a:lnSpc>
                        <a:spcAft>
                          <a:spcPts val="0"/>
                        </a:spcAft>
                        <a:tabLst>
                          <a:tab pos="3883025" algn="l"/>
                        </a:tabLst>
                      </a:pPr>
                      <a:r>
                        <a:rPr lang="en-US" sz="1600">
                          <a:latin typeface="Times New Roman"/>
                          <a:ea typeface="Calibri"/>
                          <a:cs typeface="Arial"/>
                        </a:rPr>
                        <a:t>0.93 </a:t>
                      </a:r>
                      <a:endParaRPr lang="en-US" sz="1600">
                        <a:latin typeface="Calibri"/>
                        <a:ea typeface="Calibri"/>
                        <a:cs typeface="Arial"/>
                      </a:endParaRPr>
                    </a:p>
                  </a:txBody>
                  <a:tcPr marL="66778" marR="66778"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l">
                        <a:lnSpc>
                          <a:spcPct val="115000"/>
                        </a:lnSpc>
                        <a:spcAft>
                          <a:spcPts val="0"/>
                        </a:spcAft>
                        <a:tabLst>
                          <a:tab pos="3883025" algn="l"/>
                        </a:tabLst>
                      </a:pPr>
                      <a:r>
                        <a:rPr lang="en-US" sz="1600">
                          <a:latin typeface="Times New Roman"/>
                          <a:ea typeface="Calibri"/>
                          <a:cs typeface="Arial"/>
                        </a:rPr>
                        <a:t>0.88</a:t>
                      </a:r>
                      <a:endParaRPr lang="en-US" sz="1600">
                        <a:latin typeface="Calibri"/>
                        <a:ea typeface="Calibri"/>
                        <a:cs typeface="Arial"/>
                      </a:endParaRPr>
                    </a:p>
                  </a:txBody>
                  <a:tcPr marL="66778" marR="6677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l">
                        <a:lnSpc>
                          <a:spcPct val="115000"/>
                        </a:lnSpc>
                        <a:spcAft>
                          <a:spcPts val="0"/>
                        </a:spcAft>
                        <a:tabLst>
                          <a:tab pos="3883025" algn="l"/>
                        </a:tabLst>
                      </a:pPr>
                      <a:r>
                        <a:rPr lang="en-US" sz="1600">
                          <a:latin typeface="Times New Roman"/>
                          <a:ea typeface="Calibri"/>
                          <a:cs typeface="Arial"/>
                        </a:rPr>
                        <a:t>3 Ф12mm/m</a:t>
                      </a:r>
                      <a:endParaRPr lang="en-US" sz="1600">
                        <a:latin typeface="Calibri"/>
                        <a:ea typeface="Calibri"/>
                        <a:cs typeface="Arial"/>
                      </a:endParaRPr>
                    </a:p>
                  </a:txBody>
                  <a:tcPr marL="66778" marR="6677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l">
                        <a:lnSpc>
                          <a:spcPct val="115000"/>
                        </a:lnSpc>
                        <a:spcAft>
                          <a:spcPts val="0"/>
                        </a:spcAft>
                        <a:tabLst>
                          <a:tab pos="3883025" algn="l"/>
                        </a:tabLst>
                      </a:pPr>
                      <a:r>
                        <a:rPr lang="en-US" sz="1600">
                          <a:latin typeface="Times New Roman"/>
                          <a:ea typeface="Calibri"/>
                          <a:cs typeface="Arial"/>
                        </a:rPr>
                        <a:t>2 Φ12mm\m</a:t>
                      </a:r>
                      <a:endParaRPr lang="en-US" sz="1600">
                        <a:latin typeface="Calibri"/>
                        <a:ea typeface="Calibri"/>
                        <a:cs typeface="Arial"/>
                      </a:endParaRPr>
                    </a:p>
                  </a:txBody>
                  <a:tcPr marL="66778" marR="6677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r>
              <a:tr h="458431">
                <a:tc>
                  <a:txBody>
                    <a:bodyPr/>
                    <a:lstStyle/>
                    <a:p>
                      <a:pPr algn="l">
                        <a:lnSpc>
                          <a:spcPct val="115000"/>
                        </a:lnSpc>
                        <a:spcAft>
                          <a:spcPts val="0"/>
                        </a:spcAft>
                        <a:tabLst>
                          <a:tab pos="3883025" algn="l"/>
                        </a:tabLst>
                      </a:pPr>
                      <a:r>
                        <a:rPr lang="en-US" sz="1600" b="1" dirty="0" err="1">
                          <a:solidFill>
                            <a:srgbClr val="FFFFFF"/>
                          </a:solidFill>
                          <a:latin typeface="Times New Roman"/>
                          <a:ea typeface="Calibri"/>
                          <a:cs typeface="Arial"/>
                        </a:rPr>
                        <a:t>M</a:t>
                      </a:r>
                      <a:r>
                        <a:rPr lang="en-US" sz="1600" b="1" baseline="-25000" dirty="0" err="1">
                          <a:solidFill>
                            <a:srgbClr val="FFFFFF"/>
                          </a:solidFill>
                          <a:latin typeface="Times New Roman"/>
                          <a:ea typeface="Calibri"/>
                          <a:cs typeface="Arial"/>
                        </a:rPr>
                        <a:t>+v</a:t>
                      </a:r>
                      <a:r>
                        <a:rPr lang="en-US" sz="1600" b="1" baseline="-25000" dirty="0">
                          <a:solidFill>
                            <a:srgbClr val="FFFFFF"/>
                          </a:solidFill>
                          <a:latin typeface="Times New Roman"/>
                          <a:ea typeface="Calibri"/>
                          <a:cs typeface="Arial"/>
                        </a:rPr>
                        <a:t>  for middle strip</a:t>
                      </a:r>
                      <a:endParaRPr lang="en-US" sz="1600" dirty="0">
                        <a:latin typeface="Calibri"/>
                        <a:ea typeface="Calibri"/>
                        <a:cs typeface="Arial"/>
                      </a:endParaRPr>
                    </a:p>
                  </a:txBody>
                  <a:tcPr marL="66778" marR="66778"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l">
                        <a:lnSpc>
                          <a:spcPct val="115000"/>
                        </a:lnSpc>
                        <a:spcAft>
                          <a:spcPts val="0"/>
                        </a:spcAft>
                        <a:tabLst>
                          <a:tab pos="3883025" algn="l"/>
                        </a:tabLst>
                      </a:pPr>
                      <a:r>
                        <a:rPr lang="en-US" sz="1600" dirty="0">
                          <a:latin typeface="Times New Roman"/>
                          <a:ea typeface="Calibri"/>
                          <a:cs typeface="Arial"/>
                        </a:rPr>
                        <a:t>0.86 </a:t>
                      </a:r>
                      <a:endParaRPr lang="en-US" sz="1600" dirty="0">
                        <a:latin typeface="Calibri"/>
                        <a:ea typeface="Calibri"/>
                        <a:cs typeface="Arial"/>
                      </a:endParaRPr>
                    </a:p>
                  </a:txBody>
                  <a:tcPr marL="66778" marR="66778"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l">
                        <a:lnSpc>
                          <a:spcPct val="115000"/>
                        </a:lnSpc>
                        <a:spcAft>
                          <a:spcPts val="0"/>
                        </a:spcAft>
                        <a:tabLst>
                          <a:tab pos="3883025" algn="l"/>
                        </a:tabLst>
                      </a:pPr>
                      <a:r>
                        <a:rPr lang="en-US" sz="1600">
                          <a:latin typeface="Times New Roman"/>
                          <a:ea typeface="Calibri"/>
                          <a:cs typeface="Arial"/>
                        </a:rPr>
                        <a:t>2.5</a:t>
                      </a:r>
                      <a:endParaRPr lang="en-US" sz="1600">
                        <a:latin typeface="Calibri"/>
                        <a:ea typeface="Calibri"/>
                        <a:cs typeface="Arial"/>
                      </a:endParaRPr>
                    </a:p>
                  </a:txBody>
                  <a:tcPr marL="66778" marR="6677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l">
                        <a:lnSpc>
                          <a:spcPct val="115000"/>
                        </a:lnSpc>
                        <a:spcAft>
                          <a:spcPts val="0"/>
                        </a:spcAft>
                        <a:tabLst>
                          <a:tab pos="3883025" algn="l"/>
                        </a:tabLst>
                      </a:pPr>
                      <a:r>
                        <a:rPr lang="en-US" sz="1600">
                          <a:latin typeface="Times New Roman"/>
                          <a:ea typeface="Calibri"/>
                          <a:cs typeface="Arial"/>
                        </a:rPr>
                        <a:t>3 Ф12mm/m</a:t>
                      </a:r>
                      <a:endParaRPr lang="en-US" sz="1600">
                        <a:latin typeface="Calibri"/>
                        <a:ea typeface="Calibri"/>
                        <a:cs typeface="Arial"/>
                      </a:endParaRPr>
                    </a:p>
                  </a:txBody>
                  <a:tcPr marL="66778" marR="6677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l">
                        <a:lnSpc>
                          <a:spcPct val="115000"/>
                        </a:lnSpc>
                        <a:spcAft>
                          <a:spcPts val="0"/>
                        </a:spcAft>
                        <a:tabLst>
                          <a:tab pos="3883025" algn="l"/>
                        </a:tabLst>
                      </a:pPr>
                      <a:r>
                        <a:rPr lang="en-US" sz="1600">
                          <a:latin typeface="Times New Roman"/>
                          <a:ea typeface="Calibri"/>
                          <a:cs typeface="Arial"/>
                        </a:rPr>
                        <a:t>4 Φ12mm\m</a:t>
                      </a:r>
                      <a:endParaRPr lang="en-US" sz="1600">
                        <a:latin typeface="Calibri"/>
                        <a:ea typeface="Calibri"/>
                        <a:cs typeface="Arial"/>
                      </a:endParaRPr>
                    </a:p>
                  </a:txBody>
                  <a:tcPr marL="66778" marR="6677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r>
              <a:tr h="458431">
                <a:tc>
                  <a:txBody>
                    <a:bodyPr/>
                    <a:lstStyle/>
                    <a:p>
                      <a:pPr algn="l">
                        <a:lnSpc>
                          <a:spcPct val="115000"/>
                        </a:lnSpc>
                        <a:spcAft>
                          <a:spcPts val="0"/>
                        </a:spcAft>
                        <a:tabLst>
                          <a:tab pos="3883025" algn="l"/>
                        </a:tabLst>
                      </a:pPr>
                      <a:r>
                        <a:rPr lang="en-US" sz="1600" b="1">
                          <a:solidFill>
                            <a:srgbClr val="FFFFFF"/>
                          </a:solidFill>
                          <a:latin typeface="Times New Roman"/>
                          <a:ea typeface="Calibri"/>
                          <a:cs typeface="Arial"/>
                        </a:rPr>
                        <a:t>M</a:t>
                      </a:r>
                      <a:r>
                        <a:rPr lang="en-US" sz="1600" b="1" baseline="-25000">
                          <a:solidFill>
                            <a:srgbClr val="FFFFFF"/>
                          </a:solidFill>
                          <a:latin typeface="Times New Roman"/>
                          <a:ea typeface="Calibri"/>
                          <a:cs typeface="Arial"/>
                        </a:rPr>
                        <a:t>-v   for column strip</a:t>
                      </a:r>
                      <a:endParaRPr lang="en-US" sz="1600">
                        <a:latin typeface="Calibri"/>
                        <a:ea typeface="Calibri"/>
                        <a:cs typeface="Arial"/>
                      </a:endParaRPr>
                    </a:p>
                  </a:txBody>
                  <a:tcPr marL="66778" marR="66778"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l">
                        <a:lnSpc>
                          <a:spcPct val="115000"/>
                        </a:lnSpc>
                        <a:spcAft>
                          <a:spcPts val="0"/>
                        </a:spcAft>
                        <a:tabLst>
                          <a:tab pos="3883025" algn="l"/>
                        </a:tabLst>
                      </a:pPr>
                      <a:r>
                        <a:rPr lang="en-US" sz="1600" dirty="0">
                          <a:latin typeface="Times New Roman"/>
                          <a:ea typeface="Calibri"/>
                          <a:cs typeface="Arial"/>
                        </a:rPr>
                        <a:t>3.52</a:t>
                      </a:r>
                      <a:endParaRPr lang="en-US" sz="1600" dirty="0">
                        <a:latin typeface="Calibri"/>
                        <a:ea typeface="Calibri"/>
                        <a:cs typeface="Arial"/>
                      </a:endParaRPr>
                    </a:p>
                  </a:txBody>
                  <a:tcPr marL="66778" marR="66778"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l">
                        <a:lnSpc>
                          <a:spcPct val="115000"/>
                        </a:lnSpc>
                        <a:spcAft>
                          <a:spcPts val="0"/>
                        </a:spcAft>
                        <a:tabLst>
                          <a:tab pos="3883025" algn="l"/>
                        </a:tabLst>
                      </a:pPr>
                      <a:r>
                        <a:rPr lang="en-US" sz="1600">
                          <a:latin typeface="Times New Roman"/>
                          <a:ea typeface="Calibri"/>
                          <a:cs typeface="Arial"/>
                        </a:rPr>
                        <a:t>1.64</a:t>
                      </a:r>
                      <a:endParaRPr lang="en-US" sz="1600">
                        <a:latin typeface="Calibri"/>
                        <a:ea typeface="Calibri"/>
                        <a:cs typeface="Arial"/>
                      </a:endParaRPr>
                    </a:p>
                  </a:txBody>
                  <a:tcPr marL="66778" marR="6677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l">
                        <a:lnSpc>
                          <a:spcPct val="115000"/>
                        </a:lnSpc>
                        <a:spcAft>
                          <a:spcPts val="0"/>
                        </a:spcAft>
                        <a:tabLst>
                          <a:tab pos="3883025" algn="l"/>
                        </a:tabLst>
                      </a:pPr>
                      <a:r>
                        <a:rPr lang="en-US" sz="1600">
                          <a:latin typeface="Times New Roman"/>
                          <a:ea typeface="Calibri"/>
                          <a:cs typeface="Arial"/>
                        </a:rPr>
                        <a:t>6 Ф12mm/m.</a:t>
                      </a:r>
                      <a:endParaRPr lang="en-US" sz="1600">
                        <a:latin typeface="Calibri"/>
                        <a:ea typeface="Calibri"/>
                        <a:cs typeface="Arial"/>
                      </a:endParaRPr>
                    </a:p>
                  </a:txBody>
                  <a:tcPr marL="66778" marR="6677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l">
                        <a:lnSpc>
                          <a:spcPct val="115000"/>
                        </a:lnSpc>
                        <a:spcAft>
                          <a:spcPts val="0"/>
                        </a:spcAft>
                        <a:tabLst>
                          <a:tab pos="3883025" algn="l"/>
                        </a:tabLst>
                      </a:pPr>
                      <a:r>
                        <a:rPr lang="en-US" sz="1600" dirty="0">
                          <a:latin typeface="Times New Roman"/>
                          <a:ea typeface="Calibri"/>
                          <a:cs typeface="Arial"/>
                        </a:rPr>
                        <a:t>3 Φ12mm\m</a:t>
                      </a:r>
                      <a:endParaRPr lang="en-US" sz="1600" dirty="0">
                        <a:latin typeface="Calibri"/>
                        <a:ea typeface="Calibri"/>
                        <a:cs typeface="Arial"/>
                      </a:endParaRPr>
                    </a:p>
                  </a:txBody>
                  <a:tcPr marL="66778" marR="6677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r>
              <a:tr h="458431">
                <a:tc>
                  <a:txBody>
                    <a:bodyPr/>
                    <a:lstStyle/>
                    <a:p>
                      <a:pPr algn="l">
                        <a:lnSpc>
                          <a:spcPct val="115000"/>
                        </a:lnSpc>
                        <a:spcAft>
                          <a:spcPts val="0"/>
                        </a:spcAft>
                        <a:tabLst>
                          <a:tab pos="3883025" algn="l"/>
                        </a:tabLst>
                      </a:pPr>
                      <a:r>
                        <a:rPr lang="en-US" sz="1600" b="1">
                          <a:solidFill>
                            <a:srgbClr val="FFFFFF"/>
                          </a:solidFill>
                          <a:latin typeface="Times New Roman"/>
                          <a:ea typeface="Calibri"/>
                          <a:cs typeface="Arial"/>
                        </a:rPr>
                        <a:t>M</a:t>
                      </a:r>
                      <a:r>
                        <a:rPr lang="en-US" sz="1600" b="1" baseline="-25000">
                          <a:solidFill>
                            <a:srgbClr val="FFFFFF"/>
                          </a:solidFill>
                          <a:latin typeface="Times New Roman"/>
                          <a:ea typeface="Calibri"/>
                          <a:cs typeface="Arial"/>
                        </a:rPr>
                        <a:t>-v   for middle  strip</a:t>
                      </a:r>
                      <a:endParaRPr lang="en-US" sz="1600">
                        <a:latin typeface="Calibri"/>
                        <a:ea typeface="Calibri"/>
                        <a:cs typeface="Arial"/>
                      </a:endParaRPr>
                    </a:p>
                  </a:txBody>
                  <a:tcPr marL="66778" marR="66778"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l">
                        <a:lnSpc>
                          <a:spcPct val="115000"/>
                        </a:lnSpc>
                        <a:spcAft>
                          <a:spcPts val="0"/>
                        </a:spcAft>
                        <a:tabLst>
                          <a:tab pos="3883025" algn="l"/>
                        </a:tabLst>
                      </a:pPr>
                      <a:r>
                        <a:rPr lang="en-US" sz="1600" dirty="0">
                          <a:latin typeface="Times New Roman"/>
                          <a:ea typeface="Calibri"/>
                          <a:cs typeface="Arial"/>
                        </a:rPr>
                        <a:t>2.91</a:t>
                      </a:r>
                      <a:endParaRPr lang="en-US" sz="1600" dirty="0">
                        <a:latin typeface="Calibri"/>
                        <a:ea typeface="Calibri"/>
                        <a:cs typeface="Arial"/>
                      </a:endParaRPr>
                    </a:p>
                  </a:txBody>
                  <a:tcPr marL="66778" marR="66778"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l">
                        <a:lnSpc>
                          <a:spcPct val="115000"/>
                        </a:lnSpc>
                        <a:spcAft>
                          <a:spcPts val="0"/>
                        </a:spcAft>
                        <a:tabLst>
                          <a:tab pos="3883025" algn="l"/>
                        </a:tabLst>
                      </a:pPr>
                      <a:r>
                        <a:rPr lang="en-US" sz="1600" dirty="0">
                          <a:latin typeface="Times New Roman"/>
                          <a:ea typeface="Calibri"/>
                          <a:cs typeface="Arial"/>
                        </a:rPr>
                        <a:t>4.64  </a:t>
                      </a:r>
                      <a:endParaRPr lang="en-US" sz="1600" dirty="0">
                        <a:latin typeface="Calibri"/>
                        <a:ea typeface="Calibri"/>
                        <a:cs typeface="Arial"/>
                      </a:endParaRPr>
                    </a:p>
                  </a:txBody>
                  <a:tcPr marL="66778" marR="6677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l">
                        <a:lnSpc>
                          <a:spcPct val="115000"/>
                        </a:lnSpc>
                        <a:spcAft>
                          <a:spcPts val="0"/>
                        </a:spcAft>
                        <a:tabLst>
                          <a:tab pos="3883025" algn="l"/>
                        </a:tabLst>
                      </a:pPr>
                      <a:r>
                        <a:rPr lang="en-US" sz="1600" dirty="0">
                          <a:latin typeface="Times New Roman"/>
                          <a:ea typeface="Calibri"/>
                          <a:cs typeface="Arial"/>
                        </a:rPr>
                        <a:t>5 Ф12mm/1m</a:t>
                      </a:r>
                      <a:endParaRPr lang="en-US" sz="1600" dirty="0">
                        <a:latin typeface="Calibri"/>
                        <a:ea typeface="Calibri"/>
                        <a:cs typeface="Arial"/>
                      </a:endParaRPr>
                    </a:p>
                  </a:txBody>
                  <a:tcPr marL="66778" marR="6677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l">
                        <a:lnSpc>
                          <a:spcPct val="115000"/>
                        </a:lnSpc>
                        <a:spcAft>
                          <a:spcPts val="0"/>
                        </a:spcAft>
                        <a:tabLst>
                          <a:tab pos="3883025" algn="l"/>
                        </a:tabLst>
                      </a:pPr>
                      <a:r>
                        <a:rPr lang="en-US" sz="1600" dirty="0">
                          <a:latin typeface="Times New Roman"/>
                          <a:ea typeface="Calibri"/>
                          <a:cs typeface="Arial"/>
                        </a:rPr>
                        <a:t>7Φ12mm\m</a:t>
                      </a:r>
                      <a:endParaRPr lang="en-US" sz="1600" dirty="0">
                        <a:latin typeface="Calibri"/>
                        <a:ea typeface="Calibri"/>
                        <a:cs typeface="Arial"/>
                      </a:endParaRPr>
                    </a:p>
                  </a:txBody>
                  <a:tcPr marL="66778" marR="6677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1187624" y="0"/>
            <a:ext cx="7704856" cy="66171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3200" b="1" strike="noStrike" cap="none" normalizeH="0" baseline="0" dirty="0" smtClean="0">
                <a:ln>
                  <a:noFill/>
                </a:ln>
                <a:solidFill>
                  <a:schemeClr val="accent6"/>
                </a:solidFill>
                <a:effectLst/>
                <a:latin typeface="Gill Sans MT (Body)"/>
                <a:ea typeface="Cambria" pitchFamily="18" charset="0"/>
                <a:cs typeface="Times New Roman" pitchFamily="18" charset="0"/>
              </a:rPr>
              <a:t>This project is formed of six basic chapters</a:t>
            </a:r>
            <a:r>
              <a:rPr kumimoji="0" lang="en-US" sz="3200" b="1" strike="noStrike" cap="none" normalizeH="0" baseline="0" dirty="0" smtClean="0">
                <a:ln>
                  <a:noFill/>
                </a:ln>
                <a:solidFill>
                  <a:schemeClr val="accent6"/>
                </a:solidFill>
                <a:effectLst/>
                <a:latin typeface="Gill Sans MT (Body)"/>
                <a:ea typeface="Cambria" pitchFamily="18" charset="0"/>
                <a:cs typeface="Arial" pitchFamily="34" charset="0"/>
              </a:rPr>
              <a:t>:-</a:t>
            </a:r>
            <a:endParaRPr kumimoji="0" lang="en-US" sz="3200" b="1" strike="noStrike" cap="none" normalizeH="0" baseline="0" dirty="0" smtClean="0">
              <a:ln>
                <a:noFill/>
              </a:ln>
              <a:solidFill>
                <a:schemeClr val="accent6"/>
              </a:solidFill>
              <a:effectLst/>
              <a:latin typeface="Gill Sans MT (Body)"/>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accent6"/>
                </a:solidFill>
                <a:effectLst/>
                <a:latin typeface="Gill Sans MT (Body)"/>
                <a:ea typeface="Cambria" pitchFamily="18" charset="0"/>
                <a:cs typeface="Times New Roman" pitchFamily="18" charset="0"/>
              </a:rPr>
              <a:t>Chapter 1:</a:t>
            </a:r>
            <a:r>
              <a:rPr kumimoji="0" lang="en-US" sz="1600" b="1" i="0" u="none" strike="noStrike" cap="none" normalizeH="0" baseline="0" dirty="0" smtClean="0">
                <a:ln>
                  <a:noFill/>
                </a:ln>
                <a:solidFill>
                  <a:schemeClr val="tx1"/>
                </a:solidFill>
                <a:effectLst/>
                <a:latin typeface="Gill Sans MT (Body)"/>
                <a:ea typeface="Cambria" pitchFamily="18" charset="0"/>
                <a:cs typeface="Times New Roman" pitchFamily="18" charset="0"/>
              </a:rPr>
              <a:t> Introduction, that describes the structure location, loads, materials, codes and standards and the basic structural system of the structure.</a:t>
            </a:r>
          </a:p>
          <a:p>
            <a:pPr marL="0" marR="0" lvl="0" indent="0" algn="justLow"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Gill Sans MT (Body)"/>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accent6"/>
                </a:solidFill>
                <a:effectLst/>
                <a:latin typeface="Gill Sans MT (Body)"/>
                <a:ea typeface="Cambria" pitchFamily="18" charset="0"/>
                <a:cs typeface="Times New Roman" pitchFamily="18" charset="0"/>
              </a:rPr>
              <a:t>Chapter 2:</a:t>
            </a:r>
            <a:r>
              <a:rPr kumimoji="0" lang="en-US" sz="1600" b="1" i="0" u="none" strike="noStrike" cap="none" normalizeH="0" baseline="0" dirty="0" smtClean="0">
                <a:ln>
                  <a:noFill/>
                </a:ln>
                <a:solidFill>
                  <a:schemeClr val="tx1"/>
                </a:solidFill>
                <a:effectLst/>
                <a:latin typeface="Gill Sans MT (Body)"/>
                <a:ea typeface="Cambria" pitchFamily="18" charset="0"/>
                <a:cs typeface="Times New Roman" pitchFamily="18" charset="0"/>
              </a:rPr>
              <a:t> Preliminary design, which introduces the selection of slab, beams and columns dimensions according to ACI code.</a:t>
            </a:r>
          </a:p>
          <a:p>
            <a:pPr marL="0" marR="0" lvl="0" indent="0" algn="justLow"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Gill Sans MT (Body)"/>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accent6"/>
                </a:solidFill>
                <a:effectLst/>
                <a:latin typeface="Gill Sans MT (Body)"/>
                <a:ea typeface="Cambria" pitchFamily="18" charset="0"/>
                <a:cs typeface="Times New Roman" pitchFamily="18" charset="0"/>
              </a:rPr>
              <a:t>Chapter 3:</a:t>
            </a:r>
            <a:r>
              <a:rPr kumimoji="0" lang="en-US" sz="1600" b="1" i="0" u="none" strike="noStrike" cap="none" normalizeH="0" baseline="0" dirty="0" smtClean="0">
                <a:ln>
                  <a:noFill/>
                </a:ln>
                <a:solidFill>
                  <a:schemeClr val="tx1"/>
                </a:solidFill>
                <a:effectLst/>
                <a:latin typeface="Gill Sans MT (Body)"/>
                <a:ea typeface="Cambria" pitchFamily="18" charset="0"/>
                <a:cs typeface="Times New Roman" pitchFamily="18" charset="0"/>
              </a:rPr>
              <a:t> Structural verification, which introduces checks for the structure as one story to compatibility, equilibrium and stress strain relationship then replicate the structure to seven stories and the same checks well be done.  </a:t>
            </a: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Gill Sans MT (Body)"/>
                <a:ea typeface="Cambria" pitchFamily="18" charset="0"/>
                <a:cs typeface="Times New Roman" pitchFamily="18" charset="0"/>
              </a:rPr>
              <a:t>   </a:t>
            </a:r>
            <a:endParaRPr kumimoji="0" lang="en-US" sz="1600" b="1" i="0" u="none" strike="noStrike" cap="none" normalizeH="0" baseline="0" dirty="0" smtClean="0">
              <a:ln>
                <a:noFill/>
              </a:ln>
              <a:solidFill>
                <a:schemeClr val="tx1"/>
              </a:solidFill>
              <a:effectLst/>
              <a:latin typeface="Gill Sans MT (Body)"/>
              <a:cs typeface="Arial" pitchFamily="34" charset="0"/>
            </a:endParaRPr>
          </a:p>
          <a:p>
            <a:pPr lvl="0" algn="justLow" eaLnBrk="0" fontAlgn="base" hangingPunct="0">
              <a:spcBef>
                <a:spcPct val="0"/>
              </a:spcBef>
              <a:spcAft>
                <a:spcPct val="0"/>
              </a:spcAft>
            </a:pPr>
            <a:r>
              <a:rPr kumimoji="0" lang="en-US" sz="2000" b="1" i="0" u="none" strike="noStrike" cap="none" normalizeH="0" baseline="0" dirty="0" smtClean="0">
                <a:ln>
                  <a:noFill/>
                </a:ln>
                <a:solidFill>
                  <a:schemeClr val="accent6"/>
                </a:solidFill>
                <a:effectLst/>
                <a:latin typeface="Gill Sans MT (Body)"/>
                <a:ea typeface="Cambria" pitchFamily="18" charset="0"/>
                <a:cs typeface="Times New Roman" pitchFamily="18" charset="0"/>
              </a:rPr>
              <a:t>Chapter 4:</a:t>
            </a:r>
            <a:r>
              <a:rPr kumimoji="0" lang="en-US" sz="1600" b="1" i="0" u="none" strike="noStrike" cap="none" normalizeH="0" baseline="0" dirty="0" smtClean="0">
                <a:ln>
                  <a:noFill/>
                </a:ln>
                <a:solidFill>
                  <a:schemeClr val="tx1"/>
                </a:solidFill>
                <a:effectLst/>
                <a:latin typeface="Gill Sans MT (Body)"/>
                <a:ea typeface="Cambria" pitchFamily="18" charset="0"/>
                <a:cs typeface="Times New Roman" pitchFamily="18" charset="0"/>
              </a:rPr>
              <a:t> Static design, which introduces design of different structural elements using SAP program which are slab, beams, columns,</a:t>
            </a:r>
            <a:r>
              <a:rPr lang="en-US" sz="1600" b="1" dirty="0" smtClean="0">
                <a:latin typeface="Gill Sans MT (Body)"/>
                <a:ea typeface="Cambria" pitchFamily="18" charset="0"/>
                <a:cs typeface="Times New Roman" pitchFamily="18" charset="0"/>
              </a:rPr>
              <a:t> footings</a:t>
            </a:r>
            <a:r>
              <a:rPr kumimoji="0" lang="en-US" sz="1600" b="1" i="0" u="none" strike="noStrike" cap="none" normalizeH="0" baseline="0" dirty="0" smtClean="0">
                <a:ln>
                  <a:noFill/>
                </a:ln>
                <a:solidFill>
                  <a:schemeClr val="tx1"/>
                </a:solidFill>
                <a:effectLst/>
                <a:latin typeface="Gill Sans MT (Body)"/>
                <a:ea typeface="Cambria" pitchFamily="18" charset="0"/>
                <a:cs typeface="Times New Roman" pitchFamily="18" charset="0"/>
              </a:rPr>
              <a:t> and </a:t>
            </a:r>
            <a:r>
              <a:rPr lang="en-US" sz="1600" b="1" dirty="0" smtClean="0">
                <a:latin typeface="Gill Sans MT (Body)"/>
                <a:ea typeface="Cambria" pitchFamily="18" charset="0"/>
                <a:cs typeface="Times New Roman" pitchFamily="18" charset="0"/>
              </a:rPr>
              <a:t>tie beams</a:t>
            </a:r>
            <a:r>
              <a:rPr kumimoji="0" lang="en-US" sz="1600" b="1" i="0" u="none" strike="noStrike" cap="none" normalizeH="0" baseline="0" dirty="0" smtClean="0">
                <a:ln>
                  <a:noFill/>
                </a:ln>
                <a:solidFill>
                  <a:schemeClr val="tx1"/>
                </a:solidFill>
                <a:effectLst/>
                <a:latin typeface="Gill Sans MT (Body)"/>
                <a:ea typeface="Cambria" pitchFamily="18" charset="0"/>
                <a:cs typeface="Times New Roman" pitchFamily="18" charset="0"/>
              </a:rPr>
              <a:t>.                       </a:t>
            </a:r>
          </a:p>
          <a:p>
            <a:pPr marL="0" marR="0" lvl="0" indent="0" algn="justLow"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Gill Sans MT (Body)"/>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accent6"/>
                </a:solidFill>
                <a:effectLst/>
                <a:latin typeface="Gill Sans MT (Body)"/>
                <a:ea typeface="Cambria" pitchFamily="18" charset="0"/>
                <a:cs typeface="Times New Roman" pitchFamily="18" charset="0"/>
              </a:rPr>
              <a:t>Chapter 5:</a:t>
            </a:r>
            <a:r>
              <a:rPr kumimoji="0" lang="en-US" sz="1600" b="1" i="0" u="none" strike="noStrike" cap="none" normalizeH="0" baseline="0" dirty="0" smtClean="0">
                <a:ln>
                  <a:noFill/>
                </a:ln>
                <a:solidFill>
                  <a:schemeClr val="tx1"/>
                </a:solidFill>
                <a:effectLst/>
                <a:latin typeface="Gill Sans MT (Body)"/>
                <a:ea typeface="Cambria" pitchFamily="18" charset="0"/>
                <a:cs typeface="Times New Roman" pitchFamily="18" charset="0"/>
              </a:rPr>
              <a:t> Dynamic analysis, which introduces analysis of the building using manual solution and SAP program.  </a:t>
            </a:r>
          </a:p>
          <a:p>
            <a:pPr marL="0" marR="0" lvl="0" indent="0" algn="justLow"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Gill Sans MT (Body)"/>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accent6"/>
                </a:solidFill>
                <a:effectLst/>
                <a:latin typeface="Gill Sans MT (Body)"/>
                <a:ea typeface="Cambria" pitchFamily="18" charset="0"/>
                <a:cs typeface="Times New Roman" pitchFamily="18" charset="0"/>
              </a:rPr>
              <a:t>Chapter 6:</a:t>
            </a:r>
            <a:r>
              <a:rPr kumimoji="0" lang="en-US" sz="1600" b="1" i="0" u="none" strike="noStrike" cap="none" normalizeH="0" baseline="0" dirty="0" smtClean="0">
                <a:ln>
                  <a:noFill/>
                </a:ln>
                <a:solidFill>
                  <a:schemeClr val="tx1"/>
                </a:solidFill>
                <a:effectLst/>
                <a:latin typeface="Gill Sans MT (Body)"/>
                <a:ea typeface="Cambria" pitchFamily="18" charset="0"/>
                <a:cs typeface="Times New Roman" pitchFamily="18" charset="0"/>
              </a:rPr>
              <a:t> Soil -structure interaction, here we compare the results of different soil cases in static and dynamic conditions on the building.</a:t>
            </a:r>
            <a:endParaRPr kumimoji="0" lang="en-US" sz="1600" b="1" i="0" u="none" strike="noStrike" cap="none" normalizeH="0" baseline="0" dirty="0" smtClean="0">
              <a:ln>
                <a:noFill/>
              </a:ln>
              <a:solidFill>
                <a:schemeClr val="tx1"/>
              </a:solidFill>
              <a:effectLst/>
              <a:latin typeface="Gill Sans MT (Body)"/>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5852" y="500042"/>
            <a:ext cx="1826334" cy="461665"/>
          </a:xfrm>
          <a:prstGeom prst="rect">
            <a:avLst/>
          </a:prstGeom>
        </p:spPr>
        <p:txBody>
          <a:bodyPr wrap="none">
            <a:spAutoFit/>
          </a:bodyPr>
          <a:lstStyle/>
          <a:p>
            <a:r>
              <a:rPr lang="en-US" sz="2400" b="1" i="1" dirty="0" smtClean="0">
                <a:effectLst>
                  <a:outerShdw blurRad="50000" dist="30000" dir="5400000" algn="tl" rotWithShape="0">
                    <a:srgbClr val="000000">
                      <a:alpha val="30000"/>
                    </a:srgbClr>
                  </a:outerShdw>
                </a:effectLst>
                <a:sym typeface="Wingdings" pitchFamily="2" charset="2"/>
              </a:rPr>
              <a:t>SAP results :</a:t>
            </a:r>
            <a:endParaRPr lang="ar-JO" sz="2400" dirty="0"/>
          </a:p>
        </p:txBody>
      </p:sp>
      <p:sp>
        <p:nvSpPr>
          <p:cNvPr id="921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JO"/>
          </a:p>
        </p:txBody>
      </p:sp>
      <p:sp>
        <p:nvSpPr>
          <p:cNvPr id="9219" name="Rectangle 3"/>
          <p:cNvSpPr>
            <a:spLocks noChangeArrowheads="1"/>
          </p:cNvSpPr>
          <p:nvPr/>
        </p:nvSpPr>
        <p:spPr bwMode="auto">
          <a:xfrm>
            <a:off x="1214414" y="1142984"/>
            <a:ext cx="55721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eaLnBrk="1" fontAlgn="base" latinLnBrk="0" hangingPunct="1">
              <a:lnSpc>
                <a:spcPct val="100000"/>
              </a:lnSpc>
              <a:spcBef>
                <a:spcPct val="0"/>
              </a:spcBef>
              <a:spcAft>
                <a:spcPct val="0"/>
              </a:spcAft>
              <a:buClrTx/>
              <a:buSzTx/>
              <a:buFontTx/>
              <a:buNone/>
              <a:tabLst/>
            </a:pPr>
            <a:r>
              <a:rPr kumimoji="0" lang="en-US"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SAP result in X-direction :</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Picture 5"/>
          <p:cNvPicPr/>
          <p:nvPr/>
        </p:nvPicPr>
        <p:blipFill>
          <a:blip r:embed="rId2" cstate="print"/>
          <a:srcRect/>
          <a:stretch>
            <a:fillRect/>
          </a:stretch>
        </p:blipFill>
        <p:spPr bwMode="auto">
          <a:xfrm>
            <a:off x="1071538" y="1785926"/>
            <a:ext cx="7358114" cy="1121434"/>
          </a:xfrm>
          <a:prstGeom prst="rect">
            <a:avLst/>
          </a:prstGeom>
          <a:noFill/>
          <a:ln w="9525">
            <a:noFill/>
            <a:miter lim="800000"/>
            <a:headEnd/>
            <a:tailEnd/>
          </a:ln>
        </p:spPr>
      </p:pic>
      <p:sp>
        <p:nvSpPr>
          <p:cNvPr id="12" name="TextBox 11"/>
          <p:cNvSpPr txBox="1"/>
          <p:nvPr/>
        </p:nvSpPr>
        <p:spPr>
          <a:xfrm>
            <a:off x="1285852" y="3643314"/>
            <a:ext cx="6786610" cy="1200329"/>
          </a:xfrm>
          <a:prstGeom prst="rect">
            <a:avLst/>
          </a:prstGeom>
          <a:noFill/>
        </p:spPr>
        <p:txBody>
          <a:bodyPr wrap="square" rtlCol="1">
            <a:spAutoFit/>
          </a:bodyPr>
          <a:lstStyle/>
          <a:p>
            <a:r>
              <a:rPr lang="en-US" b="1" u="sng" dirty="0" smtClean="0"/>
              <a:t>Note:</a:t>
            </a:r>
            <a:r>
              <a:rPr lang="en-US" dirty="0" smtClean="0"/>
              <a:t>           M1 = M4 </a:t>
            </a:r>
          </a:p>
          <a:p>
            <a:r>
              <a:rPr lang="en-US" dirty="0" smtClean="0"/>
              <a:t>                    M2 = M3</a:t>
            </a:r>
          </a:p>
          <a:p>
            <a:r>
              <a:rPr lang="en-US" dirty="0" smtClean="0"/>
              <a:t>                     M5 = M7 </a:t>
            </a:r>
          </a:p>
          <a:p>
            <a:endParaRPr lang="ar-JO" dirty="0"/>
          </a:p>
        </p:txBody>
      </p:sp>
      <p:sp>
        <p:nvSpPr>
          <p:cNvPr id="13" name="Left Brace 12"/>
          <p:cNvSpPr/>
          <p:nvPr/>
        </p:nvSpPr>
        <p:spPr>
          <a:xfrm>
            <a:off x="2357422" y="3714752"/>
            <a:ext cx="142876" cy="928694"/>
          </a:xfrm>
          <a:prstGeom prst="leftBrace">
            <a:avLst/>
          </a:prstGeom>
        </p:spPr>
        <p:style>
          <a:lnRef idx="1">
            <a:schemeClr val="accent1"/>
          </a:lnRef>
          <a:fillRef idx="0">
            <a:schemeClr val="accent1"/>
          </a:fillRef>
          <a:effectRef idx="0">
            <a:schemeClr val="accent1"/>
          </a:effectRef>
          <a:fontRef idx="minor">
            <a:schemeClr val="tx1"/>
          </a:fontRef>
        </p:style>
        <p:txBody>
          <a:bodyPr rtlCol="1" anchor="ctr"/>
          <a:lstStyle/>
          <a:p>
            <a:pPr algn="ctr"/>
            <a:endParaRPr lang="ar-JO"/>
          </a:p>
        </p:txBody>
      </p:sp>
      <p:sp>
        <p:nvSpPr>
          <p:cNvPr id="15" name="Right Brace 14"/>
          <p:cNvSpPr/>
          <p:nvPr/>
        </p:nvSpPr>
        <p:spPr>
          <a:xfrm>
            <a:off x="3643306" y="3714752"/>
            <a:ext cx="71438" cy="928694"/>
          </a:xfrm>
          <a:prstGeom prst="rightBrace">
            <a:avLst/>
          </a:prstGeom>
        </p:spPr>
        <p:style>
          <a:lnRef idx="1">
            <a:schemeClr val="accent1"/>
          </a:lnRef>
          <a:fillRef idx="0">
            <a:schemeClr val="accent1"/>
          </a:fillRef>
          <a:effectRef idx="0">
            <a:schemeClr val="accent1"/>
          </a:effectRef>
          <a:fontRef idx="minor">
            <a:schemeClr val="tx1"/>
          </a:fontRef>
        </p:style>
        <p:txBody>
          <a:bodyPr rtlCol="1" anchor="ctr"/>
          <a:lstStyle/>
          <a:p>
            <a:pPr algn="ctr"/>
            <a:endParaRPr lang="ar-JO"/>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857224" y="571480"/>
          <a:ext cx="8143929" cy="5715042"/>
        </p:xfrm>
        <a:graphic>
          <a:graphicData uri="http://schemas.openxmlformats.org/drawingml/2006/table">
            <a:tbl>
              <a:tblPr/>
              <a:tblGrid>
                <a:gridCol w="937872"/>
                <a:gridCol w="937872"/>
                <a:gridCol w="789169"/>
                <a:gridCol w="110706"/>
                <a:gridCol w="767647"/>
                <a:gridCol w="818519"/>
                <a:gridCol w="890915"/>
                <a:gridCol w="972439"/>
                <a:gridCol w="972439"/>
                <a:gridCol w="946351"/>
              </a:tblGrid>
              <a:tr h="877848">
                <a:tc>
                  <a:txBody>
                    <a:bodyPr/>
                    <a:lstStyle/>
                    <a:p>
                      <a:pPr algn="l">
                        <a:lnSpc>
                          <a:spcPct val="115000"/>
                        </a:lnSpc>
                        <a:spcAft>
                          <a:spcPts val="0"/>
                        </a:spcAft>
                      </a:pPr>
                      <a:r>
                        <a:rPr lang="en-US" sz="1400" b="1" dirty="0">
                          <a:solidFill>
                            <a:srgbClr val="FFFFFF"/>
                          </a:solidFill>
                          <a:latin typeface="Times New Roman"/>
                          <a:ea typeface="Calibri"/>
                          <a:cs typeface="Arial"/>
                        </a:rPr>
                        <a:t>Floor</a:t>
                      </a:r>
                      <a:endParaRPr lang="en-US" sz="1400" dirty="0">
                        <a:latin typeface="Calibri"/>
                        <a:ea typeface="Calibri"/>
                        <a:cs typeface="Arial"/>
                      </a:endParaRPr>
                    </a:p>
                  </a:txBody>
                  <a:tcPr marL="57523" marR="5752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algn="l">
                        <a:lnSpc>
                          <a:spcPct val="115000"/>
                        </a:lnSpc>
                        <a:spcAft>
                          <a:spcPts val="0"/>
                        </a:spcAft>
                      </a:pPr>
                      <a:r>
                        <a:rPr lang="en-US" sz="1400" b="1">
                          <a:solidFill>
                            <a:srgbClr val="FFFFFF"/>
                          </a:solidFill>
                          <a:latin typeface="Times New Roman"/>
                          <a:ea typeface="Calibri"/>
                          <a:cs typeface="Arial"/>
                        </a:rPr>
                        <a:t>Moment</a:t>
                      </a:r>
                      <a:endParaRPr lang="en-US" sz="1400">
                        <a:latin typeface="Calibri"/>
                        <a:ea typeface="Calibri"/>
                        <a:cs typeface="Arial"/>
                      </a:endParaRPr>
                    </a:p>
                  </a:txBody>
                  <a:tcPr marL="57523" marR="5752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algn="ctr">
                        <a:lnSpc>
                          <a:spcPct val="115000"/>
                        </a:lnSpc>
                        <a:spcAft>
                          <a:spcPts val="0"/>
                        </a:spcAft>
                      </a:pPr>
                      <a:r>
                        <a:rPr lang="en-US" sz="1400" b="1">
                          <a:solidFill>
                            <a:srgbClr val="FFFFFF"/>
                          </a:solidFill>
                          <a:latin typeface="Times New Roman"/>
                          <a:ea typeface="Calibri"/>
                          <a:cs typeface="Arial"/>
                        </a:rPr>
                        <a:t>Col. Strip               -ve</a:t>
                      </a:r>
                      <a:endParaRPr lang="en-US" sz="1400">
                        <a:latin typeface="Calibri"/>
                        <a:ea typeface="Calibri"/>
                        <a:cs typeface="Arial"/>
                      </a:endParaRPr>
                    </a:p>
                  </a:txBody>
                  <a:tcPr marL="57523" marR="5752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gridSpan="2">
                  <a:txBody>
                    <a:bodyPr/>
                    <a:lstStyle/>
                    <a:p>
                      <a:pPr algn="ctr">
                        <a:lnSpc>
                          <a:spcPct val="115000"/>
                        </a:lnSpc>
                        <a:spcAft>
                          <a:spcPts val="0"/>
                        </a:spcAft>
                      </a:pPr>
                      <a:r>
                        <a:rPr lang="en-US" sz="1400" b="1">
                          <a:solidFill>
                            <a:srgbClr val="FFFFFF"/>
                          </a:solidFill>
                          <a:latin typeface="Times New Roman"/>
                          <a:ea typeface="Calibri"/>
                          <a:cs typeface="Arial"/>
                        </a:rPr>
                        <a:t>moment</a:t>
                      </a:r>
                      <a:endParaRPr lang="en-US" sz="1400">
                        <a:latin typeface="Calibri"/>
                        <a:ea typeface="Calibri"/>
                        <a:cs typeface="Arial"/>
                      </a:endParaRPr>
                    </a:p>
                  </a:txBody>
                  <a:tcPr marL="57523" marR="5752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hMerge="1">
                  <a:txBody>
                    <a:bodyPr/>
                    <a:lstStyle/>
                    <a:p>
                      <a:pPr rtl="1"/>
                      <a:endParaRPr lang="ar-JO"/>
                    </a:p>
                  </a:txBody>
                  <a:tcPr/>
                </a:tc>
                <a:tc>
                  <a:txBody>
                    <a:bodyPr/>
                    <a:lstStyle/>
                    <a:p>
                      <a:pPr algn="ctr">
                        <a:lnSpc>
                          <a:spcPct val="115000"/>
                        </a:lnSpc>
                        <a:spcAft>
                          <a:spcPts val="0"/>
                        </a:spcAft>
                      </a:pPr>
                      <a:r>
                        <a:rPr lang="en-US" sz="1400" b="1">
                          <a:solidFill>
                            <a:srgbClr val="FFFFFF"/>
                          </a:solidFill>
                          <a:latin typeface="Times New Roman"/>
                          <a:ea typeface="Calibri"/>
                          <a:cs typeface="Arial"/>
                        </a:rPr>
                        <a:t>Col. Strip                  +ve</a:t>
                      </a:r>
                      <a:endParaRPr lang="en-US" sz="1400">
                        <a:latin typeface="Calibri"/>
                        <a:ea typeface="Calibri"/>
                        <a:cs typeface="Arial"/>
                      </a:endParaRPr>
                    </a:p>
                  </a:txBody>
                  <a:tcPr marL="57523" marR="5752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algn="l">
                        <a:lnSpc>
                          <a:spcPct val="115000"/>
                        </a:lnSpc>
                        <a:spcAft>
                          <a:spcPts val="0"/>
                        </a:spcAft>
                      </a:pPr>
                      <a:r>
                        <a:rPr lang="en-US" sz="1400" b="1">
                          <a:solidFill>
                            <a:srgbClr val="FFFFFF"/>
                          </a:solidFill>
                          <a:latin typeface="Times New Roman"/>
                          <a:ea typeface="Calibri"/>
                          <a:cs typeface="Arial"/>
                        </a:rPr>
                        <a:t>Moment </a:t>
                      </a:r>
                      <a:endParaRPr lang="en-US" sz="1400">
                        <a:latin typeface="Calibri"/>
                        <a:ea typeface="Calibri"/>
                        <a:cs typeface="Arial"/>
                      </a:endParaRPr>
                    </a:p>
                  </a:txBody>
                  <a:tcPr marL="57523" marR="5752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algn="ctr">
                        <a:lnSpc>
                          <a:spcPct val="115000"/>
                        </a:lnSpc>
                        <a:spcAft>
                          <a:spcPts val="0"/>
                        </a:spcAft>
                      </a:pPr>
                      <a:r>
                        <a:rPr lang="en-US" sz="1400" b="1">
                          <a:solidFill>
                            <a:srgbClr val="FFFFFF"/>
                          </a:solidFill>
                          <a:latin typeface="Times New Roman"/>
                          <a:ea typeface="Calibri"/>
                          <a:cs typeface="Arial"/>
                        </a:rPr>
                        <a:t>Mid. Strip  -ve</a:t>
                      </a:r>
                      <a:endParaRPr lang="en-US" sz="1400">
                        <a:latin typeface="Calibri"/>
                        <a:ea typeface="Calibri"/>
                        <a:cs typeface="Arial"/>
                      </a:endParaRPr>
                    </a:p>
                  </a:txBody>
                  <a:tcPr marL="57523" marR="5752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algn="ctr">
                        <a:lnSpc>
                          <a:spcPct val="115000"/>
                        </a:lnSpc>
                        <a:spcAft>
                          <a:spcPts val="0"/>
                        </a:spcAft>
                      </a:pPr>
                      <a:r>
                        <a:rPr lang="en-US" sz="1400" b="1">
                          <a:solidFill>
                            <a:srgbClr val="FFFFFF"/>
                          </a:solidFill>
                          <a:latin typeface="Times New Roman"/>
                          <a:ea typeface="Calibri"/>
                          <a:cs typeface="Arial"/>
                        </a:rPr>
                        <a:t>Moment </a:t>
                      </a:r>
                      <a:endParaRPr lang="en-US" sz="1400">
                        <a:latin typeface="Calibri"/>
                        <a:ea typeface="Calibri"/>
                        <a:cs typeface="Arial"/>
                      </a:endParaRPr>
                    </a:p>
                  </a:txBody>
                  <a:tcPr marL="57523" marR="5752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algn="ctr">
                        <a:lnSpc>
                          <a:spcPct val="115000"/>
                        </a:lnSpc>
                        <a:spcAft>
                          <a:spcPts val="0"/>
                        </a:spcAft>
                      </a:pPr>
                      <a:r>
                        <a:rPr lang="en-US" sz="1400" b="1">
                          <a:solidFill>
                            <a:srgbClr val="FFFFFF"/>
                          </a:solidFill>
                          <a:latin typeface="Times New Roman"/>
                          <a:ea typeface="Calibri"/>
                          <a:cs typeface="Arial"/>
                        </a:rPr>
                        <a:t>Mid. Strip  +ve</a:t>
                      </a:r>
                      <a:endParaRPr lang="en-US" sz="1400">
                        <a:latin typeface="Calibri"/>
                        <a:ea typeface="Calibri"/>
                        <a:cs typeface="Arial"/>
                      </a:endParaRPr>
                    </a:p>
                  </a:txBody>
                  <a:tcPr marL="57523" marR="5752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r>
              <a:tr h="319218">
                <a:tc rowSpan="2">
                  <a:txBody>
                    <a:bodyPr/>
                    <a:lstStyle/>
                    <a:p>
                      <a:pPr algn="ctr">
                        <a:lnSpc>
                          <a:spcPct val="115000"/>
                        </a:lnSpc>
                        <a:spcAft>
                          <a:spcPts val="0"/>
                        </a:spcAft>
                      </a:pPr>
                      <a:r>
                        <a:rPr lang="en-US" sz="1400" b="1" dirty="0">
                          <a:solidFill>
                            <a:srgbClr val="FFFFFF"/>
                          </a:solidFill>
                          <a:latin typeface="Times New Roman"/>
                          <a:ea typeface="Calibri"/>
                          <a:cs typeface="Arial"/>
                        </a:rPr>
                        <a:t>1</a:t>
                      </a:r>
                      <a:endParaRPr lang="en-US" sz="1400" dirty="0">
                        <a:latin typeface="Calibri"/>
                        <a:ea typeface="Calibri"/>
                        <a:cs typeface="Arial"/>
                      </a:endParaRPr>
                    </a:p>
                  </a:txBody>
                  <a:tcPr marL="57523" marR="57523"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l">
                        <a:lnSpc>
                          <a:spcPct val="115000"/>
                        </a:lnSpc>
                        <a:spcAft>
                          <a:spcPts val="0"/>
                        </a:spcAft>
                      </a:pPr>
                      <a:r>
                        <a:rPr lang="en-US" sz="1400" dirty="0">
                          <a:latin typeface="Times New Roman"/>
                          <a:ea typeface="Calibri"/>
                          <a:cs typeface="Arial"/>
                        </a:rPr>
                        <a:t>M1,M4</a:t>
                      </a:r>
                      <a:endParaRPr lang="en-US" sz="1400" dirty="0">
                        <a:latin typeface="Calibri"/>
                        <a:ea typeface="Calibri"/>
                        <a:cs typeface="Arial"/>
                      </a:endParaRPr>
                    </a:p>
                  </a:txBody>
                  <a:tcPr marL="57523" marR="57523"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gridSpan="2">
                  <a:txBody>
                    <a:bodyPr/>
                    <a:lstStyle/>
                    <a:p>
                      <a:pPr algn="ctr">
                        <a:lnSpc>
                          <a:spcPct val="115000"/>
                        </a:lnSpc>
                        <a:spcAft>
                          <a:spcPts val="0"/>
                        </a:spcAft>
                      </a:pPr>
                      <a:r>
                        <a:rPr lang="en-US" sz="1400">
                          <a:latin typeface="Times New Roman"/>
                          <a:ea typeface="Calibri"/>
                          <a:cs typeface="Arial"/>
                        </a:rPr>
                        <a:t>9.22</a:t>
                      </a:r>
                      <a:endParaRPr lang="en-US" sz="1400">
                        <a:latin typeface="Calibri"/>
                        <a:ea typeface="Calibri"/>
                        <a:cs typeface="Arial"/>
                      </a:endParaRPr>
                    </a:p>
                  </a:txBody>
                  <a:tcPr marL="57523" marR="5752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hMerge="1">
                  <a:txBody>
                    <a:bodyPr/>
                    <a:lstStyle/>
                    <a:p>
                      <a:pPr rtl="1"/>
                      <a:endParaRPr lang="ar-JO"/>
                    </a:p>
                  </a:txBody>
                  <a:tcPr/>
                </a:tc>
                <a:tc>
                  <a:txBody>
                    <a:bodyPr/>
                    <a:lstStyle/>
                    <a:p>
                      <a:pPr algn="ctr">
                        <a:lnSpc>
                          <a:spcPct val="115000"/>
                        </a:lnSpc>
                        <a:spcAft>
                          <a:spcPts val="0"/>
                        </a:spcAft>
                      </a:pPr>
                      <a:r>
                        <a:rPr lang="en-US" sz="1400">
                          <a:latin typeface="Times New Roman"/>
                          <a:ea typeface="Calibri"/>
                          <a:cs typeface="Arial"/>
                        </a:rPr>
                        <a:t>M5,M7</a:t>
                      </a:r>
                      <a:endParaRPr lang="en-US" sz="1400">
                        <a:latin typeface="Calibri"/>
                        <a:ea typeface="Calibri"/>
                        <a:cs typeface="Arial"/>
                      </a:endParaRPr>
                    </a:p>
                  </a:txBody>
                  <a:tcPr marL="57523" marR="5752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ctr">
                        <a:lnSpc>
                          <a:spcPct val="115000"/>
                        </a:lnSpc>
                        <a:spcAft>
                          <a:spcPts val="0"/>
                        </a:spcAft>
                      </a:pPr>
                      <a:r>
                        <a:rPr lang="en-US" sz="1400">
                          <a:latin typeface="Times New Roman"/>
                          <a:ea typeface="Calibri"/>
                          <a:cs typeface="Arial"/>
                        </a:rPr>
                        <a:t>7.39</a:t>
                      </a:r>
                      <a:endParaRPr lang="en-US" sz="1400">
                        <a:latin typeface="Calibri"/>
                        <a:ea typeface="Calibri"/>
                        <a:cs typeface="Arial"/>
                      </a:endParaRPr>
                    </a:p>
                  </a:txBody>
                  <a:tcPr marL="57523" marR="5752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ctr">
                        <a:lnSpc>
                          <a:spcPct val="115000"/>
                        </a:lnSpc>
                        <a:spcAft>
                          <a:spcPts val="0"/>
                        </a:spcAft>
                      </a:pPr>
                      <a:r>
                        <a:rPr lang="en-US" sz="1400">
                          <a:latin typeface="Times New Roman"/>
                          <a:ea typeface="Calibri"/>
                          <a:cs typeface="Arial"/>
                        </a:rPr>
                        <a:t>M1,M4</a:t>
                      </a:r>
                      <a:endParaRPr lang="en-US" sz="1400">
                        <a:latin typeface="Calibri"/>
                        <a:ea typeface="Calibri"/>
                        <a:cs typeface="Arial"/>
                      </a:endParaRPr>
                    </a:p>
                  </a:txBody>
                  <a:tcPr marL="57523" marR="5752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ctr">
                        <a:lnSpc>
                          <a:spcPct val="115000"/>
                        </a:lnSpc>
                        <a:spcAft>
                          <a:spcPts val="0"/>
                        </a:spcAft>
                      </a:pPr>
                      <a:r>
                        <a:rPr lang="en-US" sz="1400">
                          <a:latin typeface="Times New Roman"/>
                          <a:ea typeface="Calibri"/>
                          <a:cs typeface="Arial"/>
                        </a:rPr>
                        <a:t>3.02</a:t>
                      </a:r>
                      <a:endParaRPr lang="en-US" sz="1400">
                        <a:latin typeface="Calibri"/>
                        <a:ea typeface="Calibri"/>
                        <a:cs typeface="Arial"/>
                      </a:endParaRPr>
                    </a:p>
                  </a:txBody>
                  <a:tcPr marL="57523" marR="5752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ctr">
                        <a:lnSpc>
                          <a:spcPct val="115000"/>
                        </a:lnSpc>
                        <a:spcAft>
                          <a:spcPts val="0"/>
                        </a:spcAft>
                      </a:pPr>
                      <a:r>
                        <a:rPr lang="en-US" sz="1400">
                          <a:latin typeface="Times New Roman"/>
                          <a:ea typeface="Calibri"/>
                          <a:cs typeface="Arial"/>
                        </a:rPr>
                        <a:t>M5,M7</a:t>
                      </a:r>
                      <a:endParaRPr lang="en-US" sz="1400">
                        <a:latin typeface="Calibri"/>
                        <a:ea typeface="Calibri"/>
                        <a:cs typeface="Arial"/>
                      </a:endParaRPr>
                    </a:p>
                  </a:txBody>
                  <a:tcPr marL="57523" marR="5752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ctr">
                        <a:lnSpc>
                          <a:spcPct val="115000"/>
                        </a:lnSpc>
                        <a:spcAft>
                          <a:spcPts val="0"/>
                        </a:spcAft>
                      </a:pPr>
                      <a:r>
                        <a:rPr lang="en-US" sz="1400">
                          <a:latin typeface="Times New Roman"/>
                          <a:ea typeface="Calibri"/>
                          <a:cs typeface="Arial"/>
                        </a:rPr>
                        <a:t>6.12</a:t>
                      </a:r>
                      <a:endParaRPr lang="en-US" sz="1400">
                        <a:latin typeface="Calibri"/>
                        <a:ea typeface="Calibri"/>
                        <a:cs typeface="Arial"/>
                      </a:endParaRPr>
                    </a:p>
                  </a:txBody>
                  <a:tcPr marL="57523" marR="5752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r>
              <a:tr h="380575">
                <a:tc vMerge="1">
                  <a:txBody>
                    <a:bodyPr/>
                    <a:lstStyle/>
                    <a:p>
                      <a:pPr rtl="1"/>
                      <a:endParaRPr lang="ar-JO"/>
                    </a:p>
                  </a:txBody>
                  <a:tcPr/>
                </a:tc>
                <a:tc>
                  <a:txBody>
                    <a:bodyPr/>
                    <a:lstStyle/>
                    <a:p>
                      <a:pPr algn="l">
                        <a:lnSpc>
                          <a:spcPct val="115000"/>
                        </a:lnSpc>
                        <a:spcAft>
                          <a:spcPts val="0"/>
                        </a:spcAft>
                      </a:pPr>
                      <a:r>
                        <a:rPr lang="en-US" sz="1400" dirty="0">
                          <a:latin typeface="Times New Roman"/>
                          <a:ea typeface="Calibri"/>
                          <a:cs typeface="Arial"/>
                        </a:rPr>
                        <a:t>M2,M3</a:t>
                      </a:r>
                      <a:endParaRPr lang="en-US" sz="1400" dirty="0">
                        <a:latin typeface="Calibri"/>
                        <a:ea typeface="Calibri"/>
                        <a:cs typeface="Arial"/>
                      </a:endParaRPr>
                    </a:p>
                  </a:txBody>
                  <a:tcPr marL="57523" marR="57523"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gridSpan="2">
                  <a:txBody>
                    <a:bodyPr/>
                    <a:lstStyle/>
                    <a:p>
                      <a:pPr algn="ctr">
                        <a:lnSpc>
                          <a:spcPct val="115000"/>
                        </a:lnSpc>
                        <a:spcAft>
                          <a:spcPts val="0"/>
                        </a:spcAft>
                      </a:pPr>
                      <a:r>
                        <a:rPr lang="en-US" sz="1400" b="1">
                          <a:highlight>
                            <a:srgbClr val="00FF00"/>
                          </a:highlight>
                          <a:latin typeface="Times New Roman"/>
                          <a:ea typeface="Calibri"/>
                          <a:cs typeface="Arial"/>
                        </a:rPr>
                        <a:t>11.89</a:t>
                      </a:r>
                      <a:endParaRPr lang="en-US" sz="1400">
                        <a:latin typeface="Calibri"/>
                        <a:ea typeface="Calibri"/>
                        <a:cs typeface="Arial"/>
                      </a:endParaRPr>
                    </a:p>
                  </a:txBody>
                  <a:tcPr marL="57523" marR="5752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hMerge="1">
                  <a:txBody>
                    <a:bodyPr/>
                    <a:lstStyle/>
                    <a:p>
                      <a:pPr rtl="1"/>
                      <a:endParaRPr lang="ar-JO"/>
                    </a:p>
                  </a:txBody>
                  <a:tcPr/>
                </a:tc>
                <a:tc>
                  <a:txBody>
                    <a:bodyPr/>
                    <a:lstStyle/>
                    <a:p>
                      <a:pPr algn="ctr">
                        <a:lnSpc>
                          <a:spcPct val="115000"/>
                        </a:lnSpc>
                        <a:spcAft>
                          <a:spcPts val="0"/>
                        </a:spcAft>
                      </a:pPr>
                      <a:r>
                        <a:rPr lang="en-US" sz="1400">
                          <a:latin typeface="Times New Roman"/>
                          <a:ea typeface="Calibri"/>
                          <a:cs typeface="Arial"/>
                        </a:rPr>
                        <a:t>M6</a:t>
                      </a:r>
                      <a:endParaRPr lang="en-US" sz="1400">
                        <a:latin typeface="Calibri"/>
                        <a:ea typeface="Calibri"/>
                        <a:cs typeface="Arial"/>
                      </a:endParaRPr>
                    </a:p>
                  </a:txBody>
                  <a:tcPr marL="57523" marR="5752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ctr">
                        <a:lnSpc>
                          <a:spcPct val="115000"/>
                        </a:lnSpc>
                        <a:spcAft>
                          <a:spcPts val="0"/>
                        </a:spcAft>
                      </a:pPr>
                      <a:r>
                        <a:rPr lang="en-US" sz="1400">
                          <a:latin typeface="Times New Roman"/>
                          <a:ea typeface="Calibri"/>
                          <a:cs typeface="Arial"/>
                        </a:rPr>
                        <a:t>3.15</a:t>
                      </a:r>
                      <a:endParaRPr lang="en-US" sz="1400">
                        <a:latin typeface="Calibri"/>
                        <a:ea typeface="Calibri"/>
                        <a:cs typeface="Arial"/>
                      </a:endParaRPr>
                    </a:p>
                  </a:txBody>
                  <a:tcPr marL="57523" marR="5752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ctr">
                        <a:lnSpc>
                          <a:spcPct val="115000"/>
                        </a:lnSpc>
                        <a:spcAft>
                          <a:spcPts val="0"/>
                        </a:spcAft>
                      </a:pPr>
                      <a:r>
                        <a:rPr lang="en-US" sz="1400">
                          <a:latin typeface="Times New Roman"/>
                          <a:ea typeface="Calibri"/>
                          <a:cs typeface="Arial"/>
                        </a:rPr>
                        <a:t>M2,M3</a:t>
                      </a:r>
                      <a:endParaRPr lang="en-US" sz="1400">
                        <a:latin typeface="Calibri"/>
                        <a:ea typeface="Calibri"/>
                        <a:cs typeface="Arial"/>
                      </a:endParaRPr>
                    </a:p>
                  </a:txBody>
                  <a:tcPr marL="57523" marR="5752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ctr">
                        <a:lnSpc>
                          <a:spcPct val="115000"/>
                        </a:lnSpc>
                        <a:spcAft>
                          <a:spcPts val="0"/>
                        </a:spcAft>
                      </a:pPr>
                      <a:r>
                        <a:rPr lang="en-US" sz="1400">
                          <a:latin typeface="Times New Roman"/>
                          <a:ea typeface="Calibri"/>
                          <a:cs typeface="Arial"/>
                        </a:rPr>
                        <a:t>4.95</a:t>
                      </a:r>
                      <a:endParaRPr lang="en-US" sz="1400">
                        <a:latin typeface="Calibri"/>
                        <a:ea typeface="Calibri"/>
                        <a:cs typeface="Arial"/>
                      </a:endParaRPr>
                    </a:p>
                  </a:txBody>
                  <a:tcPr marL="57523" marR="5752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ctr">
                        <a:lnSpc>
                          <a:spcPct val="115000"/>
                        </a:lnSpc>
                        <a:spcAft>
                          <a:spcPts val="0"/>
                        </a:spcAft>
                      </a:pPr>
                      <a:r>
                        <a:rPr lang="en-US" sz="1400">
                          <a:latin typeface="Times New Roman"/>
                          <a:ea typeface="Calibri"/>
                          <a:cs typeface="Arial"/>
                        </a:rPr>
                        <a:t>M6</a:t>
                      </a:r>
                      <a:endParaRPr lang="en-US" sz="1400">
                        <a:latin typeface="Calibri"/>
                        <a:ea typeface="Calibri"/>
                        <a:cs typeface="Arial"/>
                      </a:endParaRPr>
                    </a:p>
                  </a:txBody>
                  <a:tcPr marL="57523" marR="5752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ctr">
                        <a:lnSpc>
                          <a:spcPct val="115000"/>
                        </a:lnSpc>
                        <a:spcAft>
                          <a:spcPts val="0"/>
                        </a:spcAft>
                      </a:pPr>
                      <a:r>
                        <a:rPr lang="en-US" sz="1400">
                          <a:latin typeface="Times New Roman"/>
                          <a:ea typeface="Calibri"/>
                          <a:cs typeface="Arial"/>
                        </a:rPr>
                        <a:t>1.45</a:t>
                      </a:r>
                      <a:endParaRPr lang="en-US" sz="1400">
                        <a:latin typeface="Calibri"/>
                        <a:ea typeface="Calibri"/>
                        <a:cs typeface="Arial"/>
                      </a:endParaRPr>
                    </a:p>
                  </a:txBody>
                  <a:tcPr marL="57523" marR="5752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r>
              <a:tr h="319218">
                <a:tc rowSpan="2">
                  <a:txBody>
                    <a:bodyPr/>
                    <a:lstStyle/>
                    <a:p>
                      <a:pPr algn="ctr">
                        <a:lnSpc>
                          <a:spcPct val="115000"/>
                        </a:lnSpc>
                        <a:spcAft>
                          <a:spcPts val="0"/>
                        </a:spcAft>
                      </a:pPr>
                      <a:r>
                        <a:rPr lang="en-US" sz="1400" b="1">
                          <a:solidFill>
                            <a:srgbClr val="FFFFFF"/>
                          </a:solidFill>
                          <a:latin typeface="Times New Roman"/>
                          <a:ea typeface="Calibri"/>
                          <a:cs typeface="Arial"/>
                        </a:rPr>
                        <a:t>2</a:t>
                      </a:r>
                      <a:endParaRPr lang="en-US" sz="1400">
                        <a:latin typeface="Calibri"/>
                        <a:ea typeface="Calibri"/>
                        <a:cs typeface="Arial"/>
                      </a:endParaRPr>
                    </a:p>
                  </a:txBody>
                  <a:tcPr marL="57523" marR="57523"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l">
                        <a:lnSpc>
                          <a:spcPct val="115000"/>
                        </a:lnSpc>
                        <a:spcAft>
                          <a:spcPts val="0"/>
                        </a:spcAft>
                      </a:pPr>
                      <a:r>
                        <a:rPr lang="en-US" sz="1400" dirty="0">
                          <a:latin typeface="Times New Roman"/>
                          <a:ea typeface="Calibri"/>
                          <a:cs typeface="Arial"/>
                        </a:rPr>
                        <a:t>M1,M4</a:t>
                      </a:r>
                      <a:endParaRPr lang="en-US" sz="1400" dirty="0">
                        <a:latin typeface="Calibri"/>
                        <a:ea typeface="Calibri"/>
                        <a:cs typeface="Arial"/>
                      </a:endParaRPr>
                    </a:p>
                  </a:txBody>
                  <a:tcPr marL="57523" marR="57523"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gridSpan="2">
                  <a:txBody>
                    <a:bodyPr/>
                    <a:lstStyle/>
                    <a:p>
                      <a:pPr algn="ctr">
                        <a:lnSpc>
                          <a:spcPct val="115000"/>
                        </a:lnSpc>
                        <a:spcAft>
                          <a:spcPts val="0"/>
                        </a:spcAft>
                      </a:pPr>
                      <a:r>
                        <a:rPr lang="en-US" sz="1400" dirty="0">
                          <a:latin typeface="Times New Roman"/>
                          <a:ea typeface="Calibri"/>
                          <a:cs typeface="Arial"/>
                        </a:rPr>
                        <a:t>8.09</a:t>
                      </a:r>
                      <a:endParaRPr lang="en-US" sz="1400" dirty="0">
                        <a:latin typeface="Calibri"/>
                        <a:ea typeface="Calibri"/>
                        <a:cs typeface="Arial"/>
                      </a:endParaRPr>
                    </a:p>
                  </a:txBody>
                  <a:tcPr marL="57523" marR="5752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hMerge="1">
                  <a:txBody>
                    <a:bodyPr/>
                    <a:lstStyle/>
                    <a:p>
                      <a:pPr rtl="1"/>
                      <a:endParaRPr lang="ar-JO"/>
                    </a:p>
                  </a:txBody>
                  <a:tcPr/>
                </a:tc>
                <a:tc>
                  <a:txBody>
                    <a:bodyPr/>
                    <a:lstStyle/>
                    <a:p>
                      <a:pPr algn="ctr">
                        <a:lnSpc>
                          <a:spcPct val="115000"/>
                        </a:lnSpc>
                        <a:spcAft>
                          <a:spcPts val="0"/>
                        </a:spcAft>
                      </a:pPr>
                      <a:r>
                        <a:rPr lang="en-US" sz="1400">
                          <a:latin typeface="Times New Roman"/>
                          <a:ea typeface="Calibri"/>
                          <a:cs typeface="Arial"/>
                        </a:rPr>
                        <a:t>M5,M7</a:t>
                      </a:r>
                      <a:endParaRPr lang="en-US" sz="1400">
                        <a:latin typeface="Calibri"/>
                        <a:ea typeface="Calibri"/>
                        <a:cs typeface="Arial"/>
                      </a:endParaRPr>
                    </a:p>
                  </a:txBody>
                  <a:tcPr marL="57523" marR="5752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ctr">
                        <a:lnSpc>
                          <a:spcPct val="115000"/>
                        </a:lnSpc>
                        <a:spcAft>
                          <a:spcPts val="0"/>
                        </a:spcAft>
                      </a:pPr>
                      <a:r>
                        <a:rPr lang="en-US" sz="1400">
                          <a:latin typeface="Times New Roman"/>
                          <a:ea typeface="Calibri"/>
                          <a:cs typeface="Arial"/>
                        </a:rPr>
                        <a:t>7.31</a:t>
                      </a:r>
                      <a:endParaRPr lang="en-US" sz="1400">
                        <a:latin typeface="Calibri"/>
                        <a:ea typeface="Calibri"/>
                        <a:cs typeface="Arial"/>
                      </a:endParaRPr>
                    </a:p>
                  </a:txBody>
                  <a:tcPr marL="57523" marR="5752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ctr">
                        <a:lnSpc>
                          <a:spcPct val="115000"/>
                        </a:lnSpc>
                        <a:spcAft>
                          <a:spcPts val="0"/>
                        </a:spcAft>
                      </a:pPr>
                      <a:r>
                        <a:rPr lang="en-US" sz="1400">
                          <a:latin typeface="Times New Roman"/>
                          <a:ea typeface="Calibri"/>
                          <a:cs typeface="Arial"/>
                        </a:rPr>
                        <a:t>M1,M4</a:t>
                      </a:r>
                      <a:endParaRPr lang="en-US" sz="1400">
                        <a:latin typeface="Calibri"/>
                        <a:ea typeface="Calibri"/>
                        <a:cs typeface="Arial"/>
                      </a:endParaRPr>
                    </a:p>
                  </a:txBody>
                  <a:tcPr marL="57523" marR="5752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ctr">
                        <a:lnSpc>
                          <a:spcPct val="115000"/>
                        </a:lnSpc>
                        <a:spcAft>
                          <a:spcPts val="0"/>
                        </a:spcAft>
                      </a:pPr>
                      <a:r>
                        <a:rPr lang="en-US" sz="1400">
                          <a:latin typeface="Times New Roman"/>
                          <a:ea typeface="Calibri"/>
                          <a:cs typeface="Arial"/>
                        </a:rPr>
                        <a:t>3.07</a:t>
                      </a:r>
                      <a:endParaRPr lang="en-US" sz="1400">
                        <a:latin typeface="Calibri"/>
                        <a:ea typeface="Calibri"/>
                        <a:cs typeface="Arial"/>
                      </a:endParaRPr>
                    </a:p>
                  </a:txBody>
                  <a:tcPr marL="57523" marR="5752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ctr">
                        <a:lnSpc>
                          <a:spcPct val="115000"/>
                        </a:lnSpc>
                        <a:spcAft>
                          <a:spcPts val="0"/>
                        </a:spcAft>
                      </a:pPr>
                      <a:r>
                        <a:rPr lang="en-US" sz="1400">
                          <a:latin typeface="Times New Roman"/>
                          <a:ea typeface="Calibri"/>
                          <a:cs typeface="Arial"/>
                        </a:rPr>
                        <a:t>M5,M7</a:t>
                      </a:r>
                      <a:endParaRPr lang="en-US" sz="1400">
                        <a:latin typeface="Calibri"/>
                        <a:ea typeface="Calibri"/>
                        <a:cs typeface="Arial"/>
                      </a:endParaRPr>
                    </a:p>
                  </a:txBody>
                  <a:tcPr marL="57523" marR="5752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ctr">
                        <a:lnSpc>
                          <a:spcPct val="115000"/>
                        </a:lnSpc>
                        <a:spcAft>
                          <a:spcPts val="0"/>
                        </a:spcAft>
                      </a:pPr>
                      <a:r>
                        <a:rPr lang="en-US" sz="1400">
                          <a:latin typeface="Times New Roman"/>
                          <a:ea typeface="Calibri"/>
                          <a:cs typeface="Arial"/>
                        </a:rPr>
                        <a:t>6.05</a:t>
                      </a:r>
                      <a:endParaRPr lang="en-US" sz="1400">
                        <a:latin typeface="Calibri"/>
                        <a:ea typeface="Calibri"/>
                        <a:cs typeface="Arial"/>
                      </a:endParaRPr>
                    </a:p>
                  </a:txBody>
                  <a:tcPr marL="57523" marR="5752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r>
              <a:tr h="380575">
                <a:tc vMerge="1">
                  <a:txBody>
                    <a:bodyPr/>
                    <a:lstStyle/>
                    <a:p>
                      <a:pPr rtl="1"/>
                      <a:endParaRPr lang="ar-JO"/>
                    </a:p>
                  </a:txBody>
                  <a:tcPr/>
                </a:tc>
                <a:tc>
                  <a:txBody>
                    <a:bodyPr/>
                    <a:lstStyle/>
                    <a:p>
                      <a:pPr algn="l">
                        <a:lnSpc>
                          <a:spcPct val="115000"/>
                        </a:lnSpc>
                        <a:spcAft>
                          <a:spcPts val="0"/>
                        </a:spcAft>
                      </a:pPr>
                      <a:r>
                        <a:rPr lang="en-US" sz="1400">
                          <a:latin typeface="Times New Roman"/>
                          <a:ea typeface="Calibri"/>
                          <a:cs typeface="Arial"/>
                        </a:rPr>
                        <a:t>M2,M3</a:t>
                      </a:r>
                      <a:endParaRPr lang="en-US" sz="1400">
                        <a:latin typeface="Calibri"/>
                        <a:ea typeface="Calibri"/>
                        <a:cs typeface="Arial"/>
                      </a:endParaRPr>
                    </a:p>
                  </a:txBody>
                  <a:tcPr marL="57523" marR="57523"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gridSpan="2">
                  <a:txBody>
                    <a:bodyPr/>
                    <a:lstStyle/>
                    <a:p>
                      <a:pPr algn="ctr">
                        <a:lnSpc>
                          <a:spcPct val="115000"/>
                        </a:lnSpc>
                        <a:spcAft>
                          <a:spcPts val="0"/>
                        </a:spcAft>
                      </a:pPr>
                      <a:r>
                        <a:rPr lang="en-US" sz="1400" dirty="0">
                          <a:latin typeface="Times New Roman"/>
                          <a:ea typeface="Calibri"/>
                          <a:cs typeface="Arial"/>
                        </a:rPr>
                        <a:t>11.74</a:t>
                      </a:r>
                      <a:endParaRPr lang="en-US" sz="1400" dirty="0">
                        <a:latin typeface="Calibri"/>
                        <a:ea typeface="Calibri"/>
                        <a:cs typeface="Arial"/>
                      </a:endParaRPr>
                    </a:p>
                  </a:txBody>
                  <a:tcPr marL="57523" marR="5752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hMerge="1">
                  <a:txBody>
                    <a:bodyPr/>
                    <a:lstStyle/>
                    <a:p>
                      <a:pPr rtl="1"/>
                      <a:endParaRPr lang="ar-JO"/>
                    </a:p>
                  </a:txBody>
                  <a:tcPr/>
                </a:tc>
                <a:tc>
                  <a:txBody>
                    <a:bodyPr/>
                    <a:lstStyle/>
                    <a:p>
                      <a:pPr algn="ctr">
                        <a:lnSpc>
                          <a:spcPct val="115000"/>
                        </a:lnSpc>
                        <a:spcAft>
                          <a:spcPts val="0"/>
                        </a:spcAft>
                      </a:pPr>
                      <a:r>
                        <a:rPr lang="en-US" sz="1400">
                          <a:latin typeface="Times New Roman"/>
                          <a:ea typeface="Calibri"/>
                          <a:cs typeface="Arial"/>
                        </a:rPr>
                        <a:t>M6</a:t>
                      </a:r>
                      <a:endParaRPr lang="en-US" sz="1400">
                        <a:latin typeface="Calibri"/>
                        <a:ea typeface="Calibri"/>
                        <a:cs typeface="Arial"/>
                      </a:endParaRPr>
                    </a:p>
                  </a:txBody>
                  <a:tcPr marL="57523" marR="5752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ctr">
                        <a:lnSpc>
                          <a:spcPct val="115000"/>
                        </a:lnSpc>
                        <a:spcAft>
                          <a:spcPts val="0"/>
                        </a:spcAft>
                      </a:pPr>
                      <a:r>
                        <a:rPr lang="en-US" sz="1400">
                          <a:latin typeface="Times New Roman"/>
                          <a:ea typeface="Calibri"/>
                          <a:cs typeface="Arial"/>
                        </a:rPr>
                        <a:t>3.19</a:t>
                      </a:r>
                      <a:endParaRPr lang="en-US" sz="1400">
                        <a:latin typeface="Calibri"/>
                        <a:ea typeface="Calibri"/>
                        <a:cs typeface="Arial"/>
                      </a:endParaRPr>
                    </a:p>
                  </a:txBody>
                  <a:tcPr marL="57523" marR="5752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ctr">
                        <a:lnSpc>
                          <a:spcPct val="115000"/>
                        </a:lnSpc>
                        <a:spcAft>
                          <a:spcPts val="0"/>
                        </a:spcAft>
                      </a:pPr>
                      <a:r>
                        <a:rPr lang="en-US" sz="1400">
                          <a:latin typeface="Times New Roman"/>
                          <a:ea typeface="Calibri"/>
                          <a:cs typeface="Arial"/>
                        </a:rPr>
                        <a:t>M2,M3</a:t>
                      </a:r>
                      <a:endParaRPr lang="en-US" sz="1400">
                        <a:latin typeface="Calibri"/>
                        <a:ea typeface="Calibri"/>
                        <a:cs typeface="Arial"/>
                      </a:endParaRPr>
                    </a:p>
                  </a:txBody>
                  <a:tcPr marL="57523" marR="5752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ctr">
                        <a:lnSpc>
                          <a:spcPct val="115000"/>
                        </a:lnSpc>
                        <a:spcAft>
                          <a:spcPts val="0"/>
                        </a:spcAft>
                      </a:pPr>
                      <a:r>
                        <a:rPr lang="en-US" sz="1400" b="1">
                          <a:highlight>
                            <a:srgbClr val="00FF00"/>
                          </a:highlight>
                          <a:latin typeface="Times New Roman"/>
                          <a:ea typeface="Calibri"/>
                          <a:cs typeface="Arial"/>
                        </a:rPr>
                        <a:t>5.62</a:t>
                      </a:r>
                      <a:endParaRPr lang="en-US" sz="1400">
                        <a:latin typeface="Calibri"/>
                        <a:ea typeface="Calibri"/>
                        <a:cs typeface="Arial"/>
                      </a:endParaRPr>
                    </a:p>
                  </a:txBody>
                  <a:tcPr marL="57523" marR="5752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ctr">
                        <a:lnSpc>
                          <a:spcPct val="115000"/>
                        </a:lnSpc>
                        <a:spcAft>
                          <a:spcPts val="0"/>
                        </a:spcAft>
                      </a:pPr>
                      <a:r>
                        <a:rPr lang="en-US" sz="1400">
                          <a:latin typeface="Times New Roman"/>
                          <a:ea typeface="Calibri"/>
                          <a:cs typeface="Arial"/>
                        </a:rPr>
                        <a:t>M6</a:t>
                      </a:r>
                      <a:endParaRPr lang="en-US" sz="1400">
                        <a:latin typeface="Calibri"/>
                        <a:ea typeface="Calibri"/>
                        <a:cs typeface="Arial"/>
                      </a:endParaRPr>
                    </a:p>
                  </a:txBody>
                  <a:tcPr marL="57523" marR="5752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ctr">
                        <a:lnSpc>
                          <a:spcPct val="115000"/>
                        </a:lnSpc>
                        <a:spcAft>
                          <a:spcPts val="0"/>
                        </a:spcAft>
                      </a:pPr>
                      <a:r>
                        <a:rPr lang="en-US" sz="1400" b="1">
                          <a:highlight>
                            <a:srgbClr val="00FF00"/>
                          </a:highlight>
                          <a:latin typeface="Times New Roman"/>
                          <a:ea typeface="Calibri"/>
                          <a:cs typeface="Arial"/>
                        </a:rPr>
                        <a:t>1.47</a:t>
                      </a:r>
                      <a:endParaRPr lang="en-US" sz="1400">
                        <a:latin typeface="Calibri"/>
                        <a:ea typeface="Calibri"/>
                        <a:cs typeface="Arial"/>
                      </a:endParaRPr>
                    </a:p>
                  </a:txBody>
                  <a:tcPr marL="57523" marR="5752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r>
              <a:tr h="319218">
                <a:tc rowSpan="2">
                  <a:txBody>
                    <a:bodyPr/>
                    <a:lstStyle/>
                    <a:p>
                      <a:pPr algn="ctr">
                        <a:lnSpc>
                          <a:spcPct val="115000"/>
                        </a:lnSpc>
                        <a:spcAft>
                          <a:spcPts val="0"/>
                        </a:spcAft>
                      </a:pPr>
                      <a:r>
                        <a:rPr lang="en-US" sz="1400" b="1">
                          <a:solidFill>
                            <a:srgbClr val="FFFFFF"/>
                          </a:solidFill>
                          <a:latin typeface="Times New Roman"/>
                          <a:ea typeface="Calibri"/>
                          <a:cs typeface="Arial"/>
                        </a:rPr>
                        <a:t>3</a:t>
                      </a:r>
                      <a:endParaRPr lang="en-US" sz="1400">
                        <a:latin typeface="Calibri"/>
                        <a:ea typeface="Calibri"/>
                        <a:cs typeface="Arial"/>
                      </a:endParaRPr>
                    </a:p>
                  </a:txBody>
                  <a:tcPr marL="57523" marR="57523"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l">
                        <a:lnSpc>
                          <a:spcPct val="115000"/>
                        </a:lnSpc>
                        <a:spcAft>
                          <a:spcPts val="0"/>
                        </a:spcAft>
                      </a:pPr>
                      <a:r>
                        <a:rPr lang="en-US" sz="1400">
                          <a:latin typeface="Times New Roman"/>
                          <a:ea typeface="Calibri"/>
                          <a:cs typeface="Arial"/>
                        </a:rPr>
                        <a:t>M1,M4</a:t>
                      </a:r>
                      <a:endParaRPr lang="en-US" sz="1400">
                        <a:latin typeface="Calibri"/>
                        <a:ea typeface="Calibri"/>
                        <a:cs typeface="Arial"/>
                      </a:endParaRPr>
                    </a:p>
                  </a:txBody>
                  <a:tcPr marL="57523" marR="57523"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gridSpan="2">
                  <a:txBody>
                    <a:bodyPr/>
                    <a:lstStyle/>
                    <a:p>
                      <a:pPr algn="ctr">
                        <a:lnSpc>
                          <a:spcPct val="115000"/>
                        </a:lnSpc>
                        <a:spcAft>
                          <a:spcPts val="0"/>
                        </a:spcAft>
                      </a:pPr>
                      <a:r>
                        <a:rPr lang="en-US" sz="1400" dirty="0">
                          <a:latin typeface="Times New Roman"/>
                          <a:ea typeface="Calibri"/>
                          <a:cs typeface="Arial"/>
                        </a:rPr>
                        <a:t>9.43</a:t>
                      </a:r>
                      <a:endParaRPr lang="en-US" sz="1400" dirty="0">
                        <a:latin typeface="Calibri"/>
                        <a:ea typeface="Calibri"/>
                        <a:cs typeface="Arial"/>
                      </a:endParaRPr>
                    </a:p>
                  </a:txBody>
                  <a:tcPr marL="57523" marR="5752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hMerge="1">
                  <a:txBody>
                    <a:bodyPr/>
                    <a:lstStyle/>
                    <a:p>
                      <a:pPr rtl="1"/>
                      <a:endParaRPr lang="ar-JO"/>
                    </a:p>
                  </a:txBody>
                  <a:tcPr/>
                </a:tc>
                <a:tc>
                  <a:txBody>
                    <a:bodyPr/>
                    <a:lstStyle/>
                    <a:p>
                      <a:pPr algn="ctr">
                        <a:lnSpc>
                          <a:spcPct val="115000"/>
                        </a:lnSpc>
                        <a:spcAft>
                          <a:spcPts val="0"/>
                        </a:spcAft>
                      </a:pPr>
                      <a:r>
                        <a:rPr lang="en-US" sz="1400">
                          <a:latin typeface="Times New Roman"/>
                          <a:ea typeface="Calibri"/>
                          <a:cs typeface="Arial"/>
                        </a:rPr>
                        <a:t>M5,M7</a:t>
                      </a:r>
                      <a:endParaRPr lang="en-US" sz="1400">
                        <a:latin typeface="Calibri"/>
                        <a:ea typeface="Calibri"/>
                        <a:cs typeface="Arial"/>
                      </a:endParaRPr>
                    </a:p>
                  </a:txBody>
                  <a:tcPr marL="57523" marR="5752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ctr">
                        <a:lnSpc>
                          <a:spcPct val="115000"/>
                        </a:lnSpc>
                        <a:spcAft>
                          <a:spcPts val="0"/>
                        </a:spcAft>
                      </a:pPr>
                      <a:r>
                        <a:rPr lang="en-US" sz="1400">
                          <a:latin typeface="Times New Roman"/>
                          <a:ea typeface="Calibri"/>
                          <a:cs typeface="Arial"/>
                        </a:rPr>
                        <a:t>7.34</a:t>
                      </a:r>
                      <a:endParaRPr lang="en-US" sz="1400">
                        <a:latin typeface="Calibri"/>
                        <a:ea typeface="Calibri"/>
                        <a:cs typeface="Arial"/>
                      </a:endParaRPr>
                    </a:p>
                  </a:txBody>
                  <a:tcPr marL="57523" marR="5752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ctr">
                        <a:lnSpc>
                          <a:spcPct val="115000"/>
                        </a:lnSpc>
                        <a:spcAft>
                          <a:spcPts val="0"/>
                        </a:spcAft>
                      </a:pPr>
                      <a:r>
                        <a:rPr lang="en-US" sz="1400">
                          <a:latin typeface="Times New Roman"/>
                          <a:ea typeface="Calibri"/>
                          <a:cs typeface="Arial"/>
                        </a:rPr>
                        <a:t>M1,M4</a:t>
                      </a:r>
                      <a:endParaRPr lang="en-US" sz="1400">
                        <a:latin typeface="Calibri"/>
                        <a:ea typeface="Calibri"/>
                        <a:cs typeface="Arial"/>
                      </a:endParaRPr>
                    </a:p>
                  </a:txBody>
                  <a:tcPr marL="57523" marR="5752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ctr">
                        <a:lnSpc>
                          <a:spcPct val="115000"/>
                        </a:lnSpc>
                        <a:spcAft>
                          <a:spcPts val="0"/>
                        </a:spcAft>
                      </a:pPr>
                      <a:r>
                        <a:rPr lang="en-US" sz="1400">
                          <a:latin typeface="Times New Roman"/>
                          <a:ea typeface="Calibri"/>
                          <a:cs typeface="Arial"/>
                        </a:rPr>
                        <a:t>3.0</a:t>
                      </a:r>
                      <a:endParaRPr lang="en-US" sz="1400">
                        <a:latin typeface="Calibri"/>
                        <a:ea typeface="Calibri"/>
                        <a:cs typeface="Arial"/>
                      </a:endParaRPr>
                    </a:p>
                  </a:txBody>
                  <a:tcPr marL="57523" marR="5752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ctr">
                        <a:lnSpc>
                          <a:spcPct val="115000"/>
                        </a:lnSpc>
                        <a:spcAft>
                          <a:spcPts val="0"/>
                        </a:spcAft>
                      </a:pPr>
                      <a:r>
                        <a:rPr lang="en-US" sz="1400">
                          <a:latin typeface="Times New Roman"/>
                          <a:ea typeface="Calibri"/>
                          <a:cs typeface="Arial"/>
                        </a:rPr>
                        <a:t>M5,M7</a:t>
                      </a:r>
                      <a:endParaRPr lang="en-US" sz="1400">
                        <a:latin typeface="Calibri"/>
                        <a:ea typeface="Calibri"/>
                        <a:cs typeface="Arial"/>
                      </a:endParaRPr>
                    </a:p>
                  </a:txBody>
                  <a:tcPr marL="57523" marR="5752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ctr">
                        <a:lnSpc>
                          <a:spcPct val="115000"/>
                        </a:lnSpc>
                        <a:spcAft>
                          <a:spcPts val="0"/>
                        </a:spcAft>
                      </a:pPr>
                      <a:r>
                        <a:rPr lang="en-US" sz="1400">
                          <a:latin typeface="Times New Roman"/>
                          <a:ea typeface="Calibri"/>
                          <a:cs typeface="Arial"/>
                        </a:rPr>
                        <a:t>6.06</a:t>
                      </a:r>
                      <a:endParaRPr lang="en-US" sz="1400">
                        <a:latin typeface="Calibri"/>
                        <a:ea typeface="Calibri"/>
                        <a:cs typeface="Arial"/>
                      </a:endParaRPr>
                    </a:p>
                  </a:txBody>
                  <a:tcPr marL="57523" marR="5752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r>
              <a:tr h="319218">
                <a:tc vMerge="1">
                  <a:txBody>
                    <a:bodyPr/>
                    <a:lstStyle/>
                    <a:p>
                      <a:pPr rtl="1"/>
                      <a:endParaRPr lang="ar-JO"/>
                    </a:p>
                  </a:txBody>
                  <a:tcPr/>
                </a:tc>
                <a:tc>
                  <a:txBody>
                    <a:bodyPr/>
                    <a:lstStyle/>
                    <a:p>
                      <a:pPr algn="l">
                        <a:lnSpc>
                          <a:spcPct val="115000"/>
                        </a:lnSpc>
                        <a:spcAft>
                          <a:spcPts val="0"/>
                        </a:spcAft>
                      </a:pPr>
                      <a:r>
                        <a:rPr lang="en-US" sz="1400" dirty="0">
                          <a:latin typeface="Times New Roman"/>
                          <a:ea typeface="Calibri"/>
                          <a:cs typeface="Arial"/>
                        </a:rPr>
                        <a:t>M2,M3</a:t>
                      </a:r>
                      <a:endParaRPr lang="en-US" sz="1400" dirty="0">
                        <a:latin typeface="Calibri"/>
                        <a:ea typeface="Calibri"/>
                        <a:cs typeface="Arial"/>
                      </a:endParaRPr>
                    </a:p>
                  </a:txBody>
                  <a:tcPr marL="57523" marR="57523"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gridSpan="2">
                  <a:txBody>
                    <a:bodyPr/>
                    <a:lstStyle/>
                    <a:p>
                      <a:pPr algn="ctr">
                        <a:lnSpc>
                          <a:spcPct val="115000"/>
                        </a:lnSpc>
                        <a:spcAft>
                          <a:spcPts val="0"/>
                        </a:spcAft>
                      </a:pPr>
                      <a:r>
                        <a:rPr lang="en-US" sz="1400">
                          <a:latin typeface="Times New Roman"/>
                          <a:ea typeface="Calibri"/>
                          <a:cs typeface="Arial"/>
                        </a:rPr>
                        <a:t>11.67</a:t>
                      </a:r>
                      <a:endParaRPr lang="en-US" sz="1400">
                        <a:latin typeface="Calibri"/>
                        <a:ea typeface="Calibri"/>
                        <a:cs typeface="Arial"/>
                      </a:endParaRPr>
                    </a:p>
                  </a:txBody>
                  <a:tcPr marL="57523" marR="5752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hMerge="1">
                  <a:txBody>
                    <a:bodyPr/>
                    <a:lstStyle/>
                    <a:p>
                      <a:pPr rtl="1"/>
                      <a:endParaRPr lang="ar-JO"/>
                    </a:p>
                  </a:txBody>
                  <a:tcPr/>
                </a:tc>
                <a:tc>
                  <a:txBody>
                    <a:bodyPr/>
                    <a:lstStyle/>
                    <a:p>
                      <a:pPr algn="ctr">
                        <a:lnSpc>
                          <a:spcPct val="115000"/>
                        </a:lnSpc>
                        <a:spcAft>
                          <a:spcPts val="0"/>
                        </a:spcAft>
                      </a:pPr>
                      <a:r>
                        <a:rPr lang="en-US" sz="1400" dirty="0">
                          <a:latin typeface="Times New Roman"/>
                          <a:ea typeface="Calibri"/>
                          <a:cs typeface="Arial"/>
                        </a:rPr>
                        <a:t>M6</a:t>
                      </a:r>
                      <a:endParaRPr lang="en-US" sz="1400" dirty="0">
                        <a:latin typeface="Calibri"/>
                        <a:ea typeface="Calibri"/>
                        <a:cs typeface="Arial"/>
                      </a:endParaRPr>
                    </a:p>
                  </a:txBody>
                  <a:tcPr marL="57523" marR="5752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ctr">
                        <a:lnSpc>
                          <a:spcPct val="115000"/>
                        </a:lnSpc>
                        <a:spcAft>
                          <a:spcPts val="0"/>
                        </a:spcAft>
                      </a:pPr>
                      <a:r>
                        <a:rPr lang="en-US" sz="1400">
                          <a:latin typeface="Times New Roman"/>
                          <a:ea typeface="Calibri"/>
                          <a:cs typeface="Arial"/>
                        </a:rPr>
                        <a:t>3.18</a:t>
                      </a:r>
                      <a:endParaRPr lang="en-US" sz="1400">
                        <a:latin typeface="Calibri"/>
                        <a:ea typeface="Calibri"/>
                        <a:cs typeface="Arial"/>
                      </a:endParaRPr>
                    </a:p>
                  </a:txBody>
                  <a:tcPr marL="57523" marR="5752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ctr">
                        <a:lnSpc>
                          <a:spcPct val="115000"/>
                        </a:lnSpc>
                        <a:spcAft>
                          <a:spcPts val="0"/>
                        </a:spcAft>
                      </a:pPr>
                      <a:r>
                        <a:rPr lang="en-US" sz="1400">
                          <a:latin typeface="Times New Roman"/>
                          <a:ea typeface="Calibri"/>
                          <a:cs typeface="Arial"/>
                        </a:rPr>
                        <a:t>M2,M3</a:t>
                      </a:r>
                      <a:endParaRPr lang="en-US" sz="1400">
                        <a:latin typeface="Calibri"/>
                        <a:ea typeface="Calibri"/>
                        <a:cs typeface="Arial"/>
                      </a:endParaRPr>
                    </a:p>
                  </a:txBody>
                  <a:tcPr marL="57523" marR="5752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ctr">
                        <a:lnSpc>
                          <a:spcPct val="115000"/>
                        </a:lnSpc>
                        <a:spcAft>
                          <a:spcPts val="0"/>
                        </a:spcAft>
                      </a:pPr>
                      <a:r>
                        <a:rPr lang="en-US" sz="1400">
                          <a:latin typeface="Times New Roman"/>
                          <a:ea typeface="Calibri"/>
                          <a:cs typeface="Arial"/>
                        </a:rPr>
                        <a:t>5.6</a:t>
                      </a:r>
                      <a:endParaRPr lang="en-US" sz="1400">
                        <a:latin typeface="Calibri"/>
                        <a:ea typeface="Calibri"/>
                        <a:cs typeface="Arial"/>
                      </a:endParaRPr>
                    </a:p>
                  </a:txBody>
                  <a:tcPr marL="57523" marR="5752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ctr">
                        <a:lnSpc>
                          <a:spcPct val="115000"/>
                        </a:lnSpc>
                        <a:spcAft>
                          <a:spcPts val="0"/>
                        </a:spcAft>
                      </a:pPr>
                      <a:r>
                        <a:rPr lang="en-US" sz="1400">
                          <a:latin typeface="Times New Roman"/>
                          <a:ea typeface="Calibri"/>
                          <a:cs typeface="Arial"/>
                        </a:rPr>
                        <a:t>M6</a:t>
                      </a:r>
                      <a:endParaRPr lang="en-US" sz="1400">
                        <a:latin typeface="Calibri"/>
                        <a:ea typeface="Calibri"/>
                        <a:cs typeface="Arial"/>
                      </a:endParaRPr>
                    </a:p>
                  </a:txBody>
                  <a:tcPr marL="57523" marR="5752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ctr">
                        <a:lnSpc>
                          <a:spcPct val="115000"/>
                        </a:lnSpc>
                        <a:spcAft>
                          <a:spcPts val="0"/>
                        </a:spcAft>
                      </a:pPr>
                      <a:r>
                        <a:rPr lang="en-US" sz="1400">
                          <a:latin typeface="Times New Roman"/>
                          <a:ea typeface="Calibri"/>
                          <a:cs typeface="Arial"/>
                        </a:rPr>
                        <a:t>1.47</a:t>
                      </a:r>
                      <a:endParaRPr lang="en-US" sz="1400">
                        <a:latin typeface="Calibri"/>
                        <a:ea typeface="Calibri"/>
                        <a:cs typeface="Arial"/>
                      </a:endParaRPr>
                    </a:p>
                  </a:txBody>
                  <a:tcPr marL="57523" marR="5752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r>
              <a:tr h="319218">
                <a:tc rowSpan="2">
                  <a:txBody>
                    <a:bodyPr/>
                    <a:lstStyle/>
                    <a:p>
                      <a:pPr algn="ctr">
                        <a:lnSpc>
                          <a:spcPct val="115000"/>
                        </a:lnSpc>
                        <a:spcAft>
                          <a:spcPts val="0"/>
                        </a:spcAft>
                      </a:pPr>
                      <a:r>
                        <a:rPr lang="en-US" sz="1400" b="1">
                          <a:solidFill>
                            <a:srgbClr val="FFFFFF"/>
                          </a:solidFill>
                          <a:latin typeface="Times New Roman"/>
                          <a:ea typeface="Calibri"/>
                          <a:cs typeface="Arial"/>
                        </a:rPr>
                        <a:t>4</a:t>
                      </a:r>
                      <a:endParaRPr lang="en-US" sz="1400">
                        <a:latin typeface="Calibri"/>
                        <a:ea typeface="Calibri"/>
                        <a:cs typeface="Arial"/>
                      </a:endParaRPr>
                    </a:p>
                  </a:txBody>
                  <a:tcPr marL="57523" marR="57523"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l">
                        <a:lnSpc>
                          <a:spcPct val="115000"/>
                        </a:lnSpc>
                        <a:spcAft>
                          <a:spcPts val="0"/>
                        </a:spcAft>
                      </a:pPr>
                      <a:r>
                        <a:rPr lang="en-US" sz="1400">
                          <a:latin typeface="Times New Roman"/>
                          <a:ea typeface="Calibri"/>
                          <a:cs typeface="Arial"/>
                        </a:rPr>
                        <a:t>M1,M4</a:t>
                      </a:r>
                      <a:endParaRPr lang="en-US" sz="1400">
                        <a:latin typeface="Calibri"/>
                        <a:ea typeface="Calibri"/>
                        <a:cs typeface="Arial"/>
                      </a:endParaRPr>
                    </a:p>
                  </a:txBody>
                  <a:tcPr marL="57523" marR="57523"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gridSpan="2">
                  <a:txBody>
                    <a:bodyPr/>
                    <a:lstStyle/>
                    <a:p>
                      <a:pPr algn="ctr">
                        <a:lnSpc>
                          <a:spcPct val="115000"/>
                        </a:lnSpc>
                        <a:spcAft>
                          <a:spcPts val="0"/>
                        </a:spcAft>
                      </a:pPr>
                      <a:r>
                        <a:rPr lang="en-US" sz="1400">
                          <a:latin typeface="Times New Roman"/>
                          <a:ea typeface="Calibri"/>
                          <a:cs typeface="Arial"/>
                        </a:rPr>
                        <a:t>9.47</a:t>
                      </a:r>
                      <a:endParaRPr lang="en-US" sz="1400">
                        <a:latin typeface="Calibri"/>
                        <a:ea typeface="Calibri"/>
                        <a:cs typeface="Arial"/>
                      </a:endParaRPr>
                    </a:p>
                  </a:txBody>
                  <a:tcPr marL="57523" marR="5752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hMerge="1">
                  <a:txBody>
                    <a:bodyPr/>
                    <a:lstStyle/>
                    <a:p>
                      <a:pPr rtl="1"/>
                      <a:endParaRPr lang="ar-JO"/>
                    </a:p>
                  </a:txBody>
                  <a:tcPr/>
                </a:tc>
                <a:tc>
                  <a:txBody>
                    <a:bodyPr/>
                    <a:lstStyle/>
                    <a:p>
                      <a:pPr algn="ctr">
                        <a:lnSpc>
                          <a:spcPct val="115000"/>
                        </a:lnSpc>
                        <a:spcAft>
                          <a:spcPts val="0"/>
                        </a:spcAft>
                      </a:pPr>
                      <a:r>
                        <a:rPr lang="en-US" sz="1400" dirty="0">
                          <a:latin typeface="Times New Roman"/>
                          <a:ea typeface="Calibri"/>
                          <a:cs typeface="Arial"/>
                        </a:rPr>
                        <a:t>M5,M7</a:t>
                      </a:r>
                      <a:endParaRPr lang="en-US" sz="1400" dirty="0">
                        <a:latin typeface="Calibri"/>
                        <a:ea typeface="Calibri"/>
                        <a:cs typeface="Arial"/>
                      </a:endParaRPr>
                    </a:p>
                  </a:txBody>
                  <a:tcPr marL="57523" marR="5752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ctr">
                        <a:lnSpc>
                          <a:spcPct val="115000"/>
                        </a:lnSpc>
                        <a:spcAft>
                          <a:spcPts val="0"/>
                        </a:spcAft>
                      </a:pPr>
                      <a:r>
                        <a:rPr lang="en-US" sz="1400">
                          <a:latin typeface="Times New Roman"/>
                          <a:ea typeface="Calibri"/>
                          <a:cs typeface="Arial"/>
                        </a:rPr>
                        <a:t>7.34</a:t>
                      </a:r>
                      <a:endParaRPr lang="en-US" sz="1400">
                        <a:latin typeface="Calibri"/>
                        <a:ea typeface="Calibri"/>
                        <a:cs typeface="Arial"/>
                      </a:endParaRPr>
                    </a:p>
                  </a:txBody>
                  <a:tcPr marL="57523" marR="5752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ctr">
                        <a:lnSpc>
                          <a:spcPct val="115000"/>
                        </a:lnSpc>
                        <a:spcAft>
                          <a:spcPts val="0"/>
                        </a:spcAft>
                      </a:pPr>
                      <a:r>
                        <a:rPr lang="en-US" sz="1400">
                          <a:latin typeface="Times New Roman"/>
                          <a:ea typeface="Calibri"/>
                          <a:cs typeface="Arial"/>
                        </a:rPr>
                        <a:t>M1,M4</a:t>
                      </a:r>
                      <a:endParaRPr lang="en-US" sz="1400">
                        <a:latin typeface="Calibri"/>
                        <a:ea typeface="Calibri"/>
                        <a:cs typeface="Arial"/>
                      </a:endParaRPr>
                    </a:p>
                  </a:txBody>
                  <a:tcPr marL="57523" marR="5752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ctr">
                        <a:lnSpc>
                          <a:spcPct val="115000"/>
                        </a:lnSpc>
                        <a:spcAft>
                          <a:spcPts val="0"/>
                        </a:spcAft>
                      </a:pPr>
                      <a:r>
                        <a:rPr lang="en-US" sz="1400">
                          <a:latin typeface="Times New Roman"/>
                          <a:ea typeface="Calibri"/>
                          <a:cs typeface="Arial"/>
                        </a:rPr>
                        <a:t>3.1</a:t>
                      </a:r>
                      <a:endParaRPr lang="en-US" sz="1400">
                        <a:latin typeface="Calibri"/>
                        <a:ea typeface="Calibri"/>
                        <a:cs typeface="Arial"/>
                      </a:endParaRPr>
                    </a:p>
                  </a:txBody>
                  <a:tcPr marL="57523" marR="5752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ctr">
                        <a:lnSpc>
                          <a:spcPct val="115000"/>
                        </a:lnSpc>
                        <a:spcAft>
                          <a:spcPts val="0"/>
                        </a:spcAft>
                      </a:pPr>
                      <a:r>
                        <a:rPr lang="en-US" sz="1400">
                          <a:latin typeface="Times New Roman"/>
                          <a:ea typeface="Calibri"/>
                          <a:cs typeface="Arial"/>
                        </a:rPr>
                        <a:t>M5,M7</a:t>
                      </a:r>
                      <a:endParaRPr lang="en-US" sz="1400">
                        <a:latin typeface="Calibri"/>
                        <a:ea typeface="Calibri"/>
                        <a:cs typeface="Arial"/>
                      </a:endParaRPr>
                    </a:p>
                  </a:txBody>
                  <a:tcPr marL="57523" marR="5752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ctr">
                        <a:lnSpc>
                          <a:spcPct val="115000"/>
                        </a:lnSpc>
                        <a:spcAft>
                          <a:spcPts val="0"/>
                        </a:spcAft>
                      </a:pPr>
                      <a:r>
                        <a:rPr lang="en-US" sz="1400">
                          <a:latin typeface="Times New Roman"/>
                          <a:ea typeface="Calibri"/>
                          <a:cs typeface="Arial"/>
                        </a:rPr>
                        <a:t>6.06</a:t>
                      </a:r>
                      <a:endParaRPr lang="en-US" sz="1400">
                        <a:latin typeface="Calibri"/>
                        <a:ea typeface="Calibri"/>
                        <a:cs typeface="Arial"/>
                      </a:endParaRPr>
                    </a:p>
                  </a:txBody>
                  <a:tcPr marL="57523" marR="5752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r>
              <a:tr h="319218">
                <a:tc vMerge="1">
                  <a:txBody>
                    <a:bodyPr/>
                    <a:lstStyle/>
                    <a:p>
                      <a:pPr rtl="1"/>
                      <a:endParaRPr lang="ar-JO"/>
                    </a:p>
                  </a:txBody>
                  <a:tcPr/>
                </a:tc>
                <a:tc>
                  <a:txBody>
                    <a:bodyPr/>
                    <a:lstStyle/>
                    <a:p>
                      <a:pPr algn="l">
                        <a:lnSpc>
                          <a:spcPct val="115000"/>
                        </a:lnSpc>
                        <a:spcAft>
                          <a:spcPts val="0"/>
                        </a:spcAft>
                      </a:pPr>
                      <a:r>
                        <a:rPr lang="en-US" sz="1400">
                          <a:latin typeface="Times New Roman"/>
                          <a:ea typeface="Calibri"/>
                          <a:cs typeface="Arial"/>
                        </a:rPr>
                        <a:t>M2,M3</a:t>
                      </a:r>
                      <a:endParaRPr lang="en-US" sz="1400">
                        <a:latin typeface="Calibri"/>
                        <a:ea typeface="Calibri"/>
                        <a:cs typeface="Arial"/>
                      </a:endParaRPr>
                    </a:p>
                  </a:txBody>
                  <a:tcPr marL="57523" marR="57523"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gridSpan="2">
                  <a:txBody>
                    <a:bodyPr/>
                    <a:lstStyle/>
                    <a:p>
                      <a:pPr algn="ctr">
                        <a:lnSpc>
                          <a:spcPct val="115000"/>
                        </a:lnSpc>
                        <a:spcAft>
                          <a:spcPts val="0"/>
                        </a:spcAft>
                      </a:pPr>
                      <a:r>
                        <a:rPr lang="en-US" sz="1400">
                          <a:latin typeface="Times New Roman"/>
                          <a:ea typeface="Calibri"/>
                          <a:cs typeface="Arial"/>
                        </a:rPr>
                        <a:t>11.6</a:t>
                      </a:r>
                      <a:endParaRPr lang="en-US" sz="1400">
                        <a:latin typeface="Calibri"/>
                        <a:ea typeface="Calibri"/>
                        <a:cs typeface="Arial"/>
                      </a:endParaRPr>
                    </a:p>
                  </a:txBody>
                  <a:tcPr marL="57523" marR="5752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hMerge="1">
                  <a:txBody>
                    <a:bodyPr/>
                    <a:lstStyle/>
                    <a:p>
                      <a:pPr rtl="1"/>
                      <a:endParaRPr lang="ar-JO"/>
                    </a:p>
                  </a:txBody>
                  <a:tcPr/>
                </a:tc>
                <a:tc>
                  <a:txBody>
                    <a:bodyPr/>
                    <a:lstStyle/>
                    <a:p>
                      <a:pPr algn="ctr">
                        <a:lnSpc>
                          <a:spcPct val="115000"/>
                        </a:lnSpc>
                        <a:spcAft>
                          <a:spcPts val="0"/>
                        </a:spcAft>
                      </a:pPr>
                      <a:r>
                        <a:rPr lang="en-US" sz="1400" dirty="0">
                          <a:latin typeface="Times New Roman"/>
                          <a:ea typeface="Calibri"/>
                          <a:cs typeface="Arial"/>
                        </a:rPr>
                        <a:t>M6</a:t>
                      </a:r>
                      <a:endParaRPr lang="en-US" sz="1400" dirty="0">
                        <a:latin typeface="Calibri"/>
                        <a:ea typeface="Calibri"/>
                        <a:cs typeface="Arial"/>
                      </a:endParaRPr>
                    </a:p>
                  </a:txBody>
                  <a:tcPr marL="57523" marR="5752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ctr">
                        <a:lnSpc>
                          <a:spcPct val="115000"/>
                        </a:lnSpc>
                        <a:spcAft>
                          <a:spcPts val="0"/>
                        </a:spcAft>
                      </a:pPr>
                      <a:r>
                        <a:rPr lang="en-US" sz="1400" dirty="0">
                          <a:latin typeface="Times New Roman"/>
                          <a:ea typeface="Calibri"/>
                          <a:cs typeface="Arial"/>
                        </a:rPr>
                        <a:t>3.20</a:t>
                      </a:r>
                      <a:endParaRPr lang="en-US" sz="1400" dirty="0">
                        <a:latin typeface="Calibri"/>
                        <a:ea typeface="Calibri"/>
                        <a:cs typeface="Arial"/>
                      </a:endParaRPr>
                    </a:p>
                  </a:txBody>
                  <a:tcPr marL="57523" marR="5752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ctr">
                        <a:lnSpc>
                          <a:spcPct val="115000"/>
                        </a:lnSpc>
                        <a:spcAft>
                          <a:spcPts val="0"/>
                        </a:spcAft>
                      </a:pPr>
                      <a:r>
                        <a:rPr lang="en-US" sz="1400">
                          <a:latin typeface="Times New Roman"/>
                          <a:ea typeface="Calibri"/>
                          <a:cs typeface="Arial"/>
                        </a:rPr>
                        <a:t>M2,M3</a:t>
                      </a:r>
                      <a:endParaRPr lang="en-US" sz="1400">
                        <a:latin typeface="Calibri"/>
                        <a:ea typeface="Calibri"/>
                        <a:cs typeface="Arial"/>
                      </a:endParaRPr>
                    </a:p>
                  </a:txBody>
                  <a:tcPr marL="57523" marR="5752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ctr">
                        <a:lnSpc>
                          <a:spcPct val="115000"/>
                        </a:lnSpc>
                        <a:spcAft>
                          <a:spcPts val="0"/>
                        </a:spcAft>
                      </a:pPr>
                      <a:r>
                        <a:rPr lang="en-US" sz="1400">
                          <a:latin typeface="Times New Roman"/>
                          <a:ea typeface="Calibri"/>
                          <a:cs typeface="Arial"/>
                        </a:rPr>
                        <a:t>4.9</a:t>
                      </a:r>
                      <a:endParaRPr lang="en-US" sz="1400">
                        <a:latin typeface="Calibri"/>
                        <a:ea typeface="Calibri"/>
                        <a:cs typeface="Arial"/>
                      </a:endParaRPr>
                    </a:p>
                  </a:txBody>
                  <a:tcPr marL="57523" marR="5752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ctr">
                        <a:lnSpc>
                          <a:spcPct val="115000"/>
                        </a:lnSpc>
                        <a:spcAft>
                          <a:spcPts val="0"/>
                        </a:spcAft>
                      </a:pPr>
                      <a:r>
                        <a:rPr lang="en-US" sz="1400">
                          <a:latin typeface="Times New Roman"/>
                          <a:ea typeface="Calibri"/>
                          <a:cs typeface="Arial"/>
                        </a:rPr>
                        <a:t>M6</a:t>
                      </a:r>
                      <a:endParaRPr lang="en-US" sz="1400">
                        <a:latin typeface="Calibri"/>
                        <a:ea typeface="Calibri"/>
                        <a:cs typeface="Arial"/>
                      </a:endParaRPr>
                    </a:p>
                  </a:txBody>
                  <a:tcPr marL="57523" marR="5752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ctr">
                        <a:lnSpc>
                          <a:spcPct val="115000"/>
                        </a:lnSpc>
                        <a:spcAft>
                          <a:spcPts val="0"/>
                        </a:spcAft>
                      </a:pPr>
                      <a:r>
                        <a:rPr lang="en-US" sz="1400">
                          <a:latin typeface="Times New Roman"/>
                          <a:ea typeface="Calibri"/>
                          <a:cs typeface="Arial"/>
                        </a:rPr>
                        <a:t>1.47</a:t>
                      </a:r>
                      <a:endParaRPr lang="en-US" sz="1400">
                        <a:latin typeface="Calibri"/>
                        <a:ea typeface="Calibri"/>
                        <a:cs typeface="Arial"/>
                      </a:endParaRPr>
                    </a:p>
                  </a:txBody>
                  <a:tcPr marL="57523" marR="5752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r>
              <a:tr h="380575">
                <a:tc rowSpan="2">
                  <a:txBody>
                    <a:bodyPr/>
                    <a:lstStyle/>
                    <a:p>
                      <a:pPr algn="ctr">
                        <a:lnSpc>
                          <a:spcPct val="115000"/>
                        </a:lnSpc>
                        <a:spcAft>
                          <a:spcPts val="0"/>
                        </a:spcAft>
                      </a:pPr>
                      <a:r>
                        <a:rPr lang="en-US" sz="1400" b="1">
                          <a:solidFill>
                            <a:srgbClr val="FFFFFF"/>
                          </a:solidFill>
                          <a:latin typeface="Times New Roman"/>
                          <a:ea typeface="Calibri"/>
                          <a:cs typeface="Arial"/>
                        </a:rPr>
                        <a:t>5</a:t>
                      </a:r>
                      <a:endParaRPr lang="en-US" sz="1400">
                        <a:latin typeface="Calibri"/>
                        <a:ea typeface="Calibri"/>
                        <a:cs typeface="Arial"/>
                      </a:endParaRPr>
                    </a:p>
                  </a:txBody>
                  <a:tcPr marL="57523" marR="57523"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l">
                        <a:lnSpc>
                          <a:spcPct val="115000"/>
                        </a:lnSpc>
                        <a:spcAft>
                          <a:spcPts val="0"/>
                        </a:spcAft>
                      </a:pPr>
                      <a:r>
                        <a:rPr lang="en-US" sz="1400">
                          <a:latin typeface="Times New Roman"/>
                          <a:ea typeface="Calibri"/>
                          <a:cs typeface="Arial"/>
                        </a:rPr>
                        <a:t>M1,M4</a:t>
                      </a:r>
                      <a:endParaRPr lang="en-US" sz="1400">
                        <a:latin typeface="Calibri"/>
                        <a:ea typeface="Calibri"/>
                        <a:cs typeface="Arial"/>
                      </a:endParaRPr>
                    </a:p>
                  </a:txBody>
                  <a:tcPr marL="57523" marR="57523"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gridSpan="2">
                  <a:txBody>
                    <a:bodyPr/>
                    <a:lstStyle/>
                    <a:p>
                      <a:pPr algn="ctr">
                        <a:lnSpc>
                          <a:spcPct val="115000"/>
                        </a:lnSpc>
                        <a:spcAft>
                          <a:spcPts val="0"/>
                        </a:spcAft>
                      </a:pPr>
                      <a:r>
                        <a:rPr lang="en-US" sz="1400" b="1">
                          <a:highlight>
                            <a:srgbClr val="00FF00"/>
                          </a:highlight>
                          <a:latin typeface="Times New Roman"/>
                          <a:ea typeface="Calibri"/>
                          <a:cs typeface="Arial"/>
                        </a:rPr>
                        <a:t>9.48</a:t>
                      </a:r>
                      <a:endParaRPr lang="en-US" sz="1400">
                        <a:latin typeface="Calibri"/>
                        <a:ea typeface="Calibri"/>
                        <a:cs typeface="Arial"/>
                      </a:endParaRPr>
                    </a:p>
                  </a:txBody>
                  <a:tcPr marL="57523" marR="5752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hMerge="1">
                  <a:txBody>
                    <a:bodyPr/>
                    <a:lstStyle/>
                    <a:p>
                      <a:pPr rtl="1"/>
                      <a:endParaRPr lang="ar-JO"/>
                    </a:p>
                  </a:txBody>
                  <a:tcPr/>
                </a:tc>
                <a:tc>
                  <a:txBody>
                    <a:bodyPr/>
                    <a:lstStyle/>
                    <a:p>
                      <a:pPr algn="ctr">
                        <a:lnSpc>
                          <a:spcPct val="115000"/>
                        </a:lnSpc>
                        <a:spcAft>
                          <a:spcPts val="0"/>
                        </a:spcAft>
                      </a:pPr>
                      <a:r>
                        <a:rPr lang="en-US" sz="1400">
                          <a:latin typeface="Times New Roman"/>
                          <a:ea typeface="Calibri"/>
                          <a:cs typeface="Arial"/>
                        </a:rPr>
                        <a:t>M5,M7</a:t>
                      </a:r>
                      <a:endParaRPr lang="en-US" sz="1400">
                        <a:latin typeface="Calibri"/>
                        <a:ea typeface="Calibri"/>
                        <a:cs typeface="Arial"/>
                      </a:endParaRPr>
                    </a:p>
                  </a:txBody>
                  <a:tcPr marL="57523" marR="5752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ctr">
                        <a:lnSpc>
                          <a:spcPct val="115000"/>
                        </a:lnSpc>
                        <a:spcAft>
                          <a:spcPts val="0"/>
                        </a:spcAft>
                      </a:pPr>
                      <a:r>
                        <a:rPr lang="en-US" sz="1400" dirty="0">
                          <a:latin typeface="Times New Roman"/>
                          <a:ea typeface="Calibri"/>
                          <a:cs typeface="Arial"/>
                        </a:rPr>
                        <a:t>7.35</a:t>
                      </a:r>
                      <a:endParaRPr lang="en-US" sz="1400" dirty="0">
                        <a:latin typeface="Calibri"/>
                        <a:ea typeface="Calibri"/>
                        <a:cs typeface="Arial"/>
                      </a:endParaRPr>
                    </a:p>
                  </a:txBody>
                  <a:tcPr marL="57523" marR="5752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ctr">
                        <a:lnSpc>
                          <a:spcPct val="115000"/>
                        </a:lnSpc>
                        <a:spcAft>
                          <a:spcPts val="0"/>
                        </a:spcAft>
                      </a:pPr>
                      <a:r>
                        <a:rPr lang="en-US" sz="1400">
                          <a:latin typeface="Times New Roman"/>
                          <a:ea typeface="Calibri"/>
                          <a:cs typeface="Arial"/>
                        </a:rPr>
                        <a:t>M1,M4</a:t>
                      </a:r>
                      <a:endParaRPr lang="en-US" sz="1400">
                        <a:latin typeface="Calibri"/>
                        <a:ea typeface="Calibri"/>
                        <a:cs typeface="Arial"/>
                      </a:endParaRPr>
                    </a:p>
                  </a:txBody>
                  <a:tcPr marL="57523" marR="5752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ctr">
                        <a:lnSpc>
                          <a:spcPct val="115000"/>
                        </a:lnSpc>
                        <a:spcAft>
                          <a:spcPts val="0"/>
                        </a:spcAft>
                      </a:pPr>
                      <a:r>
                        <a:rPr lang="en-US" sz="1400">
                          <a:latin typeface="Times New Roman"/>
                          <a:ea typeface="Calibri"/>
                          <a:cs typeface="Arial"/>
                        </a:rPr>
                        <a:t>3.1</a:t>
                      </a:r>
                      <a:endParaRPr lang="en-US" sz="1400">
                        <a:latin typeface="Calibri"/>
                        <a:ea typeface="Calibri"/>
                        <a:cs typeface="Arial"/>
                      </a:endParaRPr>
                    </a:p>
                  </a:txBody>
                  <a:tcPr marL="57523" marR="5752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ctr">
                        <a:lnSpc>
                          <a:spcPct val="115000"/>
                        </a:lnSpc>
                        <a:spcAft>
                          <a:spcPts val="0"/>
                        </a:spcAft>
                      </a:pPr>
                      <a:r>
                        <a:rPr lang="en-US" sz="1400">
                          <a:latin typeface="Times New Roman"/>
                          <a:ea typeface="Calibri"/>
                          <a:cs typeface="Arial"/>
                        </a:rPr>
                        <a:t>M5,M7</a:t>
                      </a:r>
                      <a:endParaRPr lang="en-US" sz="1400">
                        <a:latin typeface="Calibri"/>
                        <a:ea typeface="Calibri"/>
                        <a:cs typeface="Arial"/>
                      </a:endParaRPr>
                    </a:p>
                  </a:txBody>
                  <a:tcPr marL="57523" marR="5752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ctr">
                        <a:lnSpc>
                          <a:spcPct val="115000"/>
                        </a:lnSpc>
                        <a:spcAft>
                          <a:spcPts val="0"/>
                        </a:spcAft>
                      </a:pPr>
                      <a:r>
                        <a:rPr lang="en-US" sz="1400">
                          <a:latin typeface="Times New Roman"/>
                          <a:ea typeface="Calibri"/>
                          <a:cs typeface="Arial"/>
                        </a:rPr>
                        <a:t>6.07</a:t>
                      </a:r>
                      <a:endParaRPr lang="en-US" sz="1400">
                        <a:latin typeface="Calibri"/>
                        <a:ea typeface="Calibri"/>
                        <a:cs typeface="Arial"/>
                      </a:endParaRPr>
                    </a:p>
                  </a:txBody>
                  <a:tcPr marL="57523" marR="5752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r>
              <a:tr h="319218">
                <a:tc vMerge="1">
                  <a:txBody>
                    <a:bodyPr/>
                    <a:lstStyle/>
                    <a:p>
                      <a:pPr rtl="1"/>
                      <a:endParaRPr lang="ar-JO"/>
                    </a:p>
                  </a:txBody>
                  <a:tcPr/>
                </a:tc>
                <a:tc>
                  <a:txBody>
                    <a:bodyPr/>
                    <a:lstStyle/>
                    <a:p>
                      <a:pPr algn="l">
                        <a:lnSpc>
                          <a:spcPct val="115000"/>
                        </a:lnSpc>
                        <a:spcAft>
                          <a:spcPts val="0"/>
                        </a:spcAft>
                      </a:pPr>
                      <a:r>
                        <a:rPr lang="en-US" sz="1400">
                          <a:latin typeface="Times New Roman"/>
                          <a:ea typeface="Calibri"/>
                          <a:cs typeface="Arial"/>
                        </a:rPr>
                        <a:t>M2,M3</a:t>
                      </a:r>
                      <a:endParaRPr lang="en-US" sz="1400">
                        <a:latin typeface="Calibri"/>
                        <a:ea typeface="Calibri"/>
                        <a:cs typeface="Arial"/>
                      </a:endParaRPr>
                    </a:p>
                  </a:txBody>
                  <a:tcPr marL="57523" marR="57523"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gridSpan="2">
                  <a:txBody>
                    <a:bodyPr/>
                    <a:lstStyle/>
                    <a:p>
                      <a:pPr algn="ctr">
                        <a:lnSpc>
                          <a:spcPct val="115000"/>
                        </a:lnSpc>
                        <a:spcAft>
                          <a:spcPts val="0"/>
                        </a:spcAft>
                      </a:pPr>
                      <a:r>
                        <a:rPr lang="en-US" sz="1400">
                          <a:latin typeface="Times New Roman"/>
                          <a:ea typeface="Calibri"/>
                          <a:cs typeface="Arial"/>
                        </a:rPr>
                        <a:t>11.56</a:t>
                      </a:r>
                      <a:endParaRPr lang="en-US" sz="1400">
                        <a:latin typeface="Calibri"/>
                        <a:ea typeface="Calibri"/>
                        <a:cs typeface="Arial"/>
                      </a:endParaRPr>
                    </a:p>
                  </a:txBody>
                  <a:tcPr marL="57523" marR="5752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hMerge="1">
                  <a:txBody>
                    <a:bodyPr/>
                    <a:lstStyle/>
                    <a:p>
                      <a:pPr rtl="1"/>
                      <a:endParaRPr lang="ar-JO"/>
                    </a:p>
                  </a:txBody>
                  <a:tcPr/>
                </a:tc>
                <a:tc>
                  <a:txBody>
                    <a:bodyPr/>
                    <a:lstStyle/>
                    <a:p>
                      <a:pPr algn="ctr">
                        <a:lnSpc>
                          <a:spcPct val="115000"/>
                        </a:lnSpc>
                        <a:spcAft>
                          <a:spcPts val="0"/>
                        </a:spcAft>
                      </a:pPr>
                      <a:r>
                        <a:rPr lang="en-US" sz="1400">
                          <a:latin typeface="Times New Roman"/>
                          <a:ea typeface="Calibri"/>
                          <a:cs typeface="Arial"/>
                        </a:rPr>
                        <a:t>M6</a:t>
                      </a:r>
                      <a:endParaRPr lang="en-US" sz="1400">
                        <a:latin typeface="Calibri"/>
                        <a:ea typeface="Calibri"/>
                        <a:cs typeface="Arial"/>
                      </a:endParaRPr>
                    </a:p>
                  </a:txBody>
                  <a:tcPr marL="57523" marR="5752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ctr">
                        <a:lnSpc>
                          <a:spcPct val="115000"/>
                        </a:lnSpc>
                        <a:spcAft>
                          <a:spcPts val="0"/>
                        </a:spcAft>
                      </a:pPr>
                      <a:r>
                        <a:rPr lang="en-US" sz="1400" dirty="0">
                          <a:latin typeface="Times New Roman"/>
                          <a:ea typeface="Calibri"/>
                          <a:cs typeface="Arial"/>
                        </a:rPr>
                        <a:t>3.19</a:t>
                      </a:r>
                      <a:endParaRPr lang="en-US" sz="1400" dirty="0">
                        <a:latin typeface="Calibri"/>
                        <a:ea typeface="Calibri"/>
                        <a:cs typeface="Arial"/>
                      </a:endParaRPr>
                    </a:p>
                  </a:txBody>
                  <a:tcPr marL="57523" marR="5752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ctr">
                        <a:lnSpc>
                          <a:spcPct val="115000"/>
                        </a:lnSpc>
                        <a:spcAft>
                          <a:spcPts val="0"/>
                        </a:spcAft>
                      </a:pPr>
                      <a:r>
                        <a:rPr lang="en-US" sz="1400" dirty="0">
                          <a:latin typeface="Times New Roman"/>
                          <a:ea typeface="Calibri"/>
                          <a:cs typeface="Arial"/>
                        </a:rPr>
                        <a:t>M2,M3</a:t>
                      </a:r>
                      <a:endParaRPr lang="en-US" sz="1400" dirty="0">
                        <a:latin typeface="Calibri"/>
                        <a:ea typeface="Calibri"/>
                        <a:cs typeface="Arial"/>
                      </a:endParaRPr>
                    </a:p>
                  </a:txBody>
                  <a:tcPr marL="57523" marR="5752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ctr">
                        <a:lnSpc>
                          <a:spcPct val="115000"/>
                        </a:lnSpc>
                        <a:spcAft>
                          <a:spcPts val="0"/>
                        </a:spcAft>
                      </a:pPr>
                      <a:r>
                        <a:rPr lang="en-US" sz="1400">
                          <a:latin typeface="Times New Roman"/>
                          <a:ea typeface="Calibri"/>
                          <a:cs typeface="Arial"/>
                        </a:rPr>
                        <a:t>4.9</a:t>
                      </a:r>
                      <a:endParaRPr lang="en-US" sz="1400">
                        <a:latin typeface="Calibri"/>
                        <a:ea typeface="Calibri"/>
                        <a:cs typeface="Arial"/>
                      </a:endParaRPr>
                    </a:p>
                  </a:txBody>
                  <a:tcPr marL="57523" marR="5752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ctr">
                        <a:lnSpc>
                          <a:spcPct val="115000"/>
                        </a:lnSpc>
                        <a:spcAft>
                          <a:spcPts val="0"/>
                        </a:spcAft>
                      </a:pPr>
                      <a:r>
                        <a:rPr lang="en-US" sz="1400">
                          <a:latin typeface="Times New Roman"/>
                          <a:ea typeface="Calibri"/>
                          <a:cs typeface="Arial"/>
                        </a:rPr>
                        <a:t>M6</a:t>
                      </a:r>
                      <a:endParaRPr lang="en-US" sz="1400">
                        <a:latin typeface="Calibri"/>
                        <a:ea typeface="Calibri"/>
                        <a:cs typeface="Arial"/>
                      </a:endParaRPr>
                    </a:p>
                  </a:txBody>
                  <a:tcPr marL="57523" marR="5752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ctr">
                        <a:lnSpc>
                          <a:spcPct val="115000"/>
                        </a:lnSpc>
                        <a:spcAft>
                          <a:spcPts val="0"/>
                        </a:spcAft>
                      </a:pPr>
                      <a:r>
                        <a:rPr lang="en-US" sz="1400">
                          <a:latin typeface="Times New Roman"/>
                          <a:ea typeface="Calibri"/>
                          <a:cs typeface="Arial"/>
                        </a:rPr>
                        <a:t>1.47</a:t>
                      </a:r>
                      <a:endParaRPr lang="en-US" sz="1400">
                        <a:latin typeface="Calibri"/>
                        <a:ea typeface="Calibri"/>
                        <a:cs typeface="Arial"/>
                      </a:endParaRPr>
                    </a:p>
                  </a:txBody>
                  <a:tcPr marL="57523" marR="5752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r>
              <a:tr h="380575">
                <a:tc rowSpan="2">
                  <a:txBody>
                    <a:bodyPr/>
                    <a:lstStyle/>
                    <a:p>
                      <a:pPr algn="ctr">
                        <a:lnSpc>
                          <a:spcPct val="115000"/>
                        </a:lnSpc>
                        <a:spcAft>
                          <a:spcPts val="0"/>
                        </a:spcAft>
                      </a:pPr>
                      <a:r>
                        <a:rPr lang="en-US" sz="1400" b="1">
                          <a:solidFill>
                            <a:srgbClr val="FFFFFF"/>
                          </a:solidFill>
                          <a:latin typeface="Times New Roman"/>
                          <a:ea typeface="Calibri"/>
                          <a:cs typeface="Arial"/>
                        </a:rPr>
                        <a:t>6</a:t>
                      </a:r>
                      <a:endParaRPr lang="en-US" sz="1400">
                        <a:latin typeface="Calibri"/>
                        <a:ea typeface="Calibri"/>
                        <a:cs typeface="Arial"/>
                      </a:endParaRPr>
                    </a:p>
                  </a:txBody>
                  <a:tcPr marL="57523" marR="57523"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l">
                        <a:lnSpc>
                          <a:spcPct val="115000"/>
                        </a:lnSpc>
                        <a:spcAft>
                          <a:spcPts val="0"/>
                        </a:spcAft>
                      </a:pPr>
                      <a:r>
                        <a:rPr lang="en-US" sz="1400">
                          <a:latin typeface="Times New Roman"/>
                          <a:ea typeface="Calibri"/>
                          <a:cs typeface="Arial"/>
                        </a:rPr>
                        <a:t>M1,M4</a:t>
                      </a:r>
                      <a:endParaRPr lang="en-US" sz="1400">
                        <a:latin typeface="Calibri"/>
                        <a:ea typeface="Calibri"/>
                        <a:cs typeface="Arial"/>
                      </a:endParaRPr>
                    </a:p>
                  </a:txBody>
                  <a:tcPr marL="57523" marR="57523"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gridSpan="2">
                  <a:txBody>
                    <a:bodyPr/>
                    <a:lstStyle/>
                    <a:p>
                      <a:pPr algn="ctr">
                        <a:lnSpc>
                          <a:spcPct val="115000"/>
                        </a:lnSpc>
                        <a:spcAft>
                          <a:spcPts val="0"/>
                        </a:spcAft>
                      </a:pPr>
                      <a:r>
                        <a:rPr lang="en-US" sz="1400">
                          <a:latin typeface="Times New Roman"/>
                          <a:ea typeface="Calibri"/>
                          <a:cs typeface="Arial"/>
                        </a:rPr>
                        <a:t>9.61</a:t>
                      </a:r>
                      <a:endParaRPr lang="en-US" sz="1400">
                        <a:latin typeface="Calibri"/>
                        <a:ea typeface="Calibri"/>
                        <a:cs typeface="Arial"/>
                      </a:endParaRPr>
                    </a:p>
                  </a:txBody>
                  <a:tcPr marL="57523" marR="5752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hMerge="1">
                  <a:txBody>
                    <a:bodyPr/>
                    <a:lstStyle/>
                    <a:p>
                      <a:pPr rtl="1"/>
                      <a:endParaRPr lang="ar-JO"/>
                    </a:p>
                  </a:txBody>
                  <a:tcPr/>
                </a:tc>
                <a:tc>
                  <a:txBody>
                    <a:bodyPr/>
                    <a:lstStyle/>
                    <a:p>
                      <a:pPr algn="ctr">
                        <a:lnSpc>
                          <a:spcPct val="115000"/>
                        </a:lnSpc>
                        <a:spcAft>
                          <a:spcPts val="0"/>
                        </a:spcAft>
                      </a:pPr>
                      <a:r>
                        <a:rPr lang="en-US" sz="1400">
                          <a:latin typeface="Times New Roman"/>
                          <a:ea typeface="Calibri"/>
                          <a:cs typeface="Arial"/>
                        </a:rPr>
                        <a:t>M5,M7</a:t>
                      </a:r>
                      <a:endParaRPr lang="en-US" sz="1400">
                        <a:latin typeface="Calibri"/>
                        <a:ea typeface="Calibri"/>
                        <a:cs typeface="Arial"/>
                      </a:endParaRPr>
                    </a:p>
                  </a:txBody>
                  <a:tcPr marL="57523" marR="5752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ctr">
                        <a:lnSpc>
                          <a:spcPct val="115000"/>
                        </a:lnSpc>
                        <a:spcAft>
                          <a:spcPts val="0"/>
                        </a:spcAft>
                      </a:pPr>
                      <a:r>
                        <a:rPr lang="en-US" sz="1400">
                          <a:latin typeface="Times New Roman"/>
                          <a:ea typeface="Calibri"/>
                          <a:cs typeface="Arial"/>
                        </a:rPr>
                        <a:t>7.28</a:t>
                      </a:r>
                      <a:endParaRPr lang="en-US" sz="1400">
                        <a:latin typeface="Calibri"/>
                        <a:ea typeface="Calibri"/>
                        <a:cs typeface="Arial"/>
                      </a:endParaRPr>
                    </a:p>
                  </a:txBody>
                  <a:tcPr marL="57523" marR="5752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ctr">
                        <a:lnSpc>
                          <a:spcPct val="115000"/>
                        </a:lnSpc>
                        <a:spcAft>
                          <a:spcPts val="0"/>
                        </a:spcAft>
                      </a:pPr>
                      <a:r>
                        <a:rPr lang="en-US" sz="1400" dirty="0">
                          <a:latin typeface="Times New Roman"/>
                          <a:ea typeface="Calibri"/>
                          <a:cs typeface="Arial"/>
                        </a:rPr>
                        <a:t>M1,M4</a:t>
                      </a:r>
                      <a:endParaRPr lang="en-US" sz="1400" dirty="0">
                        <a:latin typeface="Calibri"/>
                        <a:ea typeface="Calibri"/>
                        <a:cs typeface="Arial"/>
                      </a:endParaRPr>
                    </a:p>
                  </a:txBody>
                  <a:tcPr marL="57523" marR="5752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ctr">
                        <a:lnSpc>
                          <a:spcPct val="115000"/>
                        </a:lnSpc>
                        <a:spcAft>
                          <a:spcPts val="0"/>
                        </a:spcAft>
                      </a:pPr>
                      <a:r>
                        <a:rPr lang="en-US" sz="1400" b="1">
                          <a:highlight>
                            <a:srgbClr val="00FF00"/>
                          </a:highlight>
                          <a:latin typeface="Times New Roman"/>
                          <a:ea typeface="Calibri"/>
                          <a:cs typeface="Arial"/>
                        </a:rPr>
                        <a:t>3.1</a:t>
                      </a:r>
                      <a:endParaRPr lang="en-US" sz="1400">
                        <a:latin typeface="Calibri"/>
                        <a:ea typeface="Calibri"/>
                        <a:cs typeface="Arial"/>
                      </a:endParaRPr>
                    </a:p>
                  </a:txBody>
                  <a:tcPr marL="57523" marR="5752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ctr">
                        <a:lnSpc>
                          <a:spcPct val="115000"/>
                        </a:lnSpc>
                        <a:spcAft>
                          <a:spcPts val="0"/>
                        </a:spcAft>
                      </a:pPr>
                      <a:r>
                        <a:rPr lang="en-US" sz="1400">
                          <a:latin typeface="Times New Roman"/>
                          <a:ea typeface="Calibri"/>
                          <a:cs typeface="Arial"/>
                        </a:rPr>
                        <a:t>M5,M7</a:t>
                      </a:r>
                      <a:endParaRPr lang="en-US" sz="1400">
                        <a:latin typeface="Calibri"/>
                        <a:ea typeface="Calibri"/>
                        <a:cs typeface="Arial"/>
                      </a:endParaRPr>
                    </a:p>
                  </a:txBody>
                  <a:tcPr marL="57523" marR="5752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ctr">
                        <a:lnSpc>
                          <a:spcPct val="115000"/>
                        </a:lnSpc>
                        <a:spcAft>
                          <a:spcPts val="0"/>
                        </a:spcAft>
                      </a:pPr>
                      <a:r>
                        <a:rPr lang="en-US" sz="1400">
                          <a:latin typeface="Times New Roman"/>
                          <a:ea typeface="Calibri"/>
                          <a:cs typeface="Arial"/>
                        </a:rPr>
                        <a:t>6.03</a:t>
                      </a:r>
                      <a:endParaRPr lang="en-US" sz="1400">
                        <a:latin typeface="Calibri"/>
                        <a:ea typeface="Calibri"/>
                        <a:cs typeface="Arial"/>
                      </a:endParaRPr>
                    </a:p>
                  </a:txBody>
                  <a:tcPr marL="57523" marR="5752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r>
              <a:tr h="380575">
                <a:tc vMerge="1">
                  <a:txBody>
                    <a:bodyPr/>
                    <a:lstStyle/>
                    <a:p>
                      <a:pPr rtl="1"/>
                      <a:endParaRPr lang="ar-JO"/>
                    </a:p>
                  </a:txBody>
                  <a:tcPr/>
                </a:tc>
                <a:tc>
                  <a:txBody>
                    <a:bodyPr/>
                    <a:lstStyle/>
                    <a:p>
                      <a:pPr algn="l">
                        <a:lnSpc>
                          <a:spcPct val="115000"/>
                        </a:lnSpc>
                        <a:spcAft>
                          <a:spcPts val="0"/>
                        </a:spcAft>
                      </a:pPr>
                      <a:r>
                        <a:rPr lang="en-US" sz="1400">
                          <a:latin typeface="Times New Roman"/>
                          <a:ea typeface="Calibri"/>
                          <a:cs typeface="Arial"/>
                        </a:rPr>
                        <a:t>M2,M3</a:t>
                      </a:r>
                      <a:endParaRPr lang="en-US" sz="1400">
                        <a:latin typeface="Calibri"/>
                        <a:ea typeface="Calibri"/>
                        <a:cs typeface="Arial"/>
                      </a:endParaRPr>
                    </a:p>
                  </a:txBody>
                  <a:tcPr marL="57523" marR="57523"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gridSpan="2">
                  <a:txBody>
                    <a:bodyPr/>
                    <a:lstStyle/>
                    <a:p>
                      <a:pPr algn="ctr">
                        <a:lnSpc>
                          <a:spcPct val="115000"/>
                        </a:lnSpc>
                        <a:spcAft>
                          <a:spcPts val="0"/>
                        </a:spcAft>
                      </a:pPr>
                      <a:r>
                        <a:rPr lang="en-US" sz="1400">
                          <a:latin typeface="Times New Roman"/>
                          <a:ea typeface="Calibri"/>
                          <a:cs typeface="Arial"/>
                        </a:rPr>
                        <a:t>11.49</a:t>
                      </a:r>
                      <a:endParaRPr lang="en-US" sz="1400">
                        <a:latin typeface="Calibri"/>
                        <a:ea typeface="Calibri"/>
                        <a:cs typeface="Arial"/>
                      </a:endParaRPr>
                    </a:p>
                  </a:txBody>
                  <a:tcPr marL="57523" marR="5752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hMerge="1">
                  <a:txBody>
                    <a:bodyPr/>
                    <a:lstStyle/>
                    <a:p>
                      <a:pPr rtl="1"/>
                      <a:endParaRPr lang="ar-JO"/>
                    </a:p>
                  </a:txBody>
                  <a:tcPr/>
                </a:tc>
                <a:tc>
                  <a:txBody>
                    <a:bodyPr/>
                    <a:lstStyle/>
                    <a:p>
                      <a:pPr algn="ctr">
                        <a:lnSpc>
                          <a:spcPct val="115000"/>
                        </a:lnSpc>
                        <a:spcAft>
                          <a:spcPts val="0"/>
                        </a:spcAft>
                      </a:pPr>
                      <a:r>
                        <a:rPr lang="en-US" sz="1400">
                          <a:latin typeface="Times New Roman"/>
                          <a:ea typeface="Calibri"/>
                          <a:cs typeface="Arial"/>
                        </a:rPr>
                        <a:t>M6</a:t>
                      </a:r>
                      <a:endParaRPr lang="en-US" sz="1400">
                        <a:latin typeface="Calibri"/>
                        <a:ea typeface="Calibri"/>
                        <a:cs typeface="Arial"/>
                      </a:endParaRPr>
                    </a:p>
                  </a:txBody>
                  <a:tcPr marL="57523" marR="5752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ctr">
                        <a:lnSpc>
                          <a:spcPct val="115000"/>
                        </a:lnSpc>
                        <a:spcAft>
                          <a:spcPts val="0"/>
                        </a:spcAft>
                      </a:pPr>
                      <a:r>
                        <a:rPr lang="en-US" sz="1400" b="1">
                          <a:highlight>
                            <a:srgbClr val="00FF00"/>
                          </a:highlight>
                          <a:latin typeface="Times New Roman"/>
                          <a:ea typeface="Calibri"/>
                          <a:cs typeface="Arial"/>
                        </a:rPr>
                        <a:t>3.23</a:t>
                      </a:r>
                      <a:endParaRPr lang="en-US" sz="1400">
                        <a:latin typeface="Calibri"/>
                        <a:ea typeface="Calibri"/>
                        <a:cs typeface="Arial"/>
                      </a:endParaRPr>
                    </a:p>
                  </a:txBody>
                  <a:tcPr marL="57523" marR="5752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ctr">
                        <a:lnSpc>
                          <a:spcPct val="115000"/>
                        </a:lnSpc>
                        <a:spcAft>
                          <a:spcPts val="0"/>
                        </a:spcAft>
                      </a:pPr>
                      <a:r>
                        <a:rPr lang="en-US" sz="1400" dirty="0">
                          <a:latin typeface="Times New Roman"/>
                          <a:ea typeface="Calibri"/>
                          <a:cs typeface="Arial"/>
                        </a:rPr>
                        <a:t>M2,M3</a:t>
                      </a:r>
                      <a:endParaRPr lang="en-US" sz="1400" dirty="0">
                        <a:latin typeface="Calibri"/>
                        <a:ea typeface="Calibri"/>
                        <a:cs typeface="Arial"/>
                      </a:endParaRPr>
                    </a:p>
                  </a:txBody>
                  <a:tcPr marL="57523" marR="5752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ctr">
                        <a:lnSpc>
                          <a:spcPct val="115000"/>
                        </a:lnSpc>
                        <a:spcAft>
                          <a:spcPts val="0"/>
                        </a:spcAft>
                      </a:pPr>
                      <a:r>
                        <a:rPr lang="en-US" sz="1400" dirty="0">
                          <a:latin typeface="Times New Roman"/>
                          <a:ea typeface="Calibri"/>
                          <a:cs typeface="Arial"/>
                        </a:rPr>
                        <a:t>4.87</a:t>
                      </a:r>
                      <a:endParaRPr lang="en-US" sz="1400" dirty="0">
                        <a:latin typeface="Calibri"/>
                        <a:ea typeface="Calibri"/>
                        <a:cs typeface="Arial"/>
                      </a:endParaRPr>
                    </a:p>
                  </a:txBody>
                  <a:tcPr marL="57523" marR="5752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ctr">
                        <a:lnSpc>
                          <a:spcPct val="115000"/>
                        </a:lnSpc>
                        <a:spcAft>
                          <a:spcPts val="0"/>
                        </a:spcAft>
                      </a:pPr>
                      <a:r>
                        <a:rPr lang="en-US" sz="1400">
                          <a:latin typeface="Times New Roman"/>
                          <a:ea typeface="Calibri"/>
                          <a:cs typeface="Arial"/>
                        </a:rPr>
                        <a:t>M6</a:t>
                      </a:r>
                      <a:endParaRPr lang="en-US" sz="1400">
                        <a:latin typeface="Calibri"/>
                        <a:ea typeface="Calibri"/>
                        <a:cs typeface="Arial"/>
                      </a:endParaRPr>
                    </a:p>
                  </a:txBody>
                  <a:tcPr marL="57523" marR="5752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ctr">
                        <a:lnSpc>
                          <a:spcPct val="115000"/>
                        </a:lnSpc>
                        <a:spcAft>
                          <a:spcPts val="0"/>
                        </a:spcAft>
                      </a:pPr>
                      <a:r>
                        <a:rPr lang="en-US" sz="1400">
                          <a:latin typeface="Times New Roman"/>
                          <a:ea typeface="Calibri"/>
                          <a:cs typeface="Arial"/>
                        </a:rPr>
                        <a:t>1.47</a:t>
                      </a:r>
                      <a:endParaRPr lang="en-US" sz="1400">
                        <a:latin typeface="Calibri"/>
                        <a:ea typeface="Calibri"/>
                        <a:cs typeface="Arial"/>
                      </a:endParaRPr>
                    </a:p>
                  </a:txBody>
                  <a:tcPr marL="57523" marR="5752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r>
              <a:tr h="380575">
                <a:tc rowSpan="2">
                  <a:txBody>
                    <a:bodyPr/>
                    <a:lstStyle/>
                    <a:p>
                      <a:pPr algn="ctr">
                        <a:lnSpc>
                          <a:spcPct val="115000"/>
                        </a:lnSpc>
                        <a:spcAft>
                          <a:spcPts val="0"/>
                        </a:spcAft>
                      </a:pPr>
                      <a:r>
                        <a:rPr lang="en-US" sz="1400">
                          <a:solidFill>
                            <a:srgbClr val="FFFFFF"/>
                          </a:solidFill>
                          <a:latin typeface="Times New Roman"/>
                          <a:ea typeface="Calibri"/>
                          <a:cs typeface="Arial"/>
                        </a:rPr>
                        <a:t>7</a:t>
                      </a:r>
                      <a:endParaRPr lang="en-US" sz="1400">
                        <a:latin typeface="Calibri"/>
                        <a:ea typeface="Calibri"/>
                        <a:cs typeface="Arial"/>
                      </a:endParaRPr>
                    </a:p>
                  </a:txBody>
                  <a:tcPr marL="57523" marR="57523"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l">
                        <a:lnSpc>
                          <a:spcPct val="115000"/>
                        </a:lnSpc>
                        <a:spcAft>
                          <a:spcPts val="0"/>
                        </a:spcAft>
                      </a:pPr>
                      <a:r>
                        <a:rPr lang="en-US" sz="1400">
                          <a:latin typeface="Times New Roman"/>
                          <a:ea typeface="Calibri"/>
                          <a:cs typeface="Arial"/>
                        </a:rPr>
                        <a:t>M1,M4</a:t>
                      </a:r>
                      <a:endParaRPr lang="en-US" sz="1400">
                        <a:latin typeface="Calibri"/>
                        <a:ea typeface="Calibri"/>
                        <a:cs typeface="Arial"/>
                      </a:endParaRPr>
                    </a:p>
                  </a:txBody>
                  <a:tcPr marL="57523" marR="57523"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gridSpan="2">
                  <a:txBody>
                    <a:bodyPr/>
                    <a:lstStyle/>
                    <a:p>
                      <a:pPr algn="ctr">
                        <a:lnSpc>
                          <a:spcPct val="115000"/>
                        </a:lnSpc>
                        <a:spcAft>
                          <a:spcPts val="0"/>
                        </a:spcAft>
                      </a:pPr>
                      <a:r>
                        <a:rPr lang="en-US" sz="1400">
                          <a:latin typeface="Times New Roman"/>
                          <a:ea typeface="Calibri"/>
                          <a:cs typeface="Arial"/>
                        </a:rPr>
                        <a:t>9.08</a:t>
                      </a:r>
                      <a:endParaRPr lang="en-US" sz="1400">
                        <a:latin typeface="Calibri"/>
                        <a:ea typeface="Calibri"/>
                        <a:cs typeface="Arial"/>
                      </a:endParaRPr>
                    </a:p>
                  </a:txBody>
                  <a:tcPr marL="57523" marR="5752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hMerge="1">
                  <a:txBody>
                    <a:bodyPr/>
                    <a:lstStyle/>
                    <a:p>
                      <a:pPr rtl="1"/>
                      <a:endParaRPr lang="ar-JO"/>
                    </a:p>
                  </a:txBody>
                  <a:tcPr/>
                </a:tc>
                <a:tc>
                  <a:txBody>
                    <a:bodyPr/>
                    <a:lstStyle/>
                    <a:p>
                      <a:pPr algn="ctr">
                        <a:lnSpc>
                          <a:spcPct val="115000"/>
                        </a:lnSpc>
                        <a:spcAft>
                          <a:spcPts val="0"/>
                        </a:spcAft>
                      </a:pPr>
                      <a:r>
                        <a:rPr lang="en-US" sz="1400">
                          <a:latin typeface="Times New Roman"/>
                          <a:ea typeface="Calibri"/>
                          <a:cs typeface="Arial"/>
                        </a:rPr>
                        <a:t>M5,M7</a:t>
                      </a:r>
                      <a:endParaRPr lang="en-US" sz="1400">
                        <a:latin typeface="Calibri"/>
                        <a:ea typeface="Calibri"/>
                        <a:cs typeface="Arial"/>
                      </a:endParaRPr>
                    </a:p>
                  </a:txBody>
                  <a:tcPr marL="57523" marR="5752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ctr">
                        <a:lnSpc>
                          <a:spcPct val="115000"/>
                        </a:lnSpc>
                        <a:spcAft>
                          <a:spcPts val="0"/>
                        </a:spcAft>
                      </a:pPr>
                      <a:r>
                        <a:rPr lang="en-US" sz="1400" b="1">
                          <a:highlight>
                            <a:srgbClr val="00FF00"/>
                          </a:highlight>
                          <a:latin typeface="Times New Roman"/>
                          <a:ea typeface="Calibri"/>
                          <a:cs typeface="Arial"/>
                        </a:rPr>
                        <a:t>7.6</a:t>
                      </a:r>
                      <a:endParaRPr lang="en-US" sz="1400">
                        <a:latin typeface="Calibri"/>
                        <a:ea typeface="Calibri"/>
                        <a:cs typeface="Arial"/>
                      </a:endParaRPr>
                    </a:p>
                  </a:txBody>
                  <a:tcPr marL="57523" marR="5752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ctr">
                        <a:lnSpc>
                          <a:spcPct val="115000"/>
                        </a:lnSpc>
                        <a:spcAft>
                          <a:spcPts val="0"/>
                        </a:spcAft>
                      </a:pPr>
                      <a:r>
                        <a:rPr lang="en-US" sz="1400">
                          <a:latin typeface="Times New Roman"/>
                          <a:ea typeface="Calibri"/>
                          <a:cs typeface="Arial"/>
                        </a:rPr>
                        <a:t>M1,M4</a:t>
                      </a:r>
                      <a:endParaRPr lang="en-US" sz="1400">
                        <a:latin typeface="Calibri"/>
                        <a:ea typeface="Calibri"/>
                        <a:cs typeface="Arial"/>
                      </a:endParaRPr>
                    </a:p>
                  </a:txBody>
                  <a:tcPr marL="57523" marR="5752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ctr">
                        <a:lnSpc>
                          <a:spcPct val="115000"/>
                        </a:lnSpc>
                        <a:spcAft>
                          <a:spcPts val="0"/>
                        </a:spcAft>
                      </a:pPr>
                      <a:r>
                        <a:rPr lang="en-US" sz="1400">
                          <a:latin typeface="Times New Roman"/>
                          <a:ea typeface="Calibri"/>
                          <a:cs typeface="Arial"/>
                        </a:rPr>
                        <a:t>3.0</a:t>
                      </a:r>
                      <a:endParaRPr lang="en-US" sz="1400">
                        <a:latin typeface="Calibri"/>
                        <a:ea typeface="Calibri"/>
                        <a:cs typeface="Arial"/>
                      </a:endParaRPr>
                    </a:p>
                  </a:txBody>
                  <a:tcPr marL="57523" marR="5752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ctr">
                        <a:lnSpc>
                          <a:spcPct val="115000"/>
                        </a:lnSpc>
                        <a:spcAft>
                          <a:spcPts val="0"/>
                        </a:spcAft>
                      </a:pPr>
                      <a:r>
                        <a:rPr lang="en-US" sz="1400" dirty="0">
                          <a:latin typeface="Times New Roman"/>
                          <a:ea typeface="Calibri"/>
                          <a:cs typeface="Arial"/>
                        </a:rPr>
                        <a:t>M5,M7</a:t>
                      </a:r>
                      <a:endParaRPr lang="en-US" sz="1400" dirty="0">
                        <a:latin typeface="Calibri"/>
                        <a:ea typeface="Calibri"/>
                        <a:cs typeface="Arial"/>
                      </a:endParaRPr>
                    </a:p>
                  </a:txBody>
                  <a:tcPr marL="57523" marR="5752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ctr">
                        <a:lnSpc>
                          <a:spcPct val="115000"/>
                        </a:lnSpc>
                        <a:spcAft>
                          <a:spcPts val="0"/>
                        </a:spcAft>
                      </a:pPr>
                      <a:r>
                        <a:rPr lang="en-US" sz="1400" b="1">
                          <a:highlight>
                            <a:srgbClr val="00FF00"/>
                          </a:highlight>
                          <a:latin typeface="Times New Roman"/>
                          <a:ea typeface="Calibri"/>
                          <a:cs typeface="Arial"/>
                        </a:rPr>
                        <a:t>6.23</a:t>
                      </a:r>
                      <a:endParaRPr lang="en-US" sz="1400">
                        <a:latin typeface="Calibri"/>
                        <a:ea typeface="Calibri"/>
                        <a:cs typeface="Arial"/>
                      </a:endParaRPr>
                    </a:p>
                  </a:txBody>
                  <a:tcPr marL="57523" marR="5752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r>
              <a:tr h="319218">
                <a:tc vMerge="1">
                  <a:txBody>
                    <a:bodyPr/>
                    <a:lstStyle/>
                    <a:p>
                      <a:pPr rtl="1"/>
                      <a:endParaRPr lang="ar-JO"/>
                    </a:p>
                  </a:txBody>
                  <a:tcPr/>
                </a:tc>
                <a:tc>
                  <a:txBody>
                    <a:bodyPr/>
                    <a:lstStyle/>
                    <a:p>
                      <a:pPr algn="l">
                        <a:lnSpc>
                          <a:spcPct val="115000"/>
                        </a:lnSpc>
                        <a:spcAft>
                          <a:spcPts val="0"/>
                        </a:spcAft>
                      </a:pPr>
                      <a:r>
                        <a:rPr lang="en-US" sz="1400">
                          <a:latin typeface="Times New Roman"/>
                          <a:ea typeface="Calibri"/>
                          <a:cs typeface="Arial"/>
                        </a:rPr>
                        <a:t>M2,M3</a:t>
                      </a:r>
                      <a:endParaRPr lang="en-US" sz="1400">
                        <a:latin typeface="Calibri"/>
                        <a:ea typeface="Calibri"/>
                        <a:cs typeface="Arial"/>
                      </a:endParaRPr>
                    </a:p>
                  </a:txBody>
                  <a:tcPr marL="57523" marR="57523"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gridSpan="2">
                  <a:txBody>
                    <a:bodyPr/>
                    <a:lstStyle/>
                    <a:p>
                      <a:pPr algn="ctr">
                        <a:lnSpc>
                          <a:spcPct val="115000"/>
                        </a:lnSpc>
                        <a:spcAft>
                          <a:spcPts val="0"/>
                        </a:spcAft>
                      </a:pPr>
                      <a:r>
                        <a:rPr lang="en-US" sz="1400">
                          <a:latin typeface="Times New Roman"/>
                          <a:ea typeface="Calibri"/>
                          <a:cs typeface="Arial"/>
                        </a:rPr>
                        <a:t>11.7</a:t>
                      </a:r>
                      <a:endParaRPr lang="en-US" sz="1400">
                        <a:latin typeface="Calibri"/>
                        <a:ea typeface="Calibri"/>
                        <a:cs typeface="Arial"/>
                      </a:endParaRPr>
                    </a:p>
                  </a:txBody>
                  <a:tcPr marL="57523" marR="5752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hMerge="1">
                  <a:txBody>
                    <a:bodyPr/>
                    <a:lstStyle/>
                    <a:p>
                      <a:pPr rtl="1"/>
                      <a:endParaRPr lang="ar-JO"/>
                    </a:p>
                  </a:txBody>
                  <a:tcPr/>
                </a:tc>
                <a:tc>
                  <a:txBody>
                    <a:bodyPr/>
                    <a:lstStyle/>
                    <a:p>
                      <a:pPr algn="ctr">
                        <a:lnSpc>
                          <a:spcPct val="115000"/>
                        </a:lnSpc>
                        <a:spcAft>
                          <a:spcPts val="0"/>
                        </a:spcAft>
                      </a:pPr>
                      <a:r>
                        <a:rPr lang="en-US" sz="1400">
                          <a:latin typeface="Times New Roman"/>
                          <a:ea typeface="Calibri"/>
                          <a:cs typeface="Arial"/>
                        </a:rPr>
                        <a:t>M6</a:t>
                      </a:r>
                      <a:endParaRPr lang="en-US" sz="1400">
                        <a:latin typeface="Calibri"/>
                        <a:ea typeface="Calibri"/>
                        <a:cs typeface="Arial"/>
                      </a:endParaRPr>
                    </a:p>
                  </a:txBody>
                  <a:tcPr marL="57523" marR="5752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ctr">
                        <a:lnSpc>
                          <a:spcPct val="115000"/>
                        </a:lnSpc>
                        <a:spcAft>
                          <a:spcPts val="0"/>
                        </a:spcAft>
                      </a:pPr>
                      <a:r>
                        <a:rPr lang="en-US" sz="1400">
                          <a:latin typeface="Times New Roman"/>
                          <a:ea typeface="Calibri"/>
                          <a:cs typeface="Arial"/>
                        </a:rPr>
                        <a:t>3.09</a:t>
                      </a:r>
                      <a:endParaRPr lang="en-US" sz="1400">
                        <a:latin typeface="Calibri"/>
                        <a:ea typeface="Calibri"/>
                        <a:cs typeface="Arial"/>
                      </a:endParaRPr>
                    </a:p>
                  </a:txBody>
                  <a:tcPr marL="57523" marR="5752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ctr">
                        <a:lnSpc>
                          <a:spcPct val="115000"/>
                        </a:lnSpc>
                        <a:spcAft>
                          <a:spcPts val="0"/>
                        </a:spcAft>
                      </a:pPr>
                      <a:r>
                        <a:rPr lang="en-US" sz="1400">
                          <a:latin typeface="Times New Roman"/>
                          <a:ea typeface="Calibri"/>
                          <a:cs typeface="Arial"/>
                        </a:rPr>
                        <a:t>M2,M3</a:t>
                      </a:r>
                      <a:endParaRPr lang="en-US" sz="1400">
                        <a:latin typeface="Calibri"/>
                        <a:ea typeface="Calibri"/>
                        <a:cs typeface="Arial"/>
                      </a:endParaRPr>
                    </a:p>
                  </a:txBody>
                  <a:tcPr marL="57523" marR="5752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ctr">
                        <a:lnSpc>
                          <a:spcPct val="115000"/>
                        </a:lnSpc>
                        <a:spcAft>
                          <a:spcPts val="0"/>
                        </a:spcAft>
                      </a:pPr>
                      <a:r>
                        <a:rPr lang="en-US" sz="1400">
                          <a:latin typeface="Times New Roman"/>
                          <a:ea typeface="Calibri"/>
                          <a:cs typeface="Arial"/>
                        </a:rPr>
                        <a:t>4.95</a:t>
                      </a:r>
                      <a:endParaRPr lang="en-US" sz="1400">
                        <a:latin typeface="Calibri"/>
                        <a:ea typeface="Calibri"/>
                        <a:cs typeface="Arial"/>
                      </a:endParaRPr>
                    </a:p>
                  </a:txBody>
                  <a:tcPr marL="57523" marR="5752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ctr">
                        <a:lnSpc>
                          <a:spcPct val="115000"/>
                        </a:lnSpc>
                        <a:spcAft>
                          <a:spcPts val="0"/>
                        </a:spcAft>
                      </a:pPr>
                      <a:r>
                        <a:rPr lang="en-US" sz="1400">
                          <a:latin typeface="Times New Roman"/>
                          <a:ea typeface="Calibri"/>
                          <a:cs typeface="Arial"/>
                        </a:rPr>
                        <a:t>M6</a:t>
                      </a:r>
                      <a:endParaRPr lang="en-US" sz="1400">
                        <a:latin typeface="Calibri"/>
                        <a:ea typeface="Calibri"/>
                        <a:cs typeface="Arial"/>
                      </a:endParaRPr>
                    </a:p>
                  </a:txBody>
                  <a:tcPr marL="57523" marR="5752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ctr">
                        <a:lnSpc>
                          <a:spcPct val="115000"/>
                        </a:lnSpc>
                        <a:spcAft>
                          <a:spcPts val="0"/>
                        </a:spcAft>
                      </a:pPr>
                      <a:r>
                        <a:rPr lang="en-US" sz="1400" dirty="0">
                          <a:latin typeface="Times New Roman"/>
                          <a:ea typeface="Calibri"/>
                          <a:cs typeface="Arial"/>
                        </a:rPr>
                        <a:t>1.43</a:t>
                      </a:r>
                      <a:endParaRPr lang="en-US" sz="1400" dirty="0">
                        <a:latin typeface="Calibri"/>
                        <a:ea typeface="Calibri"/>
                        <a:cs typeface="Arial"/>
                      </a:endParaRPr>
                    </a:p>
                  </a:txBody>
                  <a:tcPr marL="57523" marR="5752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a:stretch>
            <a:fillRect/>
          </a:stretch>
        </p:blipFill>
        <p:spPr bwMode="auto">
          <a:xfrm>
            <a:off x="1142976" y="1285860"/>
            <a:ext cx="7572428" cy="1571636"/>
          </a:xfrm>
          <a:prstGeom prst="rect">
            <a:avLst/>
          </a:prstGeom>
          <a:noFill/>
          <a:ln w="9525">
            <a:noFill/>
            <a:miter lim="800000"/>
            <a:headEnd/>
            <a:tailEnd/>
          </a:ln>
        </p:spPr>
      </p:pic>
      <p:sp>
        <p:nvSpPr>
          <p:cNvPr id="7171"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JO"/>
          </a:p>
        </p:txBody>
      </p:sp>
      <p:sp>
        <p:nvSpPr>
          <p:cNvPr id="7172" name="Rectangle 4"/>
          <p:cNvSpPr>
            <a:spLocks noChangeArrowheads="1"/>
          </p:cNvSpPr>
          <p:nvPr/>
        </p:nvSpPr>
        <p:spPr bwMode="auto">
          <a:xfrm>
            <a:off x="1071538" y="500042"/>
            <a:ext cx="3071834" cy="5386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r>
            <a:br>
              <a:rPr kumimoji="0" lang="en-US" sz="11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br>
            <a:r>
              <a:rPr kumimoji="0" lang="en-US"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SAP result in Y-direction :</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TextBox 6"/>
          <p:cNvSpPr txBox="1"/>
          <p:nvPr/>
        </p:nvSpPr>
        <p:spPr>
          <a:xfrm>
            <a:off x="1500166" y="3643314"/>
            <a:ext cx="7215238" cy="1754326"/>
          </a:xfrm>
          <a:prstGeom prst="rect">
            <a:avLst/>
          </a:prstGeom>
          <a:noFill/>
        </p:spPr>
        <p:txBody>
          <a:bodyPr wrap="square" rtlCol="1">
            <a:spAutoFit/>
          </a:bodyPr>
          <a:lstStyle/>
          <a:p>
            <a:r>
              <a:rPr lang="en-US" b="1" u="sng" dirty="0" smtClean="0"/>
              <a:t>Note :</a:t>
            </a:r>
            <a:r>
              <a:rPr lang="en-US" dirty="0" smtClean="0"/>
              <a:t>         M1= M6</a:t>
            </a:r>
          </a:p>
          <a:p>
            <a:r>
              <a:rPr lang="en-US" dirty="0" smtClean="0"/>
              <a:t>                   M2 = M5           </a:t>
            </a:r>
          </a:p>
          <a:p>
            <a:r>
              <a:rPr lang="en-US" dirty="0" smtClean="0"/>
              <a:t>                    M3 = M4</a:t>
            </a:r>
          </a:p>
          <a:p>
            <a:r>
              <a:rPr lang="en-US" dirty="0" smtClean="0"/>
              <a:t>                    M7 = M11</a:t>
            </a:r>
          </a:p>
          <a:p>
            <a:r>
              <a:rPr lang="en-US" dirty="0" smtClean="0"/>
              <a:t>                    M8 = M10</a:t>
            </a:r>
          </a:p>
          <a:p>
            <a:endParaRPr lang="ar-JO" dirty="0"/>
          </a:p>
        </p:txBody>
      </p:sp>
      <p:sp>
        <p:nvSpPr>
          <p:cNvPr id="8" name="Left Brace 7"/>
          <p:cNvSpPr/>
          <p:nvPr/>
        </p:nvSpPr>
        <p:spPr>
          <a:xfrm>
            <a:off x="2643174" y="3786190"/>
            <a:ext cx="71438" cy="1428760"/>
          </a:xfrm>
          <a:prstGeom prst="leftBrace">
            <a:avLst/>
          </a:prstGeom>
        </p:spPr>
        <p:style>
          <a:lnRef idx="1">
            <a:schemeClr val="accent1"/>
          </a:lnRef>
          <a:fillRef idx="0">
            <a:schemeClr val="accent1"/>
          </a:fillRef>
          <a:effectRef idx="0">
            <a:schemeClr val="accent1"/>
          </a:effectRef>
          <a:fontRef idx="minor">
            <a:schemeClr val="tx1"/>
          </a:fontRef>
        </p:style>
        <p:txBody>
          <a:bodyPr rtlCol="1" anchor="ctr"/>
          <a:lstStyle/>
          <a:p>
            <a:pPr algn="ctr"/>
            <a:endParaRPr lang="ar-JO"/>
          </a:p>
        </p:txBody>
      </p:sp>
      <p:sp>
        <p:nvSpPr>
          <p:cNvPr id="9" name="Right Brace 8"/>
          <p:cNvSpPr/>
          <p:nvPr/>
        </p:nvSpPr>
        <p:spPr>
          <a:xfrm>
            <a:off x="3857620" y="3786190"/>
            <a:ext cx="214314" cy="1428760"/>
          </a:xfrm>
          <a:prstGeom prst="rightBrace">
            <a:avLst/>
          </a:prstGeom>
        </p:spPr>
        <p:style>
          <a:lnRef idx="1">
            <a:schemeClr val="accent1"/>
          </a:lnRef>
          <a:fillRef idx="0">
            <a:schemeClr val="accent1"/>
          </a:fillRef>
          <a:effectRef idx="0">
            <a:schemeClr val="accent1"/>
          </a:effectRef>
          <a:fontRef idx="minor">
            <a:schemeClr val="tx1"/>
          </a:fontRef>
        </p:style>
        <p:txBody>
          <a:bodyPr rtlCol="1" anchor="ctr"/>
          <a:lstStyle/>
          <a:p>
            <a:pPr algn="ctr"/>
            <a:endParaRPr lang="ar-JO"/>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785786" y="428604"/>
          <a:ext cx="8215340" cy="5500722"/>
        </p:xfrm>
        <a:graphic>
          <a:graphicData uri="http://schemas.openxmlformats.org/drawingml/2006/table">
            <a:tbl>
              <a:tblPr/>
              <a:tblGrid>
                <a:gridCol w="739401"/>
                <a:gridCol w="637874"/>
                <a:gridCol w="565054"/>
                <a:gridCol w="615469"/>
                <a:gridCol w="615469"/>
                <a:gridCol w="606365"/>
                <a:gridCol w="606365"/>
                <a:gridCol w="564353"/>
                <a:gridCol w="565054"/>
                <a:gridCol w="631572"/>
                <a:gridCol w="631572"/>
                <a:gridCol w="718396"/>
                <a:gridCol w="718396"/>
              </a:tblGrid>
              <a:tr h="602961">
                <a:tc rowSpan="2">
                  <a:txBody>
                    <a:bodyPr/>
                    <a:lstStyle/>
                    <a:p>
                      <a:pPr algn="l">
                        <a:lnSpc>
                          <a:spcPct val="115000"/>
                        </a:lnSpc>
                        <a:spcAft>
                          <a:spcPts val="0"/>
                        </a:spcAft>
                      </a:pPr>
                      <a:r>
                        <a:rPr lang="en-US" sz="1400" b="1" dirty="0">
                          <a:solidFill>
                            <a:srgbClr val="FFFFFF"/>
                          </a:solidFill>
                          <a:latin typeface="Times New Roman"/>
                          <a:ea typeface="Calibri"/>
                          <a:cs typeface="Arial"/>
                        </a:rPr>
                        <a:t>Floor</a:t>
                      </a:r>
                      <a:endParaRPr lang="en-US" sz="1400" dirty="0">
                        <a:latin typeface="Calibri"/>
                        <a:ea typeface="Calibri"/>
                        <a:cs typeface="Arial"/>
                      </a:endParaRPr>
                    </a:p>
                  </a:txBody>
                  <a:tcPr marL="58914" marR="589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gridSpan="3">
                  <a:txBody>
                    <a:bodyPr/>
                    <a:lstStyle/>
                    <a:p>
                      <a:pPr algn="l">
                        <a:lnSpc>
                          <a:spcPct val="115000"/>
                        </a:lnSpc>
                        <a:spcAft>
                          <a:spcPts val="0"/>
                        </a:spcAft>
                      </a:pPr>
                      <a:r>
                        <a:rPr lang="en-US" sz="1400">
                          <a:solidFill>
                            <a:srgbClr val="FFFFFF"/>
                          </a:solidFill>
                          <a:latin typeface="Times New Roman"/>
                          <a:ea typeface="Calibri"/>
                          <a:cs typeface="Arial"/>
                        </a:rPr>
                        <a:t>Col. Strip –ve.</a:t>
                      </a:r>
                      <a:endParaRPr lang="en-US" sz="1400">
                        <a:latin typeface="Calibri"/>
                        <a:ea typeface="Calibri"/>
                        <a:cs typeface="Arial"/>
                      </a:endParaRPr>
                    </a:p>
                  </a:txBody>
                  <a:tcPr marL="58914" marR="589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hMerge="1">
                  <a:txBody>
                    <a:bodyPr/>
                    <a:lstStyle/>
                    <a:p>
                      <a:pPr rtl="1"/>
                      <a:endParaRPr lang="ar-JO"/>
                    </a:p>
                  </a:txBody>
                  <a:tcPr/>
                </a:tc>
                <a:tc hMerge="1">
                  <a:txBody>
                    <a:bodyPr/>
                    <a:lstStyle/>
                    <a:p>
                      <a:pPr rtl="1"/>
                      <a:endParaRPr lang="ar-JO"/>
                    </a:p>
                  </a:txBody>
                  <a:tcPr/>
                </a:tc>
                <a:tc gridSpan="3">
                  <a:txBody>
                    <a:bodyPr/>
                    <a:lstStyle/>
                    <a:p>
                      <a:pPr algn="l">
                        <a:lnSpc>
                          <a:spcPct val="115000"/>
                        </a:lnSpc>
                        <a:spcAft>
                          <a:spcPts val="0"/>
                        </a:spcAft>
                      </a:pPr>
                      <a:r>
                        <a:rPr lang="en-US" sz="1400">
                          <a:solidFill>
                            <a:srgbClr val="FFFFFF"/>
                          </a:solidFill>
                          <a:latin typeface="Times New Roman"/>
                          <a:ea typeface="Calibri"/>
                          <a:cs typeface="Arial"/>
                        </a:rPr>
                        <a:t>Col. Strip +ve</a:t>
                      </a:r>
                      <a:endParaRPr lang="en-US" sz="1400">
                        <a:latin typeface="Calibri"/>
                        <a:ea typeface="Calibri"/>
                        <a:cs typeface="Arial"/>
                      </a:endParaRPr>
                    </a:p>
                  </a:txBody>
                  <a:tcPr marL="58914" marR="589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hMerge="1">
                  <a:txBody>
                    <a:bodyPr/>
                    <a:lstStyle/>
                    <a:p>
                      <a:pPr rtl="1"/>
                      <a:endParaRPr lang="ar-JO"/>
                    </a:p>
                  </a:txBody>
                  <a:tcPr/>
                </a:tc>
                <a:tc hMerge="1">
                  <a:txBody>
                    <a:bodyPr/>
                    <a:lstStyle/>
                    <a:p>
                      <a:pPr rtl="1"/>
                      <a:endParaRPr lang="ar-JO"/>
                    </a:p>
                  </a:txBody>
                  <a:tcPr/>
                </a:tc>
                <a:tc gridSpan="3">
                  <a:txBody>
                    <a:bodyPr/>
                    <a:lstStyle/>
                    <a:p>
                      <a:pPr algn="l">
                        <a:lnSpc>
                          <a:spcPct val="115000"/>
                        </a:lnSpc>
                        <a:spcAft>
                          <a:spcPts val="0"/>
                        </a:spcAft>
                      </a:pPr>
                      <a:r>
                        <a:rPr lang="en-US" sz="1400">
                          <a:solidFill>
                            <a:srgbClr val="FFFFFF"/>
                          </a:solidFill>
                          <a:latin typeface="Times New Roman"/>
                          <a:ea typeface="Calibri"/>
                          <a:cs typeface="Arial"/>
                        </a:rPr>
                        <a:t>Mid. Strip  -ve</a:t>
                      </a:r>
                      <a:endParaRPr lang="en-US" sz="1400">
                        <a:latin typeface="Calibri"/>
                        <a:ea typeface="Calibri"/>
                        <a:cs typeface="Arial"/>
                      </a:endParaRPr>
                    </a:p>
                  </a:txBody>
                  <a:tcPr marL="58914" marR="589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hMerge="1">
                  <a:txBody>
                    <a:bodyPr/>
                    <a:lstStyle/>
                    <a:p>
                      <a:pPr rtl="1"/>
                      <a:endParaRPr lang="ar-JO"/>
                    </a:p>
                  </a:txBody>
                  <a:tcPr/>
                </a:tc>
                <a:tc hMerge="1">
                  <a:txBody>
                    <a:bodyPr/>
                    <a:lstStyle/>
                    <a:p>
                      <a:pPr rtl="1"/>
                      <a:endParaRPr lang="ar-JO"/>
                    </a:p>
                  </a:txBody>
                  <a:tcPr/>
                </a:tc>
                <a:tc gridSpan="3">
                  <a:txBody>
                    <a:bodyPr/>
                    <a:lstStyle/>
                    <a:p>
                      <a:pPr algn="l">
                        <a:lnSpc>
                          <a:spcPct val="115000"/>
                        </a:lnSpc>
                        <a:spcAft>
                          <a:spcPts val="0"/>
                        </a:spcAft>
                      </a:pPr>
                      <a:r>
                        <a:rPr lang="en-US" sz="1400">
                          <a:solidFill>
                            <a:srgbClr val="FFFFFF"/>
                          </a:solidFill>
                          <a:latin typeface="Times New Roman"/>
                          <a:ea typeface="Calibri"/>
                          <a:cs typeface="Arial"/>
                        </a:rPr>
                        <a:t>Mid. Strip  +ve</a:t>
                      </a:r>
                      <a:endParaRPr lang="en-US" sz="1400">
                        <a:latin typeface="Calibri"/>
                        <a:ea typeface="Calibri"/>
                        <a:cs typeface="Arial"/>
                      </a:endParaRPr>
                    </a:p>
                  </a:txBody>
                  <a:tcPr marL="58914" marR="589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hMerge="1">
                  <a:txBody>
                    <a:bodyPr/>
                    <a:lstStyle/>
                    <a:p>
                      <a:pPr rtl="1"/>
                      <a:endParaRPr lang="ar-JO"/>
                    </a:p>
                  </a:txBody>
                  <a:tcPr/>
                </a:tc>
                <a:tc hMerge="1">
                  <a:txBody>
                    <a:bodyPr/>
                    <a:lstStyle/>
                    <a:p>
                      <a:pPr rtl="1"/>
                      <a:endParaRPr lang="ar-JO"/>
                    </a:p>
                  </a:txBody>
                  <a:tcPr/>
                </a:tc>
              </a:tr>
              <a:tr h="677034">
                <a:tc vMerge="1">
                  <a:txBody>
                    <a:bodyPr/>
                    <a:lstStyle/>
                    <a:p>
                      <a:pPr rtl="1"/>
                      <a:endParaRPr lang="ar-JO"/>
                    </a:p>
                  </a:txBody>
                  <a:tcPr/>
                </a:tc>
                <a:tc>
                  <a:txBody>
                    <a:bodyPr/>
                    <a:lstStyle/>
                    <a:p>
                      <a:pPr algn="ctr">
                        <a:lnSpc>
                          <a:spcPct val="115000"/>
                        </a:lnSpc>
                        <a:spcAft>
                          <a:spcPts val="0"/>
                        </a:spcAft>
                      </a:pPr>
                      <a:r>
                        <a:rPr lang="en-US" sz="1400" dirty="0">
                          <a:latin typeface="Times New Roman"/>
                          <a:ea typeface="Calibri"/>
                          <a:cs typeface="Arial"/>
                        </a:rPr>
                        <a:t>M1,6</a:t>
                      </a:r>
                      <a:endParaRPr lang="en-US" sz="1400" dirty="0">
                        <a:latin typeface="Calibri"/>
                        <a:ea typeface="Calibri"/>
                        <a:cs typeface="Arial"/>
                      </a:endParaRPr>
                    </a:p>
                  </a:txBody>
                  <a:tcPr marL="58914" marR="589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ctr">
                        <a:lnSpc>
                          <a:spcPct val="115000"/>
                        </a:lnSpc>
                        <a:spcAft>
                          <a:spcPts val="0"/>
                        </a:spcAft>
                      </a:pPr>
                      <a:r>
                        <a:rPr lang="en-US" sz="1400">
                          <a:latin typeface="Times New Roman"/>
                          <a:ea typeface="Calibri"/>
                          <a:cs typeface="Arial"/>
                        </a:rPr>
                        <a:t>M2,5</a:t>
                      </a:r>
                      <a:endParaRPr lang="en-US" sz="1400">
                        <a:latin typeface="Calibri"/>
                        <a:ea typeface="Calibri"/>
                        <a:cs typeface="Arial"/>
                      </a:endParaRPr>
                    </a:p>
                  </a:txBody>
                  <a:tcPr marL="58914" marR="589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ctr">
                        <a:lnSpc>
                          <a:spcPct val="115000"/>
                        </a:lnSpc>
                        <a:spcAft>
                          <a:spcPts val="0"/>
                        </a:spcAft>
                      </a:pPr>
                      <a:r>
                        <a:rPr lang="en-US" sz="1400">
                          <a:latin typeface="Times New Roman"/>
                          <a:ea typeface="Calibri"/>
                          <a:cs typeface="Arial"/>
                        </a:rPr>
                        <a:t>M3,4</a:t>
                      </a:r>
                      <a:endParaRPr lang="en-US" sz="1400">
                        <a:latin typeface="Calibri"/>
                        <a:ea typeface="Calibri"/>
                        <a:cs typeface="Arial"/>
                      </a:endParaRPr>
                    </a:p>
                  </a:txBody>
                  <a:tcPr marL="58914" marR="589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ctr">
                        <a:lnSpc>
                          <a:spcPct val="115000"/>
                        </a:lnSpc>
                        <a:spcAft>
                          <a:spcPts val="0"/>
                        </a:spcAft>
                      </a:pPr>
                      <a:r>
                        <a:rPr lang="en-US" sz="1400">
                          <a:latin typeface="Times New Roman"/>
                          <a:ea typeface="Calibri"/>
                          <a:cs typeface="Arial"/>
                        </a:rPr>
                        <a:t>M7,11</a:t>
                      </a:r>
                      <a:endParaRPr lang="en-US" sz="1400">
                        <a:latin typeface="Calibri"/>
                        <a:ea typeface="Calibri"/>
                        <a:cs typeface="Arial"/>
                      </a:endParaRPr>
                    </a:p>
                  </a:txBody>
                  <a:tcPr marL="58914" marR="589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ctr">
                        <a:lnSpc>
                          <a:spcPct val="115000"/>
                        </a:lnSpc>
                        <a:spcAft>
                          <a:spcPts val="0"/>
                        </a:spcAft>
                      </a:pPr>
                      <a:r>
                        <a:rPr lang="en-US" sz="1400">
                          <a:latin typeface="Times New Roman"/>
                          <a:ea typeface="Calibri"/>
                          <a:cs typeface="Arial"/>
                        </a:rPr>
                        <a:t>M9</a:t>
                      </a:r>
                      <a:endParaRPr lang="en-US" sz="1400">
                        <a:latin typeface="Calibri"/>
                        <a:ea typeface="Calibri"/>
                        <a:cs typeface="Arial"/>
                      </a:endParaRPr>
                    </a:p>
                  </a:txBody>
                  <a:tcPr marL="58914" marR="589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ctr">
                        <a:lnSpc>
                          <a:spcPct val="115000"/>
                        </a:lnSpc>
                        <a:spcAft>
                          <a:spcPts val="0"/>
                        </a:spcAft>
                      </a:pPr>
                      <a:r>
                        <a:rPr lang="en-US" sz="1400">
                          <a:latin typeface="Times New Roman"/>
                          <a:ea typeface="Calibri"/>
                          <a:cs typeface="Arial"/>
                        </a:rPr>
                        <a:t>M8,10</a:t>
                      </a:r>
                      <a:endParaRPr lang="en-US" sz="1400">
                        <a:latin typeface="Calibri"/>
                        <a:ea typeface="Calibri"/>
                        <a:cs typeface="Arial"/>
                      </a:endParaRPr>
                    </a:p>
                  </a:txBody>
                  <a:tcPr marL="58914" marR="589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ctr">
                        <a:lnSpc>
                          <a:spcPct val="115000"/>
                        </a:lnSpc>
                        <a:spcAft>
                          <a:spcPts val="0"/>
                        </a:spcAft>
                      </a:pPr>
                      <a:r>
                        <a:rPr lang="en-US" sz="1400">
                          <a:latin typeface="Times New Roman"/>
                          <a:ea typeface="Calibri"/>
                          <a:cs typeface="Arial"/>
                        </a:rPr>
                        <a:t>M1,6</a:t>
                      </a:r>
                      <a:endParaRPr lang="en-US" sz="1400">
                        <a:latin typeface="Calibri"/>
                        <a:ea typeface="Calibri"/>
                        <a:cs typeface="Arial"/>
                      </a:endParaRPr>
                    </a:p>
                  </a:txBody>
                  <a:tcPr marL="58914" marR="589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ctr">
                        <a:lnSpc>
                          <a:spcPct val="115000"/>
                        </a:lnSpc>
                        <a:spcAft>
                          <a:spcPts val="0"/>
                        </a:spcAft>
                      </a:pPr>
                      <a:r>
                        <a:rPr lang="en-US" sz="1400">
                          <a:latin typeface="Times New Roman"/>
                          <a:ea typeface="Calibri"/>
                          <a:cs typeface="Arial"/>
                        </a:rPr>
                        <a:t>M2,5</a:t>
                      </a:r>
                      <a:endParaRPr lang="en-US" sz="1400">
                        <a:latin typeface="Calibri"/>
                        <a:ea typeface="Calibri"/>
                        <a:cs typeface="Arial"/>
                      </a:endParaRPr>
                    </a:p>
                  </a:txBody>
                  <a:tcPr marL="58914" marR="589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ctr">
                        <a:lnSpc>
                          <a:spcPct val="115000"/>
                        </a:lnSpc>
                        <a:spcAft>
                          <a:spcPts val="0"/>
                        </a:spcAft>
                      </a:pPr>
                      <a:r>
                        <a:rPr lang="en-US" sz="1400">
                          <a:latin typeface="Times New Roman"/>
                          <a:ea typeface="Calibri"/>
                          <a:cs typeface="Arial"/>
                        </a:rPr>
                        <a:t>M3,4</a:t>
                      </a:r>
                      <a:endParaRPr lang="en-US" sz="1400">
                        <a:latin typeface="Calibri"/>
                        <a:ea typeface="Calibri"/>
                        <a:cs typeface="Arial"/>
                      </a:endParaRPr>
                    </a:p>
                  </a:txBody>
                  <a:tcPr marL="58914" marR="589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ctr">
                        <a:lnSpc>
                          <a:spcPct val="115000"/>
                        </a:lnSpc>
                        <a:spcAft>
                          <a:spcPts val="0"/>
                        </a:spcAft>
                      </a:pPr>
                      <a:r>
                        <a:rPr lang="en-US" sz="1400">
                          <a:latin typeface="Times New Roman"/>
                          <a:ea typeface="Calibri"/>
                          <a:cs typeface="Arial"/>
                        </a:rPr>
                        <a:t>M7,11</a:t>
                      </a:r>
                      <a:endParaRPr lang="en-US" sz="1400">
                        <a:latin typeface="Calibri"/>
                        <a:ea typeface="Calibri"/>
                        <a:cs typeface="Arial"/>
                      </a:endParaRPr>
                    </a:p>
                  </a:txBody>
                  <a:tcPr marL="58914" marR="589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ctr">
                        <a:lnSpc>
                          <a:spcPct val="115000"/>
                        </a:lnSpc>
                        <a:spcAft>
                          <a:spcPts val="0"/>
                        </a:spcAft>
                      </a:pPr>
                      <a:r>
                        <a:rPr lang="en-US" sz="1400">
                          <a:latin typeface="Times New Roman"/>
                          <a:ea typeface="Calibri"/>
                          <a:cs typeface="Arial"/>
                        </a:rPr>
                        <a:t>M9</a:t>
                      </a:r>
                      <a:endParaRPr lang="en-US" sz="1400">
                        <a:latin typeface="Calibri"/>
                        <a:ea typeface="Calibri"/>
                        <a:cs typeface="Arial"/>
                      </a:endParaRPr>
                    </a:p>
                  </a:txBody>
                  <a:tcPr marL="58914" marR="589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ctr">
                        <a:lnSpc>
                          <a:spcPct val="115000"/>
                        </a:lnSpc>
                        <a:spcAft>
                          <a:spcPts val="0"/>
                        </a:spcAft>
                      </a:pPr>
                      <a:r>
                        <a:rPr lang="en-US" sz="1400">
                          <a:latin typeface="Times New Roman"/>
                          <a:ea typeface="Calibri"/>
                          <a:cs typeface="Arial"/>
                        </a:rPr>
                        <a:t>M8,10</a:t>
                      </a:r>
                      <a:endParaRPr lang="en-US" sz="1400">
                        <a:latin typeface="Calibri"/>
                        <a:ea typeface="Calibri"/>
                        <a:cs typeface="Arial"/>
                      </a:endParaRPr>
                    </a:p>
                  </a:txBody>
                  <a:tcPr marL="58914" marR="589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r>
              <a:tr h="602961">
                <a:tc>
                  <a:txBody>
                    <a:bodyPr/>
                    <a:lstStyle/>
                    <a:p>
                      <a:pPr algn="l">
                        <a:lnSpc>
                          <a:spcPct val="115000"/>
                        </a:lnSpc>
                        <a:spcAft>
                          <a:spcPts val="0"/>
                        </a:spcAft>
                      </a:pPr>
                      <a:r>
                        <a:rPr lang="en-US" sz="1400" b="1">
                          <a:solidFill>
                            <a:srgbClr val="FFFFFF"/>
                          </a:solidFill>
                          <a:latin typeface="Times New Roman"/>
                          <a:ea typeface="Calibri"/>
                          <a:cs typeface="Arial"/>
                        </a:rPr>
                        <a:t>1</a:t>
                      </a:r>
                      <a:endParaRPr lang="en-US" sz="1400">
                        <a:latin typeface="Calibri"/>
                        <a:ea typeface="Calibri"/>
                        <a:cs typeface="Arial"/>
                      </a:endParaRPr>
                    </a:p>
                  </a:txBody>
                  <a:tcPr marL="58914" marR="58914"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l">
                        <a:lnSpc>
                          <a:spcPct val="115000"/>
                        </a:lnSpc>
                        <a:spcAft>
                          <a:spcPts val="0"/>
                        </a:spcAft>
                      </a:pPr>
                      <a:r>
                        <a:rPr lang="en-US" sz="1400" dirty="0">
                          <a:latin typeface="Times New Roman"/>
                          <a:ea typeface="Calibri"/>
                          <a:cs typeface="Arial"/>
                        </a:rPr>
                        <a:t>4.17</a:t>
                      </a:r>
                      <a:endParaRPr lang="en-US" sz="1400" dirty="0">
                        <a:latin typeface="Calibri"/>
                        <a:ea typeface="Calibri"/>
                        <a:cs typeface="Arial"/>
                      </a:endParaRPr>
                    </a:p>
                  </a:txBody>
                  <a:tcPr marL="58914" marR="58914"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l">
                        <a:lnSpc>
                          <a:spcPct val="115000"/>
                        </a:lnSpc>
                        <a:spcAft>
                          <a:spcPts val="0"/>
                        </a:spcAft>
                      </a:pPr>
                      <a:r>
                        <a:rPr lang="en-US" sz="1400" b="1" dirty="0">
                          <a:highlight>
                            <a:srgbClr val="00FF00"/>
                          </a:highlight>
                          <a:latin typeface="Times New Roman"/>
                          <a:ea typeface="Calibri"/>
                          <a:cs typeface="Arial"/>
                        </a:rPr>
                        <a:t>7.84</a:t>
                      </a:r>
                      <a:endParaRPr lang="en-US" sz="1400" dirty="0">
                        <a:latin typeface="Calibri"/>
                        <a:ea typeface="Calibri"/>
                        <a:cs typeface="Arial"/>
                      </a:endParaRPr>
                    </a:p>
                  </a:txBody>
                  <a:tcPr marL="58914" marR="589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l">
                        <a:lnSpc>
                          <a:spcPct val="115000"/>
                        </a:lnSpc>
                        <a:spcAft>
                          <a:spcPts val="0"/>
                        </a:spcAft>
                      </a:pPr>
                      <a:r>
                        <a:rPr lang="en-US" sz="1400">
                          <a:latin typeface="Times New Roman"/>
                          <a:ea typeface="Calibri"/>
                          <a:cs typeface="Arial"/>
                        </a:rPr>
                        <a:t>4.48</a:t>
                      </a:r>
                      <a:endParaRPr lang="en-US" sz="1400">
                        <a:latin typeface="Calibri"/>
                        <a:ea typeface="Calibri"/>
                        <a:cs typeface="Arial"/>
                      </a:endParaRPr>
                    </a:p>
                  </a:txBody>
                  <a:tcPr marL="58914" marR="589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l">
                        <a:lnSpc>
                          <a:spcPct val="115000"/>
                        </a:lnSpc>
                        <a:spcAft>
                          <a:spcPts val="0"/>
                        </a:spcAft>
                      </a:pPr>
                      <a:r>
                        <a:rPr lang="en-US" sz="1400">
                          <a:latin typeface="Times New Roman"/>
                          <a:ea typeface="Calibri"/>
                          <a:cs typeface="Arial"/>
                        </a:rPr>
                        <a:t>2.56</a:t>
                      </a:r>
                      <a:endParaRPr lang="en-US" sz="1400">
                        <a:latin typeface="Calibri"/>
                        <a:ea typeface="Calibri"/>
                        <a:cs typeface="Arial"/>
                      </a:endParaRPr>
                    </a:p>
                  </a:txBody>
                  <a:tcPr marL="58914" marR="589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l">
                        <a:lnSpc>
                          <a:spcPct val="115000"/>
                        </a:lnSpc>
                        <a:spcAft>
                          <a:spcPts val="0"/>
                        </a:spcAft>
                      </a:pPr>
                      <a:r>
                        <a:rPr lang="en-US" sz="1400">
                          <a:latin typeface="Times New Roman"/>
                          <a:ea typeface="Calibri"/>
                          <a:cs typeface="Arial"/>
                        </a:rPr>
                        <a:t>2.41</a:t>
                      </a:r>
                      <a:endParaRPr lang="en-US" sz="1400">
                        <a:latin typeface="Calibri"/>
                        <a:ea typeface="Calibri"/>
                        <a:cs typeface="Arial"/>
                      </a:endParaRPr>
                    </a:p>
                  </a:txBody>
                  <a:tcPr marL="58914" marR="589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l">
                        <a:lnSpc>
                          <a:spcPct val="115000"/>
                        </a:lnSpc>
                        <a:spcAft>
                          <a:spcPts val="0"/>
                        </a:spcAft>
                      </a:pPr>
                      <a:r>
                        <a:rPr lang="en-US" sz="1400">
                          <a:latin typeface="Times New Roman"/>
                          <a:ea typeface="Calibri"/>
                          <a:cs typeface="Arial"/>
                        </a:rPr>
                        <a:t>0.85</a:t>
                      </a:r>
                      <a:endParaRPr lang="en-US" sz="1400">
                        <a:latin typeface="Calibri"/>
                        <a:ea typeface="Calibri"/>
                        <a:cs typeface="Arial"/>
                      </a:endParaRPr>
                    </a:p>
                  </a:txBody>
                  <a:tcPr marL="58914" marR="589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l">
                        <a:lnSpc>
                          <a:spcPct val="115000"/>
                        </a:lnSpc>
                        <a:spcAft>
                          <a:spcPts val="0"/>
                        </a:spcAft>
                      </a:pPr>
                      <a:r>
                        <a:rPr lang="en-US" sz="1400">
                          <a:latin typeface="Times New Roman"/>
                          <a:ea typeface="Calibri"/>
                          <a:cs typeface="Arial"/>
                        </a:rPr>
                        <a:t>4.22</a:t>
                      </a:r>
                      <a:endParaRPr lang="en-US" sz="1400">
                        <a:latin typeface="Calibri"/>
                        <a:ea typeface="Calibri"/>
                        <a:cs typeface="Arial"/>
                      </a:endParaRPr>
                    </a:p>
                  </a:txBody>
                  <a:tcPr marL="58914" marR="589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l">
                        <a:lnSpc>
                          <a:spcPct val="115000"/>
                        </a:lnSpc>
                        <a:spcAft>
                          <a:spcPts val="0"/>
                        </a:spcAft>
                      </a:pPr>
                      <a:r>
                        <a:rPr lang="en-US" sz="1400">
                          <a:latin typeface="Times New Roman"/>
                          <a:ea typeface="Calibri"/>
                          <a:cs typeface="Arial"/>
                        </a:rPr>
                        <a:t>4.47</a:t>
                      </a:r>
                      <a:endParaRPr lang="en-US" sz="1400">
                        <a:latin typeface="Calibri"/>
                        <a:ea typeface="Calibri"/>
                        <a:cs typeface="Arial"/>
                      </a:endParaRPr>
                    </a:p>
                  </a:txBody>
                  <a:tcPr marL="58914" marR="589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l">
                        <a:lnSpc>
                          <a:spcPct val="115000"/>
                        </a:lnSpc>
                        <a:spcAft>
                          <a:spcPts val="0"/>
                        </a:spcAft>
                      </a:pPr>
                      <a:r>
                        <a:rPr lang="en-US" sz="1400">
                          <a:latin typeface="Times New Roman"/>
                          <a:ea typeface="Calibri"/>
                          <a:cs typeface="Arial"/>
                        </a:rPr>
                        <a:t>6.9</a:t>
                      </a:r>
                      <a:endParaRPr lang="en-US" sz="1400">
                        <a:latin typeface="Calibri"/>
                        <a:ea typeface="Calibri"/>
                        <a:cs typeface="Arial"/>
                      </a:endParaRPr>
                    </a:p>
                  </a:txBody>
                  <a:tcPr marL="58914" marR="589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l">
                        <a:lnSpc>
                          <a:spcPct val="115000"/>
                        </a:lnSpc>
                        <a:spcAft>
                          <a:spcPts val="0"/>
                        </a:spcAft>
                      </a:pPr>
                      <a:r>
                        <a:rPr lang="en-US" sz="1400">
                          <a:latin typeface="Times New Roman"/>
                          <a:ea typeface="Calibri"/>
                          <a:cs typeface="Arial"/>
                        </a:rPr>
                        <a:t>3.46</a:t>
                      </a:r>
                      <a:endParaRPr lang="en-US" sz="1400">
                        <a:latin typeface="Calibri"/>
                        <a:ea typeface="Calibri"/>
                        <a:cs typeface="Arial"/>
                      </a:endParaRPr>
                    </a:p>
                  </a:txBody>
                  <a:tcPr marL="58914" marR="589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l">
                        <a:lnSpc>
                          <a:spcPct val="115000"/>
                        </a:lnSpc>
                        <a:spcAft>
                          <a:spcPts val="0"/>
                        </a:spcAft>
                      </a:pPr>
                      <a:r>
                        <a:rPr lang="en-US" sz="1400">
                          <a:latin typeface="Times New Roman"/>
                          <a:ea typeface="Calibri"/>
                          <a:cs typeface="Arial"/>
                        </a:rPr>
                        <a:t>3.28</a:t>
                      </a:r>
                      <a:endParaRPr lang="en-US" sz="1400">
                        <a:latin typeface="Calibri"/>
                        <a:ea typeface="Calibri"/>
                        <a:cs typeface="Arial"/>
                      </a:endParaRPr>
                    </a:p>
                  </a:txBody>
                  <a:tcPr marL="58914" marR="589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l">
                        <a:lnSpc>
                          <a:spcPct val="115000"/>
                        </a:lnSpc>
                        <a:spcAft>
                          <a:spcPts val="0"/>
                        </a:spcAft>
                      </a:pPr>
                      <a:r>
                        <a:rPr lang="en-US" sz="1400" b="1">
                          <a:highlight>
                            <a:srgbClr val="00FF00"/>
                          </a:highlight>
                          <a:latin typeface="Times New Roman"/>
                          <a:ea typeface="Calibri"/>
                          <a:cs typeface="Arial"/>
                        </a:rPr>
                        <a:t>3.21</a:t>
                      </a:r>
                      <a:endParaRPr lang="en-US" sz="1400">
                        <a:latin typeface="Calibri"/>
                        <a:ea typeface="Calibri"/>
                        <a:cs typeface="Arial"/>
                      </a:endParaRPr>
                    </a:p>
                  </a:txBody>
                  <a:tcPr marL="58914" marR="589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r>
              <a:tr h="602961">
                <a:tc>
                  <a:txBody>
                    <a:bodyPr/>
                    <a:lstStyle/>
                    <a:p>
                      <a:pPr algn="l">
                        <a:lnSpc>
                          <a:spcPct val="115000"/>
                        </a:lnSpc>
                        <a:spcAft>
                          <a:spcPts val="0"/>
                        </a:spcAft>
                      </a:pPr>
                      <a:r>
                        <a:rPr lang="en-US" sz="1400" b="1">
                          <a:solidFill>
                            <a:srgbClr val="FFFFFF"/>
                          </a:solidFill>
                          <a:latin typeface="Times New Roman"/>
                          <a:ea typeface="Calibri"/>
                          <a:cs typeface="Arial"/>
                        </a:rPr>
                        <a:t>2</a:t>
                      </a:r>
                      <a:endParaRPr lang="en-US" sz="1400">
                        <a:latin typeface="Calibri"/>
                        <a:ea typeface="Calibri"/>
                        <a:cs typeface="Arial"/>
                      </a:endParaRPr>
                    </a:p>
                  </a:txBody>
                  <a:tcPr marL="58914" marR="58914"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l">
                        <a:lnSpc>
                          <a:spcPct val="115000"/>
                        </a:lnSpc>
                        <a:spcAft>
                          <a:spcPts val="0"/>
                        </a:spcAft>
                      </a:pPr>
                      <a:r>
                        <a:rPr lang="en-US" sz="1400">
                          <a:latin typeface="Times New Roman"/>
                          <a:ea typeface="Calibri"/>
                          <a:cs typeface="Arial"/>
                        </a:rPr>
                        <a:t>4.4</a:t>
                      </a:r>
                      <a:endParaRPr lang="en-US" sz="1400">
                        <a:latin typeface="Calibri"/>
                        <a:ea typeface="Calibri"/>
                        <a:cs typeface="Arial"/>
                      </a:endParaRPr>
                    </a:p>
                  </a:txBody>
                  <a:tcPr marL="58914" marR="58914"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l">
                        <a:lnSpc>
                          <a:spcPct val="115000"/>
                        </a:lnSpc>
                        <a:spcAft>
                          <a:spcPts val="0"/>
                        </a:spcAft>
                      </a:pPr>
                      <a:r>
                        <a:rPr lang="en-US" sz="1400">
                          <a:latin typeface="Times New Roman"/>
                          <a:ea typeface="Calibri"/>
                          <a:cs typeface="Arial"/>
                        </a:rPr>
                        <a:t>6.12</a:t>
                      </a:r>
                      <a:endParaRPr lang="en-US" sz="1400">
                        <a:latin typeface="Calibri"/>
                        <a:ea typeface="Calibri"/>
                        <a:cs typeface="Arial"/>
                      </a:endParaRPr>
                    </a:p>
                  </a:txBody>
                  <a:tcPr marL="58914" marR="589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l">
                        <a:lnSpc>
                          <a:spcPct val="115000"/>
                        </a:lnSpc>
                        <a:spcAft>
                          <a:spcPts val="0"/>
                        </a:spcAft>
                      </a:pPr>
                      <a:r>
                        <a:rPr lang="en-US" sz="1400" dirty="0">
                          <a:latin typeface="Times New Roman"/>
                          <a:ea typeface="Calibri"/>
                          <a:cs typeface="Arial"/>
                        </a:rPr>
                        <a:t>5.4</a:t>
                      </a:r>
                      <a:endParaRPr lang="en-US" sz="1400" dirty="0">
                        <a:latin typeface="Calibri"/>
                        <a:ea typeface="Calibri"/>
                        <a:cs typeface="Arial"/>
                      </a:endParaRPr>
                    </a:p>
                  </a:txBody>
                  <a:tcPr marL="58914" marR="589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l">
                        <a:lnSpc>
                          <a:spcPct val="115000"/>
                        </a:lnSpc>
                        <a:spcAft>
                          <a:spcPts val="0"/>
                        </a:spcAft>
                      </a:pPr>
                      <a:r>
                        <a:rPr lang="en-US" sz="1400">
                          <a:latin typeface="Times New Roman"/>
                          <a:ea typeface="Calibri"/>
                          <a:cs typeface="Arial"/>
                        </a:rPr>
                        <a:t>2.52</a:t>
                      </a:r>
                      <a:endParaRPr lang="en-US" sz="1400">
                        <a:latin typeface="Calibri"/>
                        <a:ea typeface="Calibri"/>
                        <a:cs typeface="Arial"/>
                      </a:endParaRPr>
                    </a:p>
                  </a:txBody>
                  <a:tcPr marL="58914" marR="589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l">
                        <a:lnSpc>
                          <a:spcPct val="115000"/>
                        </a:lnSpc>
                        <a:spcAft>
                          <a:spcPts val="0"/>
                        </a:spcAft>
                      </a:pPr>
                      <a:r>
                        <a:rPr lang="en-US" sz="1400">
                          <a:latin typeface="Times New Roman"/>
                          <a:ea typeface="Calibri"/>
                          <a:cs typeface="Arial"/>
                        </a:rPr>
                        <a:t>2.41</a:t>
                      </a:r>
                      <a:endParaRPr lang="en-US" sz="1400">
                        <a:latin typeface="Calibri"/>
                        <a:ea typeface="Calibri"/>
                        <a:cs typeface="Arial"/>
                      </a:endParaRPr>
                    </a:p>
                  </a:txBody>
                  <a:tcPr marL="58914" marR="589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l">
                        <a:lnSpc>
                          <a:spcPct val="115000"/>
                        </a:lnSpc>
                        <a:spcAft>
                          <a:spcPts val="0"/>
                        </a:spcAft>
                      </a:pPr>
                      <a:r>
                        <a:rPr lang="en-US" sz="1400">
                          <a:latin typeface="Times New Roman"/>
                          <a:ea typeface="Calibri"/>
                          <a:cs typeface="Arial"/>
                        </a:rPr>
                        <a:t>0.85</a:t>
                      </a:r>
                      <a:endParaRPr lang="en-US" sz="1400">
                        <a:latin typeface="Calibri"/>
                        <a:ea typeface="Calibri"/>
                        <a:cs typeface="Arial"/>
                      </a:endParaRPr>
                    </a:p>
                  </a:txBody>
                  <a:tcPr marL="58914" marR="589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l">
                        <a:lnSpc>
                          <a:spcPct val="115000"/>
                        </a:lnSpc>
                        <a:spcAft>
                          <a:spcPts val="0"/>
                        </a:spcAft>
                      </a:pPr>
                      <a:r>
                        <a:rPr lang="en-US" sz="1400">
                          <a:latin typeface="Times New Roman"/>
                          <a:ea typeface="Calibri"/>
                          <a:cs typeface="Arial"/>
                        </a:rPr>
                        <a:t>4.32</a:t>
                      </a:r>
                      <a:endParaRPr lang="en-US" sz="1400">
                        <a:latin typeface="Calibri"/>
                        <a:ea typeface="Calibri"/>
                        <a:cs typeface="Arial"/>
                      </a:endParaRPr>
                    </a:p>
                  </a:txBody>
                  <a:tcPr marL="58914" marR="589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l">
                        <a:lnSpc>
                          <a:spcPct val="115000"/>
                        </a:lnSpc>
                        <a:spcAft>
                          <a:spcPts val="0"/>
                        </a:spcAft>
                      </a:pPr>
                      <a:r>
                        <a:rPr lang="en-US" sz="1400">
                          <a:latin typeface="Times New Roman"/>
                          <a:ea typeface="Calibri"/>
                          <a:cs typeface="Arial"/>
                        </a:rPr>
                        <a:t>4.41</a:t>
                      </a:r>
                      <a:endParaRPr lang="en-US" sz="1400">
                        <a:latin typeface="Calibri"/>
                        <a:ea typeface="Calibri"/>
                        <a:cs typeface="Arial"/>
                      </a:endParaRPr>
                    </a:p>
                  </a:txBody>
                  <a:tcPr marL="58914" marR="589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l">
                        <a:lnSpc>
                          <a:spcPct val="115000"/>
                        </a:lnSpc>
                        <a:spcAft>
                          <a:spcPts val="0"/>
                        </a:spcAft>
                      </a:pPr>
                      <a:r>
                        <a:rPr lang="en-US" sz="1400">
                          <a:latin typeface="Times New Roman"/>
                          <a:ea typeface="Calibri"/>
                          <a:cs typeface="Arial"/>
                        </a:rPr>
                        <a:t>7.33</a:t>
                      </a:r>
                      <a:endParaRPr lang="en-US" sz="1400">
                        <a:latin typeface="Calibri"/>
                        <a:ea typeface="Calibri"/>
                        <a:cs typeface="Arial"/>
                      </a:endParaRPr>
                    </a:p>
                  </a:txBody>
                  <a:tcPr marL="58914" marR="589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l">
                        <a:lnSpc>
                          <a:spcPct val="115000"/>
                        </a:lnSpc>
                        <a:spcAft>
                          <a:spcPts val="0"/>
                        </a:spcAft>
                      </a:pPr>
                      <a:r>
                        <a:rPr lang="en-US" sz="1400">
                          <a:latin typeface="Times New Roman"/>
                          <a:ea typeface="Calibri"/>
                          <a:cs typeface="Arial"/>
                        </a:rPr>
                        <a:t>3.44</a:t>
                      </a:r>
                      <a:endParaRPr lang="en-US" sz="1400">
                        <a:latin typeface="Calibri"/>
                        <a:ea typeface="Calibri"/>
                        <a:cs typeface="Arial"/>
                      </a:endParaRPr>
                    </a:p>
                  </a:txBody>
                  <a:tcPr marL="58914" marR="589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l">
                        <a:lnSpc>
                          <a:spcPct val="115000"/>
                        </a:lnSpc>
                        <a:spcAft>
                          <a:spcPts val="0"/>
                        </a:spcAft>
                      </a:pPr>
                      <a:r>
                        <a:rPr lang="en-US" sz="1400">
                          <a:latin typeface="Times New Roman"/>
                          <a:ea typeface="Calibri"/>
                          <a:cs typeface="Arial"/>
                        </a:rPr>
                        <a:t>3.28</a:t>
                      </a:r>
                      <a:endParaRPr lang="en-US" sz="1400">
                        <a:latin typeface="Calibri"/>
                        <a:ea typeface="Calibri"/>
                        <a:cs typeface="Arial"/>
                      </a:endParaRPr>
                    </a:p>
                  </a:txBody>
                  <a:tcPr marL="58914" marR="589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l">
                        <a:lnSpc>
                          <a:spcPct val="115000"/>
                        </a:lnSpc>
                        <a:spcAft>
                          <a:spcPts val="0"/>
                        </a:spcAft>
                      </a:pPr>
                      <a:r>
                        <a:rPr lang="en-US" sz="1400">
                          <a:latin typeface="Times New Roman"/>
                          <a:ea typeface="Calibri"/>
                          <a:cs typeface="Arial"/>
                        </a:rPr>
                        <a:t>3.17</a:t>
                      </a:r>
                      <a:endParaRPr lang="en-US" sz="1400">
                        <a:latin typeface="Calibri"/>
                        <a:ea typeface="Calibri"/>
                        <a:cs typeface="Arial"/>
                      </a:endParaRPr>
                    </a:p>
                  </a:txBody>
                  <a:tcPr marL="58914" marR="589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r>
              <a:tr h="602961">
                <a:tc>
                  <a:txBody>
                    <a:bodyPr/>
                    <a:lstStyle/>
                    <a:p>
                      <a:pPr algn="l">
                        <a:lnSpc>
                          <a:spcPct val="115000"/>
                        </a:lnSpc>
                        <a:spcAft>
                          <a:spcPts val="0"/>
                        </a:spcAft>
                      </a:pPr>
                      <a:r>
                        <a:rPr lang="en-US" sz="1400" b="1">
                          <a:solidFill>
                            <a:srgbClr val="FFFFFF"/>
                          </a:solidFill>
                          <a:latin typeface="Times New Roman"/>
                          <a:ea typeface="Calibri"/>
                          <a:cs typeface="Arial"/>
                        </a:rPr>
                        <a:t>3</a:t>
                      </a:r>
                      <a:endParaRPr lang="en-US" sz="1400">
                        <a:latin typeface="Calibri"/>
                        <a:ea typeface="Calibri"/>
                        <a:cs typeface="Arial"/>
                      </a:endParaRPr>
                    </a:p>
                  </a:txBody>
                  <a:tcPr marL="58914" marR="58914"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l">
                        <a:lnSpc>
                          <a:spcPct val="115000"/>
                        </a:lnSpc>
                        <a:spcAft>
                          <a:spcPts val="0"/>
                        </a:spcAft>
                      </a:pPr>
                      <a:r>
                        <a:rPr lang="en-US" sz="1400">
                          <a:latin typeface="Times New Roman"/>
                          <a:ea typeface="Calibri"/>
                          <a:cs typeface="Arial"/>
                        </a:rPr>
                        <a:t>4.48</a:t>
                      </a:r>
                      <a:endParaRPr lang="en-US" sz="1400">
                        <a:latin typeface="Calibri"/>
                        <a:ea typeface="Calibri"/>
                        <a:cs typeface="Arial"/>
                      </a:endParaRPr>
                    </a:p>
                  </a:txBody>
                  <a:tcPr marL="58914" marR="58914"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l">
                        <a:lnSpc>
                          <a:spcPct val="115000"/>
                        </a:lnSpc>
                        <a:spcAft>
                          <a:spcPts val="0"/>
                        </a:spcAft>
                      </a:pPr>
                      <a:r>
                        <a:rPr lang="en-US" sz="1400">
                          <a:latin typeface="Times New Roman"/>
                          <a:ea typeface="Calibri"/>
                          <a:cs typeface="Arial"/>
                        </a:rPr>
                        <a:t>5.36</a:t>
                      </a:r>
                      <a:endParaRPr lang="en-US" sz="1400">
                        <a:latin typeface="Calibri"/>
                        <a:ea typeface="Calibri"/>
                        <a:cs typeface="Arial"/>
                      </a:endParaRPr>
                    </a:p>
                  </a:txBody>
                  <a:tcPr marL="58914" marR="589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l">
                        <a:lnSpc>
                          <a:spcPct val="115000"/>
                        </a:lnSpc>
                        <a:spcAft>
                          <a:spcPts val="0"/>
                        </a:spcAft>
                      </a:pPr>
                      <a:r>
                        <a:rPr lang="en-US" sz="1400" dirty="0">
                          <a:latin typeface="Times New Roman"/>
                          <a:ea typeface="Calibri"/>
                          <a:cs typeface="Arial"/>
                        </a:rPr>
                        <a:t>6.27</a:t>
                      </a:r>
                      <a:endParaRPr lang="en-US" sz="1400" dirty="0">
                        <a:latin typeface="Calibri"/>
                        <a:ea typeface="Calibri"/>
                        <a:cs typeface="Arial"/>
                      </a:endParaRPr>
                    </a:p>
                  </a:txBody>
                  <a:tcPr marL="58914" marR="589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l">
                        <a:lnSpc>
                          <a:spcPct val="115000"/>
                        </a:lnSpc>
                        <a:spcAft>
                          <a:spcPts val="0"/>
                        </a:spcAft>
                      </a:pPr>
                      <a:r>
                        <a:rPr lang="en-US" sz="1400">
                          <a:latin typeface="Times New Roman"/>
                          <a:ea typeface="Calibri"/>
                          <a:cs typeface="Arial"/>
                        </a:rPr>
                        <a:t>2.52</a:t>
                      </a:r>
                      <a:endParaRPr lang="en-US" sz="1400">
                        <a:latin typeface="Calibri"/>
                        <a:ea typeface="Calibri"/>
                        <a:cs typeface="Arial"/>
                      </a:endParaRPr>
                    </a:p>
                  </a:txBody>
                  <a:tcPr marL="58914" marR="589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l">
                        <a:lnSpc>
                          <a:spcPct val="115000"/>
                        </a:lnSpc>
                        <a:spcAft>
                          <a:spcPts val="0"/>
                        </a:spcAft>
                      </a:pPr>
                      <a:r>
                        <a:rPr lang="en-US" sz="1400">
                          <a:latin typeface="Times New Roman"/>
                          <a:ea typeface="Calibri"/>
                          <a:cs typeface="Arial"/>
                        </a:rPr>
                        <a:t>2.41</a:t>
                      </a:r>
                      <a:endParaRPr lang="en-US" sz="1400">
                        <a:latin typeface="Calibri"/>
                        <a:ea typeface="Calibri"/>
                        <a:cs typeface="Arial"/>
                      </a:endParaRPr>
                    </a:p>
                  </a:txBody>
                  <a:tcPr marL="58914" marR="589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l">
                        <a:lnSpc>
                          <a:spcPct val="115000"/>
                        </a:lnSpc>
                        <a:spcAft>
                          <a:spcPts val="0"/>
                        </a:spcAft>
                      </a:pPr>
                      <a:r>
                        <a:rPr lang="en-US" sz="1400">
                          <a:latin typeface="Times New Roman"/>
                          <a:ea typeface="Calibri"/>
                          <a:cs typeface="Arial"/>
                        </a:rPr>
                        <a:t>0.85</a:t>
                      </a:r>
                      <a:endParaRPr lang="en-US" sz="1400">
                        <a:latin typeface="Calibri"/>
                        <a:ea typeface="Calibri"/>
                        <a:cs typeface="Arial"/>
                      </a:endParaRPr>
                    </a:p>
                  </a:txBody>
                  <a:tcPr marL="58914" marR="589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l">
                        <a:lnSpc>
                          <a:spcPct val="115000"/>
                        </a:lnSpc>
                        <a:spcAft>
                          <a:spcPts val="0"/>
                        </a:spcAft>
                      </a:pPr>
                      <a:r>
                        <a:rPr lang="en-US" sz="1400">
                          <a:latin typeface="Times New Roman"/>
                          <a:ea typeface="Calibri"/>
                          <a:cs typeface="Arial"/>
                        </a:rPr>
                        <a:t>4.35</a:t>
                      </a:r>
                      <a:endParaRPr lang="en-US" sz="1400">
                        <a:latin typeface="Calibri"/>
                        <a:ea typeface="Calibri"/>
                        <a:cs typeface="Arial"/>
                      </a:endParaRPr>
                    </a:p>
                  </a:txBody>
                  <a:tcPr marL="58914" marR="589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l">
                        <a:lnSpc>
                          <a:spcPct val="115000"/>
                        </a:lnSpc>
                        <a:spcAft>
                          <a:spcPts val="0"/>
                        </a:spcAft>
                      </a:pPr>
                      <a:r>
                        <a:rPr lang="en-US" sz="1400">
                          <a:latin typeface="Times New Roman"/>
                          <a:ea typeface="Calibri"/>
                          <a:cs typeface="Arial"/>
                        </a:rPr>
                        <a:t>4.4</a:t>
                      </a:r>
                      <a:endParaRPr lang="en-US" sz="1400">
                        <a:latin typeface="Calibri"/>
                        <a:ea typeface="Calibri"/>
                        <a:cs typeface="Arial"/>
                      </a:endParaRPr>
                    </a:p>
                  </a:txBody>
                  <a:tcPr marL="58914" marR="589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l">
                        <a:lnSpc>
                          <a:spcPct val="115000"/>
                        </a:lnSpc>
                        <a:spcAft>
                          <a:spcPts val="0"/>
                        </a:spcAft>
                      </a:pPr>
                      <a:r>
                        <a:rPr lang="en-US" sz="1400">
                          <a:latin typeface="Times New Roman"/>
                          <a:ea typeface="Calibri"/>
                          <a:cs typeface="Arial"/>
                        </a:rPr>
                        <a:t>9.0</a:t>
                      </a:r>
                      <a:endParaRPr lang="en-US" sz="1400">
                        <a:latin typeface="Calibri"/>
                        <a:ea typeface="Calibri"/>
                        <a:cs typeface="Arial"/>
                      </a:endParaRPr>
                    </a:p>
                  </a:txBody>
                  <a:tcPr marL="58914" marR="589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l">
                        <a:lnSpc>
                          <a:spcPct val="115000"/>
                        </a:lnSpc>
                        <a:spcAft>
                          <a:spcPts val="0"/>
                        </a:spcAft>
                      </a:pPr>
                      <a:r>
                        <a:rPr lang="en-US" sz="1400">
                          <a:latin typeface="Times New Roman"/>
                          <a:ea typeface="Calibri"/>
                          <a:cs typeface="Arial"/>
                        </a:rPr>
                        <a:t>3.46</a:t>
                      </a:r>
                      <a:endParaRPr lang="en-US" sz="1400">
                        <a:latin typeface="Calibri"/>
                        <a:ea typeface="Calibri"/>
                        <a:cs typeface="Arial"/>
                      </a:endParaRPr>
                    </a:p>
                  </a:txBody>
                  <a:tcPr marL="58914" marR="589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l">
                        <a:lnSpc>
                          <a:spcPct val="115000"/>
                        </a:lnSpc>
                        <a:spcAft>
                          <a:spcPts val="0"/>
                        </a:spcAft>
                      </a:pPr>
                      <a:r>
                        <a:rPr lang="en-US" sz="1400" b="1">
                          <a:highlight>
                            <a:srgbClr val="00FF00"/>
                          </a:highlight>
                          <a:latin typeface="Times New Roman"/>
                          <a:ea typeface="Calibri"/>
                          <a:cs typeface="Arial"/>
                        </a:rPr>
                        <a:t>3.28</a:t>
                      </a:r>
                      <a:endParaRPr lang="en-US" sz="1400">
                        <a:latin typeface="Calibri"/>
                        <a:ea typeface="Calibri"/>
                        <a:cs typeface="Arial"/>
                      </a:endParaRPr>
                    </a:p>
                  </a:txBody>
                  <a:tcPr marL="58914" marR="589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l">
                        <a:lnSpc>
                          <a:spcPct val="115000"/>
                        </a:lnSpc>
                        <a:spcAft>
                          <a:spcPts val="0"/>
                        </a:spcAft>
                      </a:pPr>
                      <a:r>
                        <a:rPr lang="en-US" sz="1400">
                          <a:latin typeface="Times New Roman"/>
                          <a:ea typeface="Calibri"/>
                          <a:cs typeface="Arial"/>
                        </a:rPr>
                        <a:t>3.17</a:t>
                      </a:r>
                      <a:endParaRPr lang="en-US" sz="1400">
                        <a:latin typeface="Calibri"/>
                        <a:ea typeface="Calibri"/>
                        <a:cs typeface="Arial"/>
                      </a:endParaRPr>
                    </a:p>
                  </a:txBody>
                  <a:tcPr marL="58914" marR="589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r>
              <a:tr h="602961">
                <a:tc>
                  <a:txBody>
                    <a:bodyPr/>
                    <a:lstStyle/>
                    <a:p>
                      <a:pPr algn="l">
                        <a:lnSpc>
                          <a:spcPct val="115000"/>
                        </a:lnSpc>
                        <a:spcAft>
                          <a:spcPts val="0"/>
                        </a:spcAft>
                      </a:pPr>
                      <a:r>
                        <a:rPr lang="en-US" sz="1400" b="1">
                          <a:solidFill>
                            <a:srgbClr val="FFFFFF"/>
                          </a:solidFill>
                          <a:latin typeface="Times New Roman"/>
                          <a:ea typeface="Calibri"/>
                          <a:cs typeface="Arial"/>
                        </a:rPr>
                        <a:t>4</a:t>
                      </a:r>
                      <a:endParaRPr lang="en-US" sz="1400">
                        <a:latin typeface="Calibri"/>
                        <a:ea typeface="Calibri"/>
                        <a:cs typeface="Arial"/>
                      </a:endParaRPr>
                    </a:p>
                  </a:txBody>
                  <a:tcPr marL="58914" marR="58914"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l">
                        <a:lnSpc>
                          <a:spcPct val="115000"/>
                        </a:lnSpc>
                        <a:spcAft>
                          <a:spcPts val="0"/>
                        </a:spcAft>
                      </a:pPr>
                      <a:r>
                        <a:rPr lang="en-US" sz="1400">
                          <a:latin typeface="Times New Roman"/>
                          <a:ea typeface="Calibri"/>
                          <a:cs typeface="Arial"/>
                        </a:rPr>
                        <a:t>4.55</a:t>
                      </a:r>
                      <a:endParaRPr lang="en-US" sz="1400">
                        <a:latin typeface="Calibri"/>
                        <a:ea typeface="Calibri"/>
                        <a:cs typeface="Arial"/>
                      </a:endParaRPr>
                    </a:p>
                  </a:txBody>
                  <a:tcPr marL="58914" marR="58914"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l">
                        <a:lnSpc>
                          <a:spcPct val="115000"/>
                        </a:lnSpc>
                        <a:spcAft>
                          <a:spcPts val="0"/>
                        </a:spcAft>
                      </a:pPr>
                      <a:r>
                        <a:rPr lang="en-US" sz="1400">
                          <a:latin typeface="Times New Roman"/>
                          <a:ea typeface="Calibri"/>
                          <a:cs typeface="Arial"/>
                        </a:rPr>
                        <a:t>4.32</a:t>
                      </a:r>
                      <a:endParaRPr lang="en-US" sz="1400">
                        <a:latin typeface="Calibri"/>
                        <a:ea typeface="Calibri"/>
                        <a:cs typeface="Arial"/>
                      </a:endParaRPr>
                    </a:p>
                  </a:txBody>
                  <a:tcPr marL="58914" marR="589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l">
                        <a:lnSpc>
                          <a:spcPct val="115000"/>
                        </a:lnSpc>
                        <a:spcAft>
                          <a:spcPts val="0"/>
                        </a:spcAft>
                      </a:pPr>
                      <a:r>
                        <a:rPr lang="en-US" sz="1400">
                          <a:latin typeface="Times New Roman"/>
                          <a:ea typeface="Calibri"/>
                          <a:cs typeface="Arial"/>
                        </a:rPr>
                        <a:t>5.4</a:t>
                      </a:r>
                      <a:endParaRPr lang="en-US" sz="1400">
                        <a:latin typeface="Calibri"/>
                        <a:ea typeface="Calibri"/>
                        <a:cs typeface="Arial"/>
                      </a:endParaRPr>
                    </a:p>
                  </a:txBody>
                  <a:tcPr marL="58914" marR="589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l">
                        <a:lnSpc>
                          <a:spcPct val="115000"/>
                        </a:lnSpc>
                        <a:spcAft>
                          <a:spcPts val="0"/>
                        </a:spcAft>
                      </a:pPr>
                      <a:r>
                        <a:rPr lang="en-US" sz="1400" dirty="0">
                          <a:latin typeface="Times New Roman"/>
                          <a:ea typeface="Calibri"/>
                          <a:cs typeface="Arial"/>
                        </a:rPr>
                        <a:t>2.52</a:t>
                      </a:r>
                      <a:endParaRPr lang="en-US" sz="1400" dirty="0">
                        <a:latin typeface="Calibri"/>
                        <a:ea typeface="Calibri"/>
                        <a:cs typeface="Arial"/>
                      </a:endParaRPr>
                    </a:p>
                  </a:txBody>
                  <a:tcPr marL="58914" marR="589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l">
                        <a:lnSpc>
                          <a:spcPct val="115000"/>
                        </a:lnSpc>
                        <a:spcAft>
                          <a:spcPts val="0"/>
                        </a:spcAft>
                      </a:pPr>
                      <a:r>
                        <a:rPr lang="en-US" sz="1400">
                          <a:latin typeface="Times New Roman"/>
                          <a:ea typeface="Calibri"/>
                          <a:cs typeface="Arial"/>
                        </a:rPr>
                        <a:t>2.41</a:t>
                      </a:r>
                      <a:endParaRPr lang="en-US" sz="1400">
                        <a:latin typeface="Calibri"/>
                        <a:ea typeface="Calibri"/>
                        <a:cs typeface="Arial"/>
                      </a:endParaRPr>
                    </a:p>
                  </a:txBody>
                  <a:tcPr marL="58914" marR="589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l">
                        <a:lnSpc>
                          <a:spcPct val="115000"/>
                        </a:lnSpc>
                        <a:spcAft>
                          <a:spcPts val="0"/>
                        </a:spcAft>
                      </a:pPr>
                      <a:r>
                        <a:rPr lang="en-US" sz="1400" b="1">
                          <a:highlight>
                            <a:srgbClr val="00FF00"/>
                          </a:highlight>
                          <a:latin typeface="Times New Roman"/>
                          <a:ea typeface="Calibri"/>
                          <a:cs typeface="Arial"/>
                        </a:rPr>
                        <a:t>0.85</a:t>
                      </a:r>
                      <a:endParaRPr lang="en-US" sz="1400">
                        <a:latin typeface="Calibri"/>
                        <a:ea typeface="Calibri"/>
                        <a:cs typeface="Arial"/>
                      </a:endParaRPr>
                    </a:p>
                  </a:txBody>
                  <a:tcPr marL="58914" marR="589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l">
                        <a:lnSpc>
                          <a:spcPct val="115000"/>
                        </a:lnSpc>
                        <a:spcAft>
                          <a:spcPts val="0"/>
                        </a:spcAft>
                      </a:pPr>
                      <a:r>
                        <a:rPr lang="en-US" sz="1400">
                          <a:latin typeface="Times New Roman"/>
                          <a:ea typeface="Calibri"/>
                          <a:cs typeface="Arial"/>
                        </a:rPr>
                        <a:t>4.37</a:t>
                      </a:r>
                      <a:endParaRPr lang="en-US" sz="1400">
                        <a:latin typeface="Calibri"/>
                        <a:ea typeface="Calibri"/>
                        <a:cs typeface="Arial"/>
                      </a:endParaRPr>
                    </a:p>
                  </a:txBody>
                  <a:tcPr marL="58914" marR="589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l">
                        <a:lnSpc>
                          <a:spcPct val="115000"/>
                        </a:lnSpc>
                        <a:spcAft>
                          <a:spcPts val="0"/>
                        </a:spcAft>
                      </a:pPr>
                      <a:r>
                        <a:rPr lang="en-US" sz="1400">
                          <a:latin typeface="Times New Roman"/>
                          <a:ea typeface="Calibri"/>
                          <a:cs typeface="Arial"/>
                        </a:rPr>
                        <a:t>4.72</a:t>
                      </a:r>
                      <a:endParaRPr lang="en-US" sz="1400">
                        <a:latin typeface="Calibri"/>
                        <a:ea typeface="Calibri"/>
                        <a:cs typeface="Arial"/>
                      </a:endParaRPr>
                    </a:p>
                  </a:txBody>
                  <a:tcPr marL="58914" marR="589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l">
                        <a:lnSpc>
                          <a:spcPct val="115000"/>
                        </a:lnSpc>
                        <a:spcAft>
                          <a:spcPts val="0"/>
                        </a:spcAft>
                      </a:pPr>
                      <a:r>
                        <a:rPr lang="en-US" sz="1400">
                          <a:latin typeface="Times New Roman"/>
                          <a:ea typeface="Calibri"/>
                          <a:cs typeface="Arial"/>
                        </a:rPr>
                        <a:t>7.37</a:t>
                      </a:r>
                      <a:endParaRPr lang="en-US" sz="1400">
                        <a:latin typeface="Calibri"/>
                        <a:ea typeface="Calibri"/>
                        <a:cs typeface="Arial"/>
                      </a:endParaRPr>
                    </a:p>
                  </a:txBody>
                  <a:tcPr marL="58914" marR="589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l">
                        <a:lnSpc>
                          <a:spcPct val="115000"/>
                        </a:lnSpc>
                        <a:spcAft>
                          <a:spcPts val="0"/>
                        </a:spcAft>
                      </a:pPr>
                      <a:r>
                        <a:rPr lang="en-US" sz="1400">
                          <a:latin typeface="Times New Roman"/>
                          <a:ea typeface="Calibri"/>
                          <a:cs typeface="Arial"/>
                        </a:rPr>
                        <a:t>3.46</a:t>
                      </a:r>
                      <a:endParaRPr lang="en-US" sz="1400">
                        <a:latin typeface="Calibri"/>
                        <a:ea typeface="Calibri"/>
                        <a:cs typeface="Arial"/>
                      </a:endParaRPr>
                    </a:p>
                  </a:txBody>
                  <a:tcPr marL="58914" marR="589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l">
                        <a:lnSpc>
                          <a:spcPct val="115000"/>
                        </a:lnSpc>
                        <a:spcAft>
                          <a:spcPts val="0"/>
                        </a:spcAft>
                      </a:pPr>
                      <a:r>
                        <a:rPr lang="en-US" sz="1400">
                          <a:latin typeface="Times New Roman"/>
                          <a:ea typeface="Calibri"/>
                          <a:cs typeface="Arial"/>
                        </a:rPr>
                        <a:t>3.28</a:t>
                      </a:r>
                      <a:endParaRPr lang="en-US" sz="1400">
                        <a:latin typeface="Calibri"/>
                        <a:ea typeface="Calibri"/>
                        <a:cs typeface="Arial"/>
                      </a:endParaRPr>
                    </a:p>
                  </a:txBody>
                  <a:tcPr marL="58914" marR="589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l">
                        <a:lnSpc>
                          <a:spcPct val="115000"/>
                        </a:lnSpc>
                        <a:spcAft>
                          <a:spcPts val="0"/>
                        </a:spcAft>
                      </a:pPr>
                      <a:r>
                        <a:rPr lang="en-US" sz="1400">
                          <a:latin typeface="Times New Roman"/>
                          <a:ea typeface="Calibri"/>
                          <a:cs typeface="Arial"/>
                        </a:rPr>
                        <a:t>3.17</a:t>
                      </a:r>
                      <a:endParaRPr lang="en-US" sz="1400">
                        <a:latin typeface="Calibri"/>
                        <a:ea typeface="Calibri"/>
                        <a:cs typeface="Arial"/>
                      </a:endParaRPr>
                    </a:p>
                  </a:txBody>
                  <a:tcPr marL="58914" marR="589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r>
              <a:tr h="602961">
                <a:tc>
                  <a:txBody>
                    <a:bodyPr/>
                    <a:lstStyle/>
                    <a:p>
                      <a:pPr algn="l">
                        <a:lnSpc>
                          <a:spcPct val="115000"/>
                        </a:lnSpc>
                        <a:spcAft>
                          <a:spcPts val="0"/>
                        </a:spcAft>
                      </a:pPr>
                      <a:r>
                        <a:rPr lang="en-US" sz="1400" b="1">
                          <a:solidFill>
                            <a:srgbClr val="FFFFFF"/>
                          </a:solidFill>
                          <a:latin typeface="Times New Roman"/>
                          <a:ea typeface="Calibri"/>
                          <a:cs typeface="Arial"/>
                        </a:rPr>
                        <a:t>5</a:t>
                      </a:r>
                      <a:endParaRPr lang="en-US" sz="1400">
                        <a:latin typeface="Calibri"/>
                        <a:ea typeface="Calibri"/>
                        <a:cs typeface="Arial"/>
                      </a:endParaRPr>
                    </a:p>
                  </a:txBody>
                  <a:tcPr marL="58914" marR="58914"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l">
                        <a:lnSpc>
                          <a:spcPct val="115000"/>
                        </a:lnSpc>
                        <a:spcAft>
                          <a:spcPts val="0"/>
                        </a:spcAft>
                      </a:pPr>
                      <a:r>
                        <a:rPr lang="en-US" sz="1400">
                          <a:latin typeface="Times New Roman"/>
                          <a:ea typeface="Calibri"/>
                          <a:cs typeface="Arial"/>
                        </a:rPr>
                        <a:t>4.6</a:t>
                      </a:r>
                      <a:endParaRPr lang="en-US" sz="1400">
                        <a:latin typeface="Calibri"/>
                        <a:ea typeface="Calibri"/>
                        <a:cs typeface="Arial"/>
                      </a:endParaRPr>
                    </a:p>
                  </a:txBody>
                  <a:tcPr marL="58914" marR="58914"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l">
                        <a:lnSpc>
                          <a:spcPct val="115000"/>
                        </a:lnSpc>
                        <a:spcAft>
                          <a:spcPts val="0"/>
                        </a:spcAft>
                      </a:pPr>
                      <a:r>
                        <a:rPr lang="en-US" sz="1400">
                          <a:latin typeface="Times New Roman"/>
                          <a:ea typeface="Calibri"/>
                          <a:cs typeface="Arial"/>
                        </a:rPr>
                        <a:t>5.2</a:t>
                      </a:r>
                      <a:endParaRPr lang="en-US" sz="1400">
                        <a:latin typeface="Calibri"/>
                        <a:ea typeface="Calibri"/>
                        <a:cs typeface="Arial"/>
                      </a:endParaRPr>
                    </a:p>
                  </a:txBody>
                  <a:tcPr marL="58914" marR="589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l">
                        <a:lnSpc>
                          <a:spcPct val="115000"/>
                        </a:lnSpc>
                        <a:spcAft>
                          <a:spcPts val="0"/>
                        </a:spcAft>
                      </a:pPr>
                      <a:r>
                        <a:rPr lang="en-US" sz="1400" b="1">
                          <a:highlight>
                            <a:srgbClr val="00FF00"/>
                          </a:highlight>
                          <a:latin typeface="Times New Roman"/>
                          <a:ea typeface="Calibri"/>
                          <a:cs typeface="Arial"/>
                        </a:rPr>
                        <a:t>6.31</a:t>
                      </a:r>
                      <a:endParaRPr lang="en-US" sz="1400">
                        <a:latin typeface="Calibri"/>
                        <a:ea typeface="Calibri"/>
                        <a:cs typeface="Arial"/>
                      </a:endParaRPr>
                    </a:p>
                  </a:txBody>
                  <a:tcPr marL="58914" marR="589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l">
                        <a:lnSpc>
                          <a:spcPct val="115000"/>
                        </a:lnSpc>
                        <a:spcAft>
                          <a:spcPts val="0"/>
                        </a:spcAft>
                      </a:pPr>
                      <a:r>
                        <a:rPr lang="en-US" sz="1400" dirty="0">
                          <a:latin typeface="Times New Roman"/>
                          <a:ea typeface="Calibri"/>
                          <a:cs typeface="Arial"/>
                        </a:rPr>
                        <a:t>2.56</a:t>
                      </a:r>
                      <a:endParaRPr lang="en-US" sz="1400" dirty="0">
                        <a:latin typeface="Calibri"/>
                        <a:ea typeface="Calibri"/>
                        <a:cs typeface="Arial"/>
                      </a:endParaRPr>
                    </a:p>
                  </a:txBody>
                  <a:tcPr marL="58914" marR="589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l">
                        <a:lnSpc>
                          <a:spcPct val="115000"/>
                        </a:lnSpc>
                        <a:spcAft>
                          <a:spcPts val="0"/>
                        </a:spcAft>
                      </a:pPr>
                      <a:r>
                        <a:rPr lang="en-US" sz="1400" dirty="0">
                          <a:latin typeface="Times New Roman"/>
                          <a:ea typeface="Calibri"/>
                          <a:cs typeface="Arial"/>
                        </a:rPr>
                        <a:t>2.41</a:t>
                      </a:r>
                      <a:endParaRPr lang="en-US" sz="1400" dirty="0">
                        <a:latin typeface="Calibri"/>
                        <a:ea typeface="Calibri"/>
                        <a:cs typeface="Arial"/>
                      </a:endParaRPr>
                    </a:p>
                  </a:txBody>
                  <a:tcPr marL="58914" marR="589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l">
                        <a:lnSpc>
                          <a:spcPct val="115000"/>
                        </a:lnSpc>
                        <a:spcAft>
                          <a:spcPts val="0"/>
                        </a:spcAft>
                      </a:pPr>
                      <a:r>
                        <a:rPr lang="en-US" sz="1400">
                          <a:latin typeface="Times New Roman"/>
                          <a:ea typeface="Calibri"/>
                          <a:cs typeface="Arial"/>
                        </a:rPr>
                        <a:t>0.85</a:t>
                      </a:r>
                      <a:endParaRPr lang="en-US" sz="1400">
                        <a:latin typeface="Calibri"/>
                        <a:ea typeface="Calibri"/>
                        <a:cs typeface="Arial"/>
                      </a:endParaRPr>
                    </a:p>
                  </a:txBody>
                  <a:tcPr marL="58914" marR="589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l">
                        <a:lnSpc>
                          <a:spcPct val="115000"/>
                        </a:lnSpc>
                        <a:spcAft>
                          <a:spcPts val="0"/>
                        </a:spcAft>
                      </a:pPr>
                      <a:r>
                        <a:rPr lang="en-US" sz="1400">
                          <a:latin typeface="Times New Roman"/>
                          <a:ea typeface="Calibri"/>
                          <a:cs typeface="Arial"/>
                        </a:rPr>
                        <a:t>4.39</a:t>
                      </a:r>
                      <a:endParaRPr lang="en-US" sz="1400">
                        <a:latin typeface="Calibri"/>
                        <a:ea typeface="Calibri"/>
                        <a:cs typeface="Arial"/>
                      </a:endParaRPr>
                    </a:p>
                  </a:txBody>
                  <a:tcPr marL="58914" marR="589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l">
                        <a:lnSpc>
                          <a:spcPct val="115000"/>
                        </a:lnSpc>
                        <a:spcAft>
                          <a:spcPts val="0"/>
                        </a:spcAft>
                      </a:pPr>
                      <a:r>
                        <a:rPr lang="en-US" sz="1400">
                          <a:latin typeface="Times New Roman"/>
                          <a:ea typeface="Calibri"/>
                          <a:cs typeface="Arial"/>
                        </a:rPr>
                        <a:t>4.35</a:t>
                      </a:r>
                      <a:endParaRPr lang="en-US" sz="1400">
                        <a:latin typeface="Calibri"/>
                        <a:ea typeface="Calibri"/>
                        <a:cs typeface="Arial"/>
                      </a:endParaRPr>
                    </a:p>
                  </a:txBody>
                  <a:tcPr marL="58914" marR="589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l">
                        <a:lnSpc>
                          <a:spcPct val="115000"/>
                        </a:lnSpc>
                        <a:spcAft>
                          <a:spcPts val="0"/>
                        </a:spcAft>
                      </a:pPr>
                      <a:r>
                        <a:rPr lang="en-US" sz="1400" b="1">
                          <a:highlight>
                            <a:srgbClr val="00FF00"/>
                          </a:highlight>
                          <a:latin typeface="Times New Roman"/>
                          <a:ea typeface="Calibri"/>
                          <a:cs typeface="Arial"/>
                        </a:rPr>
                        <a:t>9.05</a:t>
                      </a:r>
                      <a:endParaRPr lang="en-US" sz="1400">
                        <a:latin typeface="Calibri"/>
                        <a:ea typeface="Calibri"/>
                        <a:cs typeface="Arial"/>
                      </a:endParaRPr>
                    </a:p>
                  </a:txBody>
                  <a:tcPr marL="58914" marR="589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l">
                        <a:lnSpc>
                          <a:spcPct val="115000"/>
                        </a:lnSpc>
                        <a:spcAft>
                          <a:spcPts val="0"/>
                        </a:spcAft>
                      </a:pPr>
                      <a:r>
                        <a:rPr lang="en-US" sz="1400">
                          <a:latin typeface="Times New Roman"/>
                          <a:ea typeface="Calibri"/>
                          <a:cs typeface="Arial"/>
                        </a:rPr>
                        <a:t>3.46</a:t>
                      </a:r>
                      <a:endParaRPr lang="en-US" sz="1400">
                        <a:latin typeface="Calibri"/>
                        <a:ea typeface="Calibri"/>
                        <a:cs typeface="Arial"/>
                      </a:endParaRPr>
                    </a:p>
                  </a:txBody>
                  <a:tcPr marL="58914" marR="589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l">
                        <a:lnSpc>
                          <a:spcPct val="115000"/>
                        </a:lnSpc>
                        <a:spcAft>
                          <a:spcPts val="0"/>
                        </a:spcAft>
                      </a:pPr>
                      <a:r>
                        <a:rPr lang="en-US" sz="1400">
                          <a:latin typeface="Times New Roman"/>
                          <a:ea typeface="Calibri"/>
                          <a:cs typeface="Arial"/>
                        </a:rPr>
                        <a:t>3.28</a:t>
                      </a:r>
                      <a:endParaRPr lang="en-US" sz="1400">
                        <a:latin typeface="Calibri"/>
                        <a:ea typeface="Calibri"/>
                        <a:cs typeface="Arial"/>
                      </a:endParaRPr>
                    </a:p>
                  </a:txBody>
                  <a:tcPr marL="58914" marR="589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l">
                        <a:lnSpc>
                          <a:spcPct val="115000"/>
                        </a:lnSpc>
                        <a:spcAft>
                          <a:spcPts val="0"/>
                        </a:spcAft>
                      </a:pPr>
                      <a:r>
                        <a:rPr lang="en-US" sz="1400">
                          <a:latin typeface="Times New Roman"/>
                          <a:ea typeface="Calibri"/>
                          <a:cs typeface="Arial"/>
                        </a:rPr>
                        <a:t>3.17</a:t>
                      </a:r>
                      <a:endParaRPr lang="en-US" sz="1400">
                        <a:latin typeface="Calibri"/>
                        <a:ea typeface="Calibri"/>
                        <a:cs typeface="Arial"/>
                      </a:endParaRPr>
                    </a:p>
                  </a:txBody>
                  <a:tcPr marL="58914" marR="589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r>
              <a:tr h="602961">
                <a:tc>
                  <a:txBody>
                    <a:bodyPr/>
                    <a:lstStyle/>
                    <a:p>
                      <a:pPr algn="l">
                        <a:lnSpc>
                          <a:spcPct val="115000"/>
                        </a:lnSpc>
                        <a:spcAft>
                          <a:spcPts val="0"/>
                        </a:spcAft>
                      </a:pPr>
                      <a:r>
                        <a:rPr lang="en-US" sz="1400" b="1">
                          <a:solidFill>
                            <a:srgbClr val="FFFFFF"/>
                          </a:solidFill>
                          <a:latin typeface="Times New Roman"/>
                          <a:ea typeface="Calibri"/>
                          <a:cs typeface="Arial"/>
                        </a:rPr>
                        <a:t>6</a:t>
                      </a:r>
                      <a:endParaRPr lang="en-US" sz="1400">
                        <a:latin typeface="Calibri"/>
                        <a:ea typeface="Calibri"/>
                        <a:cs typeface="Arial"/>
                      </a:endParaRPr>
                    </a:p>
                  </a:txBody>
                  <a:tcPr marL="58914" marR="58914"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l">
                        <a:lnSpc>
                          <a:spcPct val="115000"/>
                        </a:lnSpc>
                        <a:spcAft>
                          <a:spcPts val="0"/>
                        </a:spcAft>
                      </a:pPr>
                      <a:r>
                        <a:rPr lang="en-US" sz="1400" b="1">
                          <a:highlight>
                            <a:srgbClr val="00FF00"/>
                          </a:highlight>
                          <a:latin typeface="Times New Roman"/>
                          <a:ea typeface="Calibri"/>
                          <a:cs typeface="Arial"/>
                        </a:rPr>
                        <a:t>4.74</a:t>
                      </a:r>
                      <a:endParaRPr lang="en-US" sz="1400">
                        <a:latin typeface="Calibri"/>
                        <a:ea typeface="Calibri"/>
                        <a:cs typeface="Arial"/>
                      </a:endParaRPr>
                    </a:p>
                  </a:txBody>
                  <a:tcPr marL="58914" marR="58914"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l">
                        <a:lnSpc>
                          <a:spcPct val="115000"/>
                        </a:lnSpc>
                        <a:spcAft>
                          <a:spcPts val="0"/>
                        </a:spcAft>
                      </a:pPr>
                      <a:r>
                        <a:rPr lang="en-US" sz="1400">
                          <a:latin typeface="Times New Roman"/>
                          <a:ea typeface="Calibri"/>
                          <a:cs typeface="Arial"/>
                        </a:rPr>
                        <a:t>5.1</a:t>
                      </a:r>
                      <a:endParaRPr lang="en-US" sz="1400">
                        <a:latin typeface="Calibri"/>
                        <a:ea typeface="Calibri"/>
                        <a:cs typeface="Arial"/>
                      </a:endParaRPr>
                    </a:p>
                  </a:txBody>
                  <a:tcPr marL="58914" marR="589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l">
                        <a:lnSpc>
                          <a:spcPct val="115000"/>
                        </a:lnSpc>
                        <a:spcAft>
                          <a:spcPts val="0"/>
                        </a:spcAft>
                      </a:pPr>
                      <a:r>
                        <a:rPr lang="en-US" sz="1400">
                          <a:latin typeface="Times New Roman"/>
                          <a:ea typeface="Calibri"/>
                          <a:cs typeface="Arial"/>
                        </a:rPr>
                        <a:t>4.48</a:t>
                      </a:r>
                      <a:endParaRPr lang="en-US" sz="1400">
                        <a:latin typeface="Calibri"/>
                        <a:ea typeface="Calibri"/>
                        <a:cs typeface="Arial"/>
                      </a:endParaRPr>
                    </a:p>
                  </a:txBody>
                  <a:tcPr marL="58914" marR="589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l">
                        <a:lnSpc>
                          <a:spcPct val="115000"/>
                        </a:lnSpc>
                        <a:spcAft>
                          <a:spcPts val="0"/>
                        </a:spcAft>
                      </a:pPr>
                      <a:r>
                        <a:rPr lang="en-US" sz="1400">
                          <a:latin typeface="Times New Roman"/>
                          <a:ea typeface="Calibri"/>
                          <a:cs typeface="Arial"/>
                        </a:rPr>
                        <a:t>2.52</a:t>
                      </a:r>
                      <a:endParaRPr lang="en-US" sz="1400">
                        <a:latin typeface="Calibri"/>
                        <a:ea typeface="Calibri"/>
                        <a:cs typeface="Arial"/>
                      </a:endParaRPr>
                    </a:p>
                  </a:txBody>
                  <a:tcPr marL="58914" marR="589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l">
                        <a:lnSpc>
                          <a:spcPct val="115000"/>
                        </a:lnSpc>
                        <a:spcAft>
                          <a:spcPts val="0"/>
                        </a:spcAft>
                      </a:pPr>
                      <a:r>
                        <a:rPr lang="en-US" sz="1400" dirty="0">
                          <a:latin typeface="Times New Roman"/>
                          <a:ea typeface="Calibri"/>
                          <a:cs typeface="Arial"/>
                        </a:rPr>
                        <a:t>2.41</a:t>
                      </a:r>
                      <a:endParaRPr lang="en-US" sz="1400" dirty="0">
                        <a:latin typeface="Calibri"/>
                        <a:ea typeface="Calibri"/>
                        <a:cs typeface="Arial"/>
                      </a:endParaRPr>
                    </a:p>
                  </a:txBody>
                  <a:tcPr marL="58914" marR="589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l">
                        <a:lnSpc>
                          <a:spcPct val="115000"/>
                        </a:lnSpc>
                        <a:spcAft>
                          <a:spcPts val="0"/>
                        </a:spcAft>
                      </a:pPr>
                      <a:r>
                        <a:rPr lang="en-US" sz="1400" dirty="0">
                          <a:latin typeface="Times New Roman"/>
                          <a:ea typeface="Calibri"/>
                          <a:cs typeface="Arial"/>
                        </a:rPr>
                        <a:t>0.85</a:t>
                      </a:r>
                      <a:endParaRPr lang="en-US" sz="1400" dirty="0">
                        <a:latin typeface="Calibri"/>
                        <a:ea typeface="Calibri"/>
                        <a:cs typeface="Arial"/>
                      </a:endParaRPr>
                    </a:p>
                  </a:txBody>
                  <a:tcPr marL="58914" marR="589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l">
                        <a:lnSpc>
                          <a:spcPct val="115000"/>
                        </a:lnSpc>
                        <a:spcAft>
                          <a:spcPts val="0"/>
                        </a:spcAft>
                      </a:pPr>
                      <a:r>
                        <a:rPr lang="en-US" sz="1400" b="1">
                          <a:highlight>
                            <a:srgbClr val="00FF00"/>
                          </a:highlight>
                          <a:latin typeface="Times New Roman"/>
                          <a:ea typeface="Calibri"/>
                          <a:cs typeface="Arial"/>
                        </a:rPr>
                        <a:t>4.43</a:t>
                      </a:r>
                      <a:endParaRPr lang="en-US" sz="1400">
                        <a:latin typeface="Calibri"/>
                        <a:ea typeface="Calibri"/>
                        <a:cs typeface="Arial"/>
                      </a:endParaRPr>
                    </a:p>
                  </a:txBody>
                  <a:tcPr marL="58914" marR="589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l">
                        <a:lnSpc>
                          <a:spcPct val="115000"/>
                        </a:lnSpc>
                        <a:spcAft>
                          <a:spcPts val="0"/>
                        </a:spcAft>
                      </a:pPr>
                      <a:r>
                        <a:rPr lang="en-US" sz="1400" b="1">
                          <a:highlight>
                            <a:srgbClr val="00FF00"/>
                          </a:highlight>
                          <a:latin typeface="Times New Roman"/>
                          <a:ea typeface="Calibri"/>
                          <a:cs typeface="Arial"/>
                        </a:rPr>
                        <a:t>8.46</a:t>
                      </a:r>
                      <a:endParaRPr lang="en-US" sz="1400">
                        <a:latin typeface="Calibri"/>
                        <a:ea typeface="Calibri"/>
                        <a:cs typeface="Arial"/>
                      </a:endParaRPr>
                    </a:p>
                  </a:txBody>
                  <a:tcPr marL="58914" marR="589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l">
                        <a:lnSpc>
                          <a:spcPct val="115000"/>
                        </a:lnSpc>
                        <a:spcAft>
                          <a:spcPts val="0"/>
                        </a:spcAft>
                      </a:pPr>
                      <a:r>
                        <a:rPr lang="en-US" sz="1400">
                          <a:latin typeface="Times New Roman"/>
                          <a:ea typeface="Calibri"/>
                          <a:cs typeface="Arial"/>
                        </a:rPr>
                        <a:t>7.43</a:t>
                      </a:r>
                      <a:endParaRPr lang="en-US" sz="1400">
                        <a:latin typeface="Calibri"/>
                        <a:ea typeface="Calibri"/>
                        <a:cs typeface="Arial"/>
                      </a:endParaRPr>
                    </a:p>
                  </a:txBody>
                  <a:tcPr marL="58914" marR="589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l">
                        <a:lnSpc>
                          <a:spcPct val="115000"/>
                        </a:lnSpc>
                        <a:spcAft>
                          <a:spcPts val="0"/>
                        </a:spcAft>
                      </a:pPr>
                      <a:r>
                        <a:rPr lang="en-US" sz="1400">
                          <a:latin typeface="Times New Roman"/>
                          <a:ea typeface="Calibri"/>
                          <a:cs typeface="Arial"/>
                        </a:rPr>
                        <a:t>3.44</a:t>
                      </a:r>
                      <a:endParaRPr lang="en-US" sz="1400">
                        <a:latin typeface="Calibri"/>
                        <a:ea typeface="Calibri"/>
                        <a:cs typeface="Arial"/>
                      </a:endParaRPr>
                    </a:p>
                  </a:txBody>
                  <a:tcPr marL="58914" marR="589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l">
                        <a:lnSpc>
                          <a:spcPct val="115000"/>
                        </a:lnSpc>
                        <a:spcAft>
                          <a:spcPts val="0"/>
                        </a:spcAft>
                      </a:pPr>
                      <a:r>
                        <a:rPr lang="en-US" sz="1400">
                          <a:latin typeface="Times New Roman"/>
                          <a:ea typeface="Calibri"/>
                          <a:cs typeface="Arial"/>
                        </a:rPr>
                        <a:t>3.28</a:t>
                      </a:r>
                      <a:endParaRPr lang="en-US" sz="1400">
                        <a:latin typeface="Calibri"/>
                        <a:ea typeface="Calibri"/>
                        <a:cs typeface="Arial"/>
                      </a:endParaRPr>
                    </a:p>
                  </a:txBody>
                  <a:tcPr marL="58914" marR="589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gn="l">
                        <a:lnSpc>
                          <a:spcPct val="115000"/>
                        </a:lnSpc>
                        <a:spcAft>
                          <a:spcPts val="0"/>
                        </a:spcAft>
                      </a:pPr>
                      <a:r>
                        <a:rPr lang="en-US" sz="1400">
                          <a:latin typeface="Times New Roman"/>
                          <a:ea typeface="Calibri"/>
                          <a:cs typeface="Arial"/>
                        </a:rPr>
                        <a:t>3.17</a:t>
                      </a:r>
                      <a:endParaRPr lang="en-US" sz="1400">
                        <a:latin typeface="Calibri"/>
                        <a:ea typeface="Calibri"/>
                        <a:cs typeface="Arial"/>
                      </a:endParaRPr>
                    </a:p>
                  </a:txBody>
                  <a:tcPr marL="58914" marR="589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r>
              <a:tr h="602961">
                <a:tc>
                  <a:txBody>
                    <a:bodyPr/>
                    <a:lstStyle/>
                    <a:p>
                      <a:pPr algn="l">
                        <a:lnSpc>
                          <a:spcPct val="115000"/>
                        </a:lnSpc>
                        <a:spcAft>
                          <a:spcPts val="0"/>
                        </a:spcAft>
                      </a:pPr>
                      <a:r>
                        <a:rPr lang="en-US" sz="1400" b="1">
                          <a:solidFill>
                            <a:srgbClr val="FFFFFF"/>
                          </a:solidFill>
                          <a:latin typeface="Times New Roman"/>
                          <a:ea typeface="Calibri"/>
                          <a:cs typeface="Arial"/>
                        </a:rPr>
                        <a:t>7</a:t>
                      </a:r>
                      <a:endParaRPr lang="en-US" sz="1400">
                        <a:latin typeface="Calibri"/>
                        <a:ea typeface="Calibri"/>
                        <a:cs typeface="Arial"/>
                      </a:endParaRPr>
                    </a:p>
                  </a:txBody>
                  <a:tcPr marL="58914" marR="58914"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l">
                        <a:lnSpc>
                          <a:spcPct val="115000"/>
                        </a:lnSpc>
                        <a:spcAft>
                          <a:spcPts val="0"/>
                        </a:spcAft>
                      </a:pPr>
                      <a:r>
                        <a:rPr lang="en-US" sz="1400">
                          <a:latin typeface="Times New Roman"/>
                          <a:ea typeface="Calibri"/>
                          <a:cs typeface="Arial"/>
                        </a:rPr>
                        <a:t>4.21</a:t>
                      </a:r>
                      <a:endParaRPr lang="en-US" sz="1400">
                        <a:latin typeface="Calibri"/>
                        <a:ea typeface="Calibri"/>
                        <a:cs typeface="Arial"/>
                      </a:endParaRPr>
                    </a:p>
                  </a:txBody>
                  <a:tcPr marL="58914" marR="58914"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l">
                        <a:lnSpc>
                          <a:spcPct val="115000"/>
                        </a:lnSpc>
                        <a:spcAft>
                          <a:spcPts val="0"/>
                        </a:spcAft>
                      </a:pPr>
                      <a:r>
                        <a:rPr lang="en-US" sz="1400">
                          <a:latin typeface="Times New Roman"/>
                          <a:ea typeface="Calibri"/>
                          <a:cs typeface="Arial"/>
                        </a:rPr>
                        <a:t>5.4</a:t>
                      </a:r>
                      <a:endParaRPr lang="en-US" sz="1400">
                        <a:latin typeface="Calibri"/>
                        <a:ea typeface="Calibri"/>
                        <a:cs typeface="Arial"/>
                      </a:endParaRPr>
                    </a:p>
                  </a:txBody>
                  <a:tcPr marL="58914" marR="589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l">
                        <a:lnSpc>
                          <a:spcPct val="115000"/>
                        </a:lnSpc>
                        <a:spcAft>
                          <a:spcPts val="0"/>
                        </a:spcAft>
                      </a:pPr>
                      <a:r>
                        <a:rPr lang="en-US" sz="1400">
                          <a:latin typeface="Times New Roman"/>
                          <a:ea typeface="Calibri"/>
                          <a:cs typeface="Arial"/>
                        </a:rPr>
                        <a:t>6.23</a:t>
                      </a:r>
                      <a:endParaRPr lang="en-US" sz="1400">
                        <a:latin typeface="Calibri"/>
                        <a:ea typeface="Calibri"/>
                        <a:cs typeface="Arial"/>
                      </a:endParaRPr>
                    </a:p>
                  </a:txBody>
                  <a:tcPr marL="58914" marR="589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l">
                        <a:lnSpc>
                          <a:spcPct val="115000"/>
                        </a:lnSpc>
                        <a:spcAft>
                          <a:spcPts val="0"/>
                        </a:spcAft>
                      </a:pPr>
                      <a:r>
                        <a:rPr lang="en-US" sz="1400" b="1">
                          <a:highlight>
                            <a:srgbClr val="00FF00"/>
                          </a:highlight>
                          <a:latin typeface="Times New Roman"/>
                          <a:ea typeface="Calibri"/>
                          <a:cs typeface="Arial"/>
                        </a:rPr>
                        <a:t>2.68</a:t>
                      </a:r>
                      <a:endParaRPr lang="en-US" sz="1400">
                        <a:latin typeface="Calibri"/>
                        <a:ea typeface="Calibri"/>
                        <a:cs typeface="Arial"/>
                      </a:endParaRPr>
                    </a:p>
                  </a:txBody>
                  <a:tcPr marL="58914" marR="589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l">
                        <a:lnSpc>
                          <a:spcPct val="115000"/>
                        </a:lnSpc>
                        <a:spcAft>
                          <a:spcPts val="0"/>
                        </a:spcAft>
                      </a:pPr>
                      <a:r>
                        <a:rPr lang="en-US" sz="1400" b="1">
                          <a:highlight>
                            <a:srgbClr val="00FF00"/>
                          </a:highlight>
                          <a:latin typeface="Times New Roman"/>
                          <a:ea typeface="Calibri"/>
                          <a:cs typeface="Arial"/>
                        </a:rPr>
                        <a:t>2.45</a:t>
                      </a:r>
                      <a:endParaRPr lang="en-US" sz="1400">
                        <a:latin typeface="Calibri"/>
                        <a:ea typeface="Calibri"/>
                        <a:cs typeface="Arial"/>
                      </a:endParaRPr>
                    </a:p>
                  </a:txBody>
                  <a:tcPr marL="58914" marR="589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l">
                        <a:lnSpc>
                          <a:spcPct val="115000"/>
                        </a:lnSpc>
                        <a:spcAft>
                          <a:spcPts val="0"/>
                        </a:spcAft>
                      </a:pPr>
                      <a:r>
                        <a:rPr lang="en-US" sz="1400" dirty="0">
                          <a:latin typeface="Times New Roman"/>
                          <a:ea typeface="Calibri"/>
                          <a:cs typeface="Arial"/>
                        </a:rPr>
                        <a:t>0.80</a:t>
                      </a:r>
                      <a:endParaRPr lang="en-US" sz="1400" dirty="0">
                        <a:latin typeface="Calibri"/>
                        <a:ea typeface="Calibri"/>
                        <a:cs typeface="Arial"/>
                      </a:endParaRPr>
                    </a:p>
                  </a:txBody>
                  <a:tcPr marL="58914" marR="589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l">
                        <a:lnSpc>
                          <a:spcPct val="115000"/>
                        </a:lnSpc>
                        <a:spcAft>
                          <a:spcPts val="0"/>
                        </a:spcAft>
                      </a:pPr>
                      <a:r>
                        <a:rPr lang="en-US" sz="1400" dirty="0">
                          <a:latin typeface="Times New Roman"/>
                          <a:ea typeface="Calibri"/>
                          <a:cs typeface="Arial"/>
                        </a:rPr>
                        <a:t>4.26</a:t>
                      </a:r>
                      <a:endParaRPr lang="en-US" sz="1400" dirty="0">
                        <a:latin typeface="Calibri"/>
                        <a:ea typeface="Calibri"/>
                        <a:cs typeface="Arial"/>
                      </a:endParaRPr>
                    </a:p>
                  </a:txBody>
                  <a:tcPr marL="58914" marR="589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l">
                        <a:lnSpc>
                          <a:spcPct val="115000"/>
                        </a:lnSpc>
                        <a:spcAft>
                          <a:spcPts val="0"/>
                        </a:spcAft>
                      </a:pPr>
                      <a:r>
                        <a:rPr lang="en-US" sz="1400" dirty="0">
                          <a:latin typeface="Times New Roman"/>
                          <a:ea typeface="Calibri"/>
                          <a:cs typeface="Arial"/>
                        </a:rPr>
                        <a:t>5.75</a:t>
                      </a:r>
                      <a:endParaRPr lang="en-US" sz="1400" dirty="0">
                        <a:latin typeface="Calibri"/>
                        <a:ea typeface="Calibri"/>
                        <a:cs typeface="Arial"/>
                      </a:endParaRPr>
                    </a:p>
                  </a:txBody>
                  <a:tcPr marL="58914" marR="589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l">
                        <a:lnSpc>
                          <a:spcPct val="115000"/>
                        </a:lnSpc>
                        <a:spcAft>
                          <a:spcPts val="0"/>
                        </a:spcAft>
                      </a:pPr>
                      <a:r>
                        <a:rPr lang="en-US" sz="1400" dirty="0">
                          <a:latin typeface="Times New Roman"/>
                          <a:ea typeface="Calibri"/>
                          <a:cs typeface="Arial"/>
                        </a:rPr>
                        <a:t>8.86</a:t>
                      </a:r>
                      <a:endParaRPr lang="en-US" sz="1400" dirty="0">
                        <a:latin typeface="Calibri"/>
                        <a:ea typeface="Calibri"/>
                        <a:cs typeface="Arial"/>
                      </a:endParaRPr>
                    </a:p>
                  </a:txBody>
                  <a:tcPr marL="58914" marR="589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l">
                        <a:lnSpc>
                          <a:spcPct val="115000"/>
                        </a:lnSpc>
                        <a:spcAft>
                          <a:spcPts val="0"/>
                        </a:spcAft>
                      </a:pPr>
                      <a:r>
                        <a:rPr lang="en-US" sz="1400" b="1" dirty="0">
                          <a:highlight>
                            <a:srgbClr val="00FF00"/>
                          </a:highlight>
                          <a:latin typeface="Times New Roman"/>
                          <a:ea typeface="Calibri"/>
                          <a:cs typeface="Arial"/>
                        </a:rPr>
                        <a:t>3.51</a:t>
                      </a:r>
                      <a:endParaRPr lang="en-US" sz="1400" dirty="0">
                        <a:latin typeface="Calibri"/>
                        <a:ea typeface="Calibri"/>
                        <a:cs typeface="Arial"/>
                      </a:endParaRPr>
                    </a:p>
                  </a:txBody>
                  <a:tcPr marL="58914" marR="589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l">
                        <a:lnSpc>
                          <a:spcPct val="115000"/>
                        </a:lnSpc>
                        <a:spcAft>
                          <a:spcPts val="0"/>
                        </a:spcAft>
                      </a:pPr>
                      <a:r>
                        <a:rPr lang="en-US" sz="1400" dirty="0">
                          <a:latin typeface="Times New Roman"/>
                          <a:ea typeface="Calibri"/>
                          <a:cs typeface="Arial"/>
                        </a:rPr>
                        <a:t>3.28</a:t>
                      </a:r>
                      <a:endParaRPr lang="en-US" sz="1400" dirty="0">
                        <a:latin typeface="Calibri"/>
                        <a:ea typeface="Calibri"/>
                        <a:cs typeface="Arial"/>
                      </a:endParaRPr>
                    </a:p>
                  </a:txBody>
                  <a:tcPr marL="58914" marR="589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l">
                        <a:lnSpc>
                          <a:spcPct val="115000"/>
                        </a:lnSpc>
                        <a:spcAft>
                          <a:spcPts val="0"/>
                        </a:spcAft>
                      </a:pPr>
                      <a:r>
                        <a:rPr lang="en-US" sz="1400" dirty="0">
                          <a:latin typeface="Times New Roman"/>
                          <a:ea typeface="Calibri"/>
                          <a:cs typeface="Arial"/>
                        </a:rPr>
                        <a:t>3.15</a:t>
                      </a:r>
                      <a:endParaRPr lang="en-US" sz="1400" dirty="0">
                        <a:latin typeface="Calibri"/>
                        <a:ea typeface="Calibri"/>
                        <a:cs typeface="Arial"/>
                      </a:endParaRPr>
                    </a:p>
                  </a:txBody>
                  <a:tcPr marL="58914" marR="589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4414" y="428604"/>
            <a:ext cx="3679212" cy="523220"/>
          </a:xfrm>
          <a:prstGeom prst="rect">
            <a:avLst/>
          </a:prstGeom>
        </p:spPr>
        <p:txBody>
          <a:bodyPr wrap="none">
            <a:spAutoFit/>
          </a:bodyPr>
          <a:lstStyle/>
          <a:p>
            <a:pPr lvl="0" rtl="1" fontAlgn="base">
              <a:spcBef>
                <a:spcPct val="0"/>
              </a:spcBef>
              <a:spcAft>
                <a:spcPct val="0"/>
              </a:spcAft>
            </a:pPr>
            <a:r>
              <a:rPr lang="en-US" sz="2800" b="1" i="1" dirty="0" smtClean="0">
                <a:solidFill>
                  <a:srgbClr val="1F497D"/>
                </a:solidFill>
                <a:ea typeface="Calibri" pitchFamily="34" charset="0"/>
                <a:cs typeface="Times New Roman" pitchFamily="18" charset="0"/>
              </a:rPr>
              <a:t>4.2-Design of beams :-</a:t>
            </a:r>
            <a:endParaRPr lang="en-US" sz="2800" b="1" dirty="0" smtClean="0">
              <a:cs typeface="Arial" pitchFamily="34" charset="0"/>
            </a:endParaRPr>
          </a:p>
        </p:txBody>
      </p:sp>
      <p:sp>
        <p:nvSpPr>
          <p:cNvPr id="5" name="Rectangle 4"/>
          <p:cNvSpPr/>
          <p:nvPr/>
        </p:nvSpPr>
        <p:spPr>
          <a:xfrm>
            <a:off x="1428728" y="1214422"/>
            <a:ext cx="3421642" cy="461665"/>
          </a:xfrm>
          <a:prstGeom prst="rect">
            <a:avLst/>
          </a:prstGeom>
        </p:spPr>
        <p:txBody>
          <a:bodyPr wrap="none">
            <a:spAutoFit/>
          </a:bodyPr>
          <a:lstStyle/>
          <a:p>
            <a:r>
              <a:rPr lang="en-US" sz="2400" dirty="0" smtClean="0"/>
              <a:t>SAP results in X-direction</a:t>
            </a:r>
            <a:endParaRPr lang="ar-JO" sz="2400" dirty="0"/>
          </a:p>
        </p:txBody>
      </p:sp>
      <p:pic>
        <p:nvPicPr>
          <p:cNvPr id="59394" name="Picture 2"/>
          <p:cNvPicPr>
            <a:picLocks noChangeAspect="1" noChangeArrowheads="1"/>
          </p:cNvPicPr>
          <p:nvPr/>
        </p:nvPicPr>
        <p:blipFill>
          <a:blip r:embed="rId2" cstate="print"/>
          <a:srcRect/>
          <a:stretch>
            <a:fillRect/>
          </a:stretch>
        </p:blipFill>
        <p:spPr bwMode="auto">
          <a:xfrm>
            <a:off x="1142976" y="1857364"/>
            <a:ext cx="7358114" cy="2286016"/>
          </a:xfrm>
          <a:prstGeom prst="rect">
            <a:avLst/>
          </a:prstGeom>
          <a:noFill/>
          <a:ln w="9525">
            <a:noFill/>
            <a:miter lim="800000"/>
            <a:headEnd/>
            <a:tailEnd/>
          </a:ln>
          <a:effectLst/>
        </p:spPr>
      </p:pic>
      <p:pic>
        <p:nvPicPr>
          <p:cNvPr id="59395" name="Picture 3"/>
          <p:cNvPicPr>
            <a:picLocks noChangeAspect="1" noChangeArrowheads="1"/>
          </p:cNvPicPr>
          <p:nvPr/>
        </p:nvPicPr>
        <p:blipFill>
          <a:blip r:embed="rId3" cstate="print"/>
          <a:srcRect/>
          <a:stretch>
            <a:fillRect/>
          </a:stretch>
        </p:blipFill>
        <p:spPr bwMode="auto">
          <a:xfrm>
            <a:off x="1071538" y="4429132"/>
            <a:ext cx="7572428" cy="228601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2" cstate="print"/>
          <a:srcRect/>
          <a:stretch>
            <a:fillRect/>
          </a:stretch>
        </p:blipFill>
        <p:spPr bwMode="auto">
          <a:xfrm>
            <a:off x="1071538" y="285728"/>
            <a:ext cx="7429552" cy="2214578"/>
          </a:xfrm>
          <a:prstGeom prst="rect">
            <a:avLst/>
          </a:prstGeom>
          <a:noFill/>
          <a:ln w="9525">
            <a:noFill/>
            <a:miter lim="800000"/>
            <a:headEnd/>
            <a:tailEnd/>
          </a:ln>
          <a:effectLst/>
        </p:spPr>
      </p:pic>
      <p:sp>
        <p:nvSpPr>
          <p:cNvPr id="5" name="Rectangle 4"/>
          <p:cNvSpPr/>
          <p:nvPr/>
        </p:nvSpPr>
        <p:spPr>
          <a:xfrm>
            <a:off x="1214414" y="2786058"/>
            <a:ext cx="3421642" cy="461665"/>
          </a:xfrm>
          <a:prstGeom prst="rect">
            <a:avLst/>
          </a:prstGeom>
        </p:spPr>
        <p:txBody>
          <a:bodyPr wrap="none">
            <a:spAutoFit/>
          </a:bodyPr>
          <a:lstStyle/>
          <a:p>
            <a:r>
              <a:rPr lang="en-US" sz="2400" dirty="0" smtClean="0"/>
              <a:t>SAP results in Y-direction</a:t>
            </a:r>
            <a:endParaRPr lang="ar-JO" sz="2400" dirty="0"/>
          </a:p>
        </p:txBody>
      </p:sp>
      <p:pic>
        <p:nvPicPr>
          <p:cNvPr id="60419" name="Picture 3"/>
          <p:cNvPicPr>
            <a:picLocks noChangeAspect="1" noChangeArrowheads="1"/>
          </p:cNvPicPr>
          <p:nvPr/>
        </p:nvPicPr>
        <p:blipFill>
          <a:blip r:embed="rId3" cstate="print"/>
          <a:srcRect/>
          <a:stretch>
            <a:fillRect/>
          </a:stretch>
        </p:blipFill>
        <p:spPr bwMode="auto">
          <a:xfrm>
            <a:off x="1071538" y="3286124"/>
            <a:ext cx="7800975" cy="33432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2" cstate="print"/>
          <a:srcRect/>
          <a:stretch>
            <a:fillRect/>
          </a:stretch>
        </p:blipFill>
        <p:spPr bwMode="auto">
          <a:xfrm>
            <a:off x="928662" y="857232"/>
            <a:ext cx="7981950" cy="385765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4414" y="428604"/>
            <a:ext cx="3964547" cy="523220"/>
          </a:xfrm>
          <a:prstGeom prst="rect">
            <a:avLst/>
          </a:prstGeom>
        </p:spPr>
        <p:txBody>
          <a:bodyPr wrap="none">
            <a:spAutoFit/>
          </a:bodyPr>
          <a:lstStyle/>
          <a:p>
            <a:pPr lvl="0" rtl="1" fontAlgn="base">
              <a:spcBef>
                <a:spcPct val="0"/>
              </a:spcBef>
              <a:spcAft>
                <a:spcPct val="0"/>
              </a:spcAft>
            </a:pPr>
            <a:r>
              <a:rPr lang="en-US" sz="2800" b="1" i="1" dirty="0" smtClean="0">
                <a:solidFill>
                  <a:srgbClr val="1F497D"/>
                </a:solidFill>
                <a:ea typeface="Calibri" pitchFamily="34" charset="0"/>
                <a:cs typeface="Times New Roman" pitchFamily="18" charset="0"/>
              </a:rPr>
              <a:t>4.3-Design of columns :-</a:t>
            </a:r>
            <a:endParaRPr lang="en-US" sz="2800" b="1" dirty="0" smtClean="0">
              <a:cs typeface="Arial" pitchFamily="34" charset="0"/>
            </a:endParaRPr>
          </a:p>
        </p:txBody>
      </p:sp>
      <p:pic>
        <p:nvPicPr>
          <p:cNvPr id="6" name="Picture 5"/>
          <p:cNvPicPr/>
          <p:nvPr/>
        </p:nvPicPr>
        <p:blipFill>
          <a:blip r:embed="rId2" cstate="print"/>
          <a:srcRect/>
          <a:stretch>
            <a:fillRect/>
          </a:stretch>
        </p:blipFill>
        <p:spPr bwMode="auto">
          <a:xfrm>
            <a:off x="1571604" y="1071546"/>
            <a:ext cx="7143800" cy="55007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4414" y="428604"/>
            <a:ext cx="5586850" cy="523220"/>
          </a:xfrm>
          <a:prstGeom prst="rect">
            <a:avLst/>
          </a:prstGeom>
        </p:spPr>
        <p:txBody>
          <a:bodyPr wrap="none">
            <a:spAutoFit/>
          </a:bodyPr>
          <a:lstStyle/>
          <a:p>
            <a:pPr lvl="0" fontAlgn="base">
              <a:spcBef>
                <a:spcPct val="0"/>
              </a:spcBef>
              <a:spcAft>
                <a:spcPct val="0"/>
              </a:spcAft>
            </a:pPr>
            <a:r>
              <a:rPr lang="en-US" sz="2800" b="1" i="1" dirty="0" smtClean="0">
                <a:solidFill>
                  <a:srgbClr val="1F497D"/>
                </a:solidFill>
                <a:ea typeface="Calibri" pitchFamily="34" charset="0"/>
                <a:cs typeface="Times New Roman" pitchFamily="18" charset="0"/>
              </a:rPr>
              <a:t>4.3.1- SAP results for one storey:-</a:t>
            </a:r>
            <a:endParaRPr lang="en-US" sz="2800" b="1" dirty="0" smtClean="0">
              <a:cs typeface="Arial" pitchFamily="34" charset="0"/>
            </a:endParaRPr>
          </a:p>
        </p:txBody>
      </p:sp>
      <p:pic>
        <p:nvPicPr>
          <p:cNvPr id="62466" name="Picture 2"/>
          <p:cNvPicPr>
            <a:picLocks noChangeAspect="1" noChangeArrowheads="1"/>
          </p:cNvPicPr>
          <p:nvPr/>
        </p:nvPicPr>
        <p:blipFill>
          <a:blip r:embed="rId2" cstate="print"/>
          <a:srcRect/>
          <a:stretch>
            <a:fillRect/>
          </a:stretch>
        </p:blipFill>
        <p:spPr bwMode="auto">
          <a:xfrm>
            <a:off x="1071537" y="1928802"/>
            <a:ext cx="7837769" cy="18573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cstate="print"/>
          <a:srcRect/>
          <a:stretch>
            <a:fillRect/>
          </a:stretch>
        </p:blipFill>
        <p:spPr bwMode="auto">
          <a:xfrm>
            <a:off x="1857356" y="428604"/>
            <a:ext cx="5715040" cy="5643602"/>
          </a:xfrm>
          <a:prstGeom prst="rect">
            <a:avLst/>
          </a:prstGeom>
          <a:noFill/>
          <a:ln w="9525">
            <a:noFill/>
            <a:miter lim="800000"/>
            <a:headEnd/>
            <a:tailEnd/>
          </a:ln>
        </p:spPr>
      </p:pic>
      <p:sp>
        <p:nvSpPr>
          <p:cNvPr id="4" name="Rectangle 3"/>
          <p:cNvSpPr/>
          <p:nvPr/>
        </p:nvSpPr>
        <p:spPr>
          <a:xfrm>
            <a:off x="1071538" y="214290"/>
            <a:ext cx="5659626" cy="523220"/>
          </a:xfrm>
          <a:prstGeom prst="rect">
            <a:avLst/>
          </a:prstGeom>
        </p:spPr>
        <p:txBody>
          <a:bodyPr wrap="none">
            <a:spAutoFit/>
          </a:bodyPr>
          <a:lstStyle/>
          <a:p>
            <a:pPr lvl="0" fontAlgn="base">
              <a:spcBef>
                <a:spcPct val="0"/>
              </a:spcBef>
              <a:spcAft>
                <a:spcPct val="0"/>
              </a:spcAft>
            </a:pPr>
            <a:r>
              <a:rPr lang="en-US" sz="2800" b="1" i="1" dirty="0" smtClean="0">
                <a:solidFill>
                  <a:srgbClr val="1F497D"/>
                </a:solidFill>
                <a:ea typeface="Calibri" pitchFamily="34" charset="0"/>
                <a:cs typeface="Times New Roman" pitchFamily="18" charset="0"/>
              </a:rPr>
              <a:t>4.3.2- SAP results for seven storey:-</a:t>
            </a:r>
            <a:endParaRPr lang="en-US" sz="2800" b="1" dirty="0" smtClean="0">
              <a:cs typeface="Arial" pitchFamily="34" charset="0"/>
            </a:endParaRPr>
          </a:p>
        </p:txBody>
      </p:sp>
      <p:sp>
        <p:nvSpPr>
          <p:cNvPr id="5" name="Rectangle 4"/>
          <p:cNvSpPr/>
          <p:nvPr/>
        </p:nvSpPr>
        <p:spPr>
          <a:xfrm>
            <a:off x="3071802" y="6286520"/>
            <a:ext cx="2162772" cy="369332"/>
          </a:xfrm>
          <a:prstGeom prst="rect">
            <a:avLst/>
          </a:prstGeom>
        </p:spPr>
        <p:txBody>
          <a:bodyPr wrap="none">
            <a:spAutoFit/>
          </a:bodyPr>
          <a:lstStyle/>
          <a:p>
            <a:r>
              <a:rPr lang="en-US" dirty="0" smtClean="0"/>
              <a:t>Frame 1-1&amp;6-6 (cm</a:t>
            </a:r>
            <a:r>
              <a:rPr lang="en-US" baseline="30000" dirty="0" smtClean="0"/>
              <a:t>2</a:t>
            </a:r>
            <a:r>
              <a:rPr lang="en-US" dirty="0" smtClean="0"/>
              <a:t>)</a:t>
            </a:r>
            <a:endParaRPr lang="ar-JO"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57400" y="1828800"/>
            <a:ext cx="5345965" cy="2585323"/>
          </a:xfrm>
          <a:prstGeom prst="rect">
            <a:avLst/>
          </a:prstGeom>
          <a:noFill/>
        </p:spPr>
        <p:txBody>
          <a:bodyPr wrap="squar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Chapter One</a:t>
            </a:r>
          </a:p>
          <a:p>
            <a:pPr algn="ctr"/>
            <a:endPar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Introduction </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a:stretch>
            <a:fillRect/>
          </a:stretch>
        </p:blipFill>
        <p:spPr bwMode="auto">
          <a:xfrm>
            <a:off x="2071670" y="500042"/>
            <a:ext cx="5357850" cy="5500726"/>
          </a:xfrm>
          <a:prstGeom prst="rect">
            <a:avLst/>
          </a:prstGeom>
          <a:noFill/>
          <a:ln w="9525">
            <a:noFill/>
            <a:miter lim="800000"/>
            <a:headEnd/>
            <a:tailEnd/>
          </a:ln>
        </p:spPr>
      </p:pic>
      <p:sp>
        <p:nvSpPr>
          <p:cNvPr id="7" name="Rectangle 6"/>
          <p:cNvSpPr/>
          <p:nvPr/>
        </p:nvSpPr>
        <p:spPr>
          <a:xfrm>
            <a:off x="3357554" y="6072206"/>
            <a:ext cx="2098651" cy="369332"/>
          </a:xfrm>
          <a:prstGeom prst="rect">
            <a:avLst/>
          </a:prstGeom>
        </p:spPr>
        <p:txBody>
          <a:bodyPr wrap="none">
            <a:spAutoFit/>
          </a:bodyPr>
          <a:lstStyle/>
          <a:p>
            <a:r>
              <a:rPr lang="en-US" dirty="0" smtClean="0"/>
              <a:t>Frame 2-2&amp;5-5(cm</a:t>
            </a:r>
            <a:r>
              <a:rPr lang="en-US" baseline="30000" dirty="0" smtClean="0"/>
              <a:t>2</a:t>
            </a:r>
            <a:r>
              <a:rPr lang="en-US" dirty="0" smtClean="0"/>
              <a:t>)</a:t>
            </a:r>
            <a:endParaRPr lang="ar-JO"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a:stretch>
            <a:fillRect/>
          </a:stretch>
        </p:blipFill>
        <p:spPr bwMode="auto">
          <a:xfrm>
            <a:off x="2000232" y="428604"/>
            <a:ext cx="5715040" cy="5500726"/>
          </a:xfrm>
          <a:prstGeom prst="rect">
            <a:avLst/>
          </a:prstGeom>
          <a:noFill/>
          <a:ln w="9525">
            <a:noFill/>
            <a:miter lim="800000"/>
            <a:headEnd/>
            <a:tailEnd/>
          </a:ln>
        </p:spPr>
      </p:pic>
      <p:sp>
        <p:nvSpPr>
          <p:cNvPr id="3" name="Rectangle 2"/>
          <p:cNvSpPr/>
          <p:nvPr/>
        </p:nvSpPr>
        <p:spPr>
          <a:xfrm>
            <a:off x="3357554" y="6072206"/>
            <a:ext cx="2226892" cy="369332"/>
          </a:xfrm>
          <a:prstGeom prst="rect">
            <a:avLst/>
          </a:prstGeom>
        </p:spPr>
        <p:txBody>
          <a:bodyPr wrap="none">
            <a:spAutoFit/>
          </a:bodyPr>
          <a:lstStyle/>
          <a:p>
            <a:r>
              <a:rPr lang="en-US" dirty="0" smtClean="0"/>
              <a:t>Frame 3-3&amp;4-4  (cm</a:t>
            </a:r>
            <a:r>
              <a:rPr lang="en-US" baseline="30000" dirty="0" smtClean="0"/>
              <a:t>2</a:t>
            </a:r>
            <a:r>
              <a:rPr lang="en-US" dirty="0" smtClean="0"/>
              <a:t>)</a:t>
            </a:r>
            <a:endParaRPr lang="ar-JO"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57290" y="500042"/>
            <a:ext cx="7358114" cy="4739759"/>
          </a:xfrm>
          <a:prstGeom prst="rect">
            <a:avLst/>
          </a:prstGeom>
          <a:noFill/>
        </p:spPr>
        <p:txBody>
          <a:bodyPr wrap="square" rtlCol="1">
            <a:spAutoFit/>
          </a:bodyPr>
          <a:lstStyle/>
          <a:p>
            <a:r>
              <a:rPr lang="en-US" sz="2400" u="sng" dirty="0" smtClean="0"/>
              <a:t>Summary: </a:t>
            </a:r>
          </a:p>
          <a:p>
            <a:endParaRPr lang="en-US" sz="2000" u="sng" dirty="0" smtClean="0"/>
          </a:p>
          <a:p>
            <a:r>
              <a:rPr lang="en-US" sz="2000" dirty="0" smtClean="0"/>
              <a:t>From previous figures area of steel for all column in the building which names C</a:t>
            </a:r>
            <a:r>
              <a:rPr lang="en-US" sz="2000" baseline="-25000" dirty="0" smtClean="0"/>
              <a:t>1</a:t>
            </a:r>
            <a:r>
              <a:rPr lang="en-US" sz="2000" dirty="0" smtClean="0"/>
              <a:t> equal 49cm</a:t>
            </a:r>
            <a:r>
              <a:rPr lang="en-US" sz="2000" baseline="30000" dirty="0" smtClean="0"/>
              <a:t>2</a:t>
            </a:r>
            <a:r>
              <a:rPr lang="en-US" sz="2000" dirty="0" smtClean="0"/>
              <a:t> except:-</a:t>
            </a:r>
          </a:p>
          <a:p>
            <a:pPr lvl="0">
              <a:buClr>
                <a:schemeClr val="accent1"/>
              </a:buClr>
              <a:buFont typeface="Wingdings" pitchFamily="2" charset="2"/>
              <a:buChar char="§"/>
            </a:pPr>
            <a:r>
              <a:rPr lang="en-US" sz="2000" dirty="0" smtClean="0"/>
              <a:t> </a:t>
            </a:r>
            <a:r>
              <a:rPr lang="en-US" sz="2000" b="1" dirty="0" smtClean="0">
                <a:solidFill>
                  <a:schemeClr val="accent6"/>
                </a:solidFill>
              </a:rPr>
              <a:t>In the first storey </a:t>
            </a:r>
          </a:p>
          <a:p>
            <a:pPr lvl="0"/>
            <a:r>
              <a:rPr lang="en-US" sz="2000" dirty="0" smtClean="0"/>
              <a:t>C.B-2,   C.B-5,   C.C-2,  C.C-5 </a:t>
            </a:r>
            <a:r>
              <a:rPr lang="en-US" sz="2000" dirty="0" smtClean="0">
                <a:sym typeface="Wingdings"/>
              </a:rPr>
              <a:t></a:t>
            </a:r>
            <a:r>
              <a:rPr lang="en-US" sz="2000" dirty="0" smtClean="0"/>
              <a:t> refers to C</a:t>
            </a:r>
            <a:r>
              <a:rPr lang="en-US" sz="2000" baseline="-25000" dirty="0" smtClean="0"/>
              <a:t>3</a:t>
            </a:r>
            <a:r>
              <a:rPr lang="en-US" sz="2000" dirty="0" smtClean="0"/>
              <a:t> = 125cm</a:t>
            </a:r>
            <a:r>
              <a:rPr lang="en-US" sz="2000" baseline="30000" dirty="0" smtClean="0"/>
              <a:t>2</a:t>
            </a:r>
            <a:r>
              <a:rPr lang="en-US" sz="2000" dirty="0" smtClean="0"/>
              <a:t>.</a:t>
            </a:r>
          </a:p>
          <a:p>
            <a:pPr lvl="0"/>
            <a:r>
              <a:rPr lang="en-US" sz="2000" dirty="0" smtClean="0"/>
              <a:t>C.B-3,    C.B-4,  C.C-3,  C.C4  </a:t>
            </a:r>
            <a:r>
              <a:rPr lang="en-US" sz="2000" dirty="0" smtClean="0">
                <a:sym typeface="Wingdings"/>
              </a:rPr>
              <a:t></a:t>
            </a:r>
            <a:r>
              <a:rPr lang="en-US" sz="2000" dirty="0" smtClean="0"/>
              <a:t> refers to C</a:t>
            </a:r>
            <a:r>
              <a:rPr lang="en-US" sz="2000" baseline="-25000" dirty="0" smtClean="0"/>
              <a:t>2</a:t>
            </a:r>
            <a:r>
              <a:rPr lang="en-US" sz="2000" dirty="0" smtClean="0"/>
              <a:t> = 54cm</a:t>
            </a:r>
            <a:r>
              <a:rPr lang="en-US" sz="2000" baseline="30000" dirty="0" smtClean="0"/>
              <a:t>2</a:t>
            </a:r>
            <a:r>
              <a:rPr lang="en-US" sz="2000" dirty="0" smtClean="0"/>
              <a:t> .</a:t>
            </a:r>
          </a:p>
          <a:p>
            <a:pPr lvl="0"/>
            <a:endParaRPr lang="en-US" sz="2000" dirty="0" smtClean="0"/>
          </a:p>
          <a:p>
            <a:pPr lvl="0">
              <a:buClr>
                <a:schemeClr val="accent1"/>
              </a:buClr>
              <a:buFont typeface="Wingdings" pitchFamily="2" charset="2"/>
              <a:buChar char="§"/>
            </a:pPr>
            <a:r>
              <a:rPr lang="en-US" sz="2000" dirty="0" smtClean="0"/>
              <a:t> </a:t>
            </a:r>
            <a:r>
              <a:rPr lang="en-US" sz="2000" b="1" dirty="0" smtClean="0">
                <a:solidFill>
                  <a:schemeClr val="accent6"/>
                </a:solidFill>
              </a:rPr>
              <a:t>In the second storey </a:t>
            </a:r>
          </a:p>
          <a:p>
            <a:pPr lvl="0"/>
            <a:r>
              <a:rPr lang="en-US" sz="2000" dirty="0" smtClean="0"/>
              <a:t>C.B-2,   C.B-5,   C.C-2,  C.C-5  </a:t>
            </a:r>
            <a:r>
              <a:rPr lang="en-US" sz="2000" dirty="0" smtClean="0">
                <a:sym typeface="Wingdings"/>
              </a:rPr>
              <a:t></a:t>
            </a:r>
            <a:r>
              <a:rPr lang="en-US" sz="2000" dirty="0" smtClean="0"/>
              <a:t> refers to C</a:t>
            </a:r>
            <a:r>
              <a:rPr lang="en-US" sz="2000" baseline="-25000" dirty="0" smtClean="0"/>
              <a:t>5</a:t>
            </a:r>
            <a:r>
              <a:rPr lang="en-US" sz="2000" dirty="0" smtClean="0"/>
              <a:t> = 69cm</a:t>
            </a:r>
            <a:r>
              <a:rPr lang="en-US" sz="2000" baseline="30000" dirty="0" smtClean="0"/>
              <a:t>2</a:t>
            </a:r>
            <a:r>
              <a:rPr lang="en-US" sz="2000" dirty="0" smtClean="0"/>
              <a:t>  use 14Ø25</a:t>
            </a:r>
          </a:p>
          <a:p>
            <a:pPr lvl="0"/>
            <a:r>
              <a:rPr lang="en-US" sz="2000" dirty="0" smtClean="0"/>
              <a:t>      </a:t>
            </a:r>
          </a:p>
          <a:p>
            <a:pPr lvl="0">
              <a:buClr>
                <a:schemeClr val="accent1"/>
              </a:buClr>
              <a:buFont typeface="Wingdings" pitchFamily="2" charset="2"/>
              <a:buChar char="§"/>
            </a:pPr>
            <a:r>
              <a:rPr lang="en-US" sz="2000" b="1" dirty="0" smtClean="0">
                <a:solidFill>
                  <a:schemeClr val="accent6"/>
                </a:solidFill>
              </a:rPr>
              <a:t> In the last storey </a:t>
            </a:r>
          </a:p>
          <a:p>
            <a:pPr lvl="0"/>
            <a:r>
              <a:rPr lang="en-US" sz="2000" dirty="0" smtClean="0"/>
              <a:t>C.D-2,   C.D-5   </a:t>
            </a:r>
            <a:r>
              <a:rPr lang="en-US" sz="2000" dirty="0" smtClean="0">
                <a:sym typeface="Wingdings"/>
              </a:rPr>
              <a:t></a:t>
            </a:r>
            <a:r>
              <a:rPr lang="en-US" sz="2000" dirty="0" smtClean="0"/>
              <a:t> refers to C</a:t>
            </a:r>
            <a:r>
              <a:rPr lang="en-US" sz="2000" baseline="-25000" dirty="0" smtClean="0"/>
              <a:t>6</a:t>
            </a:r>
            <a:r>
              <a:rPr lang="en-US" sz="2000" dirty="0" smtClean="0"/>
              <a:t> = 58cm</a:t>
            </a:r>
            <a:r>
              <a:rPr lang="en-US" sz="2000" baseline="30000" dirty="0" smtClean="0"/>
              <a:t>2</a:t>
            </a:r>
            <a:r>
              <a:rPr lang="en-US" sz="2000" dirty="0" smtClean="0"/>
              <a:t>  use 12Ø25</a:t>
            </a:r>
          </a:p>
          <a:p>
            <a:endParaRPr lang="en-US" sz="2000" dirty="0" smtClean="0"/>
          </a:p>
          <a:p>
            <a:endParaRPr lang="ar-JO"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4414" y="428604"/>
            <a:ext cx="3932487" cy="523220"/>
          </a:xfrm>
          <a:prstGeom prst="rect">
            <a:avLst/>
          </a:prstGeom>
        </p:spPr>
        <p:txBody>
          <a:bodyPr wrap="none">
            <a:spAutoFit/>
          </a:bodyPr>
          <a:lstStyle/>
          <a:p>
            <a:pPr lvl="0" rtl="1" fontAlgn="base">
              <a:spcBef>
                <a:spcPct val="0"/>
              </a:spcBef>
              <a:spcAft>
                <a:spcPct val="0"/>
              </a:spcAft>
            </a:pPr>
            <a:r>
              <a:rPr lang="en-US" sz="2800" b="1" i="1" dirty="0" smtClean="0">
                <a:solidFill>
                  <a:srgbClr val="1F497D"/>
                </a:solidFill>
                <a:ea typeface="Calibri" pitchFamily="34" charset="0"/>
                <a:cs typeface="Times New Roman" pitchFamily="18" charset="0"/>
              </a:rPr>
              <a:t>4.4-Design of footing :-</a:t>
            </a:r>
            <a:endParaRPr lang="en-US" sz="2800" b="1" dirty="0" smtClean="0">
              <a:cs typeface="Arial" pitchFamily="34" charset="0"/>
            </a:endParaRPr>
          </a:p>
        </p:txBody>
      </p:sp>
      <p:pic>
        <p:nvPicPr>
          <p:cNvPr id="3" name="Picture 2"/>
          <p:cNvPicPr/>
          <p:nvPr/>
        </p:nvPicPr>
        <p:blipFill>
          <a:blip r:embed="rId2" cstate="print"/>
          <a:srcRect/>
          <a:stretch>
            <a:fillRect/>
          </a:stretch>
        </p:blipFill>
        <p:spPr bwMode="auto">
          <a:xfrm>
            <a:off x="1428728" y="1071546"/>
            <a:ext cx="6572296" cy="5357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57290" y="500042"/>
            <a:ext cx="4429739" cy="400110"/>
          </a:xfrm>
          <a:prstGeom prst="rect">
            <a:avLst/>
          </a:prstGeom>
        </p:spPr>
        <p:txBody>
          <a:bodyPr wrap="none">
            <a:spAutoFit/>
          </a:bodyPr>
          <a:lstStyle/>
          <a:p>
            <a:pPr>
              <a:buClr>
                <a:schemeClr val="accent1"/>
              </a:buClr>
              <a:buFont typeface="Wingdings" pitchFamily="2" charset="2"/>
              <a:buChar char="Ø"/>
            </a:pPr>
            <a:r>
              <a:rPr lang="en-US" dirty="0" smtClean="0"/>
              <a:t> </a:t>
            </a:r>
            <a:r>
              <a:rPr lang="en-US" sz="2000" b="1" dirty="0" smtClean="0">
                <a:solidFill>
                  <a:schemeClr val="accent6"/>
                </a:solidFill>
              </a:rPr>
              <a:t>Service load on footing from SAP</a:t>
            </a:r>
            <a:endParaRPr lang="ar-JO" sz="2000" b="1" dirty="0">
              <a:solidFill>
                <a:schemeClr val="accent6"/>
              </a:solidFill>
            </a:endParaRPr>
          </a:p>
        </p:txBody>
      </p:sp>
      <p:pic>
        <p:nvPicPr>
          <p:cNvPr id="70657" name="Picture 1"/>
          <p:cNvPicPr>
            <a:picLocks noChangeAspect="1" noChangeArrowheads="1"/>
          </p:cNvPicPr>
          <p:nvPr/>
        </p:nvPicPr>
        <p:blipFill>
          <a:blip r:embed="rId2" cstate="print"/>
          <a:srcRect/>
          <a:stretch>
            <a:fillRect/>
          </a:stretch>
        </p:blipFill>
        <p:spPr bwMode="auto">
          <a:xfrm>
            <a:off x="1214414" y="1000108"/>
            <a:ext cx="7315200" cy="2619375"/>
          </a:xfrm>
          <a:prstGeom prst="rect">
            <a:avLst/>
          </a:prstGeom>
          <a:noFill/>
          <a:ln w="9525">
            <a:noFill/>
            <a:miter lim="800000"/>
            <a:headEnd/>
            <a:tailEnd/>
          </a:ln>
          <a:effectLst/>
        </p:spPr>
      </p:pic>
      <p:sp>
        <p:nvSpPr>
          <p:cNvPr id="5" name="Rectangle 4"/>
          <p:cNvSpPr/>
          <p:nvPr/>
        </p:nvSpPr>
        <p:spPr>
          <a:xfrm>
            <a:off x="1142976" y="3857628"/>
            <a:ext cx="6152069" cy="400110"/>
          </a:xfrm>
          <a:prstGeom prst="rect">
            <a:avLst/>
          </a:prstGeom>
        </p:spPr>
        <p:txBody>
          <a:bodyPr wrap="none">
            <a:spAutoFit/>
          </a:bodyPr>
          <a:lstStyle/>
          <a:p>
            <a:pPr>
              <a:buClr>
                <a:schemeClr val="accent1"/>
              </a:buClr>
              <a:buFont typeface="Wingdings" pitchFamily="2" charset="2"/>
              <a:buChar char="Ø"/>
            </a:pPr>
            <a:r>
              <a:rPr lang="en-US" b="1" dirty="0" smtClean="0"/>
              <a:t> </a:t>
            </a:r>
            <a:r>
              <a:rPr lang="en-US" sz="2000" b="1" dirty="0" smtClean="0">
                <a:solidFill>
                  <a:schemeClr val="accent6"/>
                </a:solidFill>
              </a:rPr>
              <a:t>summary footing dimension and flexural design:</a:t>
            </a:r>
            <a:endParaRPr lang="ar-JO" sz="2000" b="1" dirty="0">
              <a:solidFill>
                <a:schemeClr val="accent6"/>
              </a:solidFill>
            </a:endParaRPr>
          </a:p>
        </p:txBody>
      </p:sp>
      <p:pic>
        <p:nvPicPr>
          <p:cNvPr id="70658" name="Picture 2"/>
          <p:cNvPicPr>
            <a:picLocks noChangeAspect="1" noChangeArrowheads="1"/>
          </p:cNvPicPr>
          <p:nvPr/>
        </p:nvPicPr>
        <p:blipFill>
          <a:blip r:embed="rId3" cstate="print"/>
          <a:srcRect/>
          <a:stretch>
            <a:fillRect/>
          </a:stretch>
        </p:blipFill>
        <p:spPr bwMode="auto">
          <a:xfrm>
            <a:off x="1142976" y="4214818"/>
            <a:ext cx="7839075" cy="24098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14414" y="428604"/>
            <a:ext cx="4185761" cy="523220"/>
          </a:xfrm>
          <a:prstGeom prst="rect">
            <a:avLst/>
          </a:prstGeom>
        </p:spPr>
        <p:txBody>
          <a:bodyPr wrap="none">
            <a:spAutoFit/>
          </a:bodyPr>
          <a:lstStyle/>
          <a:p>
            <a:pPr lvl="0" rtl="1" fontAlgn="base">
              <a:spcBef>
                <a:spcPct val="0"/>
              </a:spcBef>
              <a:spcAft>
                <a:spcPct val="0"/>
              </a:spcAft>
            </a:pPr>
            <a:r>
              <a:rPr lang="en-US" sz="2800" b="1" i="1" dirty="0" smtClean="0">
                <a:solidFill>
                  <a:srgbClr val="1F497D"/>
                </a:solidFill>
                <a:ea typeface="Calibri" pitchFamily="34" charset="0"/>
                <a:cs typeface="Times New Roman" pitchFamily="18" charset="0"/>
              </a:rPr>
              <a:t>4.5-Design of tie beams :-</a:t>
            </a:r>
            <a:endParaRPr lang="en-US" sz="2800" b="1" dirty="0" smtClean="0">
              <a:cs typeface="Arial" pitchFamily="34" charset="0"/>
            </a:endParaRPr>
          </a:p>
        </p:txBody>
      </p:sp>
      <p:pic>
        <p:nvPicPr>
          <p:cNvPr id="4" name="Picture 3"/>
          <p:cNvPicPr/>
          <p:nvPr/>
        </p:nvPicPr>
        <p:blipFill>
          <a:blip r:embed="rId2" cstate="print"/>
          <a:srcRect/>
          <a:stretch>
            <a:fillRect/>
          </a:stretch>
        </p:blipFill>
        <p:spPr bwMode="auto">
          <a:xfrm>
            <a:off x="5357818" y="1142984"/>
            <a:ext cx="1758543" cy="1909267"/>
          </a:xfrm>
          <a:prstGeom prst="rect">
            <a:avLst/>
          </a:prstGeom>
          <a:noFill/>
          <a:ln w="9525">
            <a:noFill/>
            <a:miter lim="800000"/>
            <a:headEnd/>
            <a:tailEnd/>
          </a:ln>
        </p:spPr>
      </p:pic>
      <p:sp>
        <p:nvSpPr>
          <p:cNvPr id="5" name="Rectangle 4"/>
          <p:cNvSpPr/>
          <p:nvPr/>
        </p:nvSpPr>
        <p:spPr>
          <a:xfrm>
            <a:off x="1142976" y="1357298"/>
            <a:ext cx="3808415" cy="369332"/>
          </a:xfrm>
          <a:prstGeom prst="rect">
            <a:avLst/>
          </a:prstGeom>
        </p:spPr>
        <p:txBody>
          <a:bodyPr wrap="none">
            <a:spAutoFit/>
          </a:bodyPr>
          <a:lstStyle/>
          <a:p>
            <a:pPr>
              <a:buFont typeface="Wingdings" pitchFamily="2" charset="2"/>
              <a:buChar char="Ø"/>
            </a:pPr>
            <a:r>
              <a:rPr lang="en-US" dirty="0" smtClean="0"/>
              <a:t> Dimension of tie beam : 40 * 80 cm </a:t>
            </a:r>
            <a:endParaRPr lang="ar-JO" dirty="0"/>
          </a:p>
        </p:txBody>
      </p:sp>
      <p:sp>
        <p:nvSpPr>
          <p:cNvPr id="69633" name="Rectangle 1"/>
          <p:cNvSpPr>
            <a:spLocks noChangeArrowheads="1"/>
          </p:cNvSpPr>
          <p:nvPr/>
        </p:nvSpPr>
        <p:spPr bwMode="auto">
          <a:xfrm>
            <a:off x="1071538" y="2214554"/>
            <a:ext cx="464347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ρ </a:t>
            </a:r>
            <a:r>
              <a:rPr kumimoji="0" lang="en-US"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min</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0.0033</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a:t>
            </a:r>
            <a:r>
              <a:rPr kumimoji="0" lang="en-US"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s</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ρ * b * d = 0.0033* 40 * 74 = 9.8 cm</a:t>
            </a:r>
            <a:r>
              <a:rPr kumimoji="0" lang="en-US"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2</a:t>
            </a:r>
            <a:r>
              <a:rPr kumimoji="0" lang="en-US" b="0" i="0" u="none" strike="noStrike" cap="none" normalizeH="0" baseline="0" dirty="0" smtClean="0">
                <a:ln>
                  <a:noFill/>
                </a:ln>
                <a:solidFill>
                  <a:schemeClr val="tx1"/>
                </a:solidFill>
                <a:effectLst/>
                <a:latin typeface="Arial" pitchFamily="34" charset="0"/>
                <a:cs typeface="Arial" pitchFamily="34" charset="0"/>
              </a:rPr>
              <a:t> </a:t>
            </a:r>
          </a:p>
        </p:txBody>
      </p:sp>
      <p:sp>
        <p:nvSpPr>
          <p:cNvPr id="69634" name="Rectangle 2"/>
          <p:cNvSpPr>
            <a:spLocks noChangeArrowheads="1"/>
          </p:cNvSpPr>
          <p:nvPr/>
        </p:nvSpPr>
        <p:spPr bwMode="auto">
          <a:xfrm>
            <a:off x="1071538" y="3357562"/>
            <a:ext cx="3857652"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eaLnBrk="1" fontAlgn="base" latinLnBrk="0" hangingPunct="1">
              <a:lnSpc>
                <a:spcPct val="100000"/>
              </a:lnSpc>
              <a:spcBef>
                <a:spcPct val="0"/>
              </a:spcBef>
              <a:spcAft>
                <a:spcPct val="0"/>
              </a:spcAft>
              <a:buClrTx/>
              <a:buSzTx/>
              <a:buFontTx/>
              <a:buNone/>
              <a:tabLst/>
            </a:pPr>
            <a:r>
              <a:rPr kumimoji="0" lang="en-US" sz="2400" b="1" i="1" u="none" strike="noStrike" cap="none" normalizeH="0" baseline="0" dirty="0" smtClean="0">
                <a:ln>
                  <a:noFill/>
                </a:ln>
                <a:solidFill>
                  <a:schemeClr val="accent6"/>
                </a:solidFill>
                <a:effectLst/>
                <a:latin typeface="Times New Roman" pitchFamily="18" charset="0"/>
                <a:ea typeface="Calibri" pitchFamily="34" charset="0"/>
                <a:cs typeface="Times New Roman" pitchFamily="18" charset="0"/>
              </a:rPr>
              <a:t>Results from sap :</a:t>
            </a:r>
            <a:endParaRPr kumimoji="0" lang="en-US" sz="2400" b="0" i="0" u="none" strike="noStrike" cap="none" normalizeH="0" baseline="0" dirty="0" smtClean="0">
              <a:ln>
                <a:noFill/>
              </a:ln>
              <a:solidFill>
                <a:schemeClr val="accent6"/>
              </a:solidFill>
              <a:effectLst/>
              <a:latin typeface="Arial" pitchFamily="34" charset="0"/>
              <a:cs typeface="Arial" pitchFamily="34" charset="0"/>
            </a:endParaRPr>
          </a:p>
        </p:txBody>
      </p:sp>
      <p:pic>
        <p:nvPicPr>
          <p:cNvPr id="8" name="Picture 7"/>
          <p:cNvPicPr/>
          <p:nvPr/>
        </p:nvPicPr>
        <p:blipFill>
          <a:blip r:embed="rId3" cstate="print"/>
          <a:srcRect/>
          <a:stretch>
            <a:fillRect/>
          </a:stretch>
        </p:blipFill>
        <p:spPr bwMode="auto">
          <a:xfrm>
            <a:off x="1142976" y="3786190"/>
            <a:ext cx="7715304" cy="12144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47800" y="838200"/>
            <a:ext cx="6934200" cy="4247317"/>
          </a:xfrm>
          <a:prstGeom prst="rect">
            <a:avLst/>
          </a:prstGeom>
          <a:noFill/>
        </p:spPr>
        <p:txBody>
          <a:bodyPr wrap="squar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Chapter </a:t>
            </a: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Five</a:t>
            </a:r>
            <a:endPar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endPar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Dynamic design</a:t>
            </a:r>
          </a:p>
          <a:p>
            <a:pPr algn="ct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a:t>
            </a:r>
          </a:p>
          <a:p>
            <a:pPr algn="ct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 building</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1"/>
          <p:cNvSpPr>
            <a:spLocks noChangeArrowheads="1"/>
          </p:cNvSpPr>
          <p:nvPr/>
        </p:nvSpPr>
        <p:spPr bwMode="auto">
          <a:xfrm>
            <a:off x="1214414" y="357166"/>
            <a:ext cx="3071834"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400" b="0" i="1" u="none" strike="noStrike" cap="none" normalizeH="0" baseline="0" dirty="0" smtClean="0">
                <a:ln>
                  <a:noFill/>
                </a:ln>
                <a:solidFill>
                  <a:srgbClr val="1F497D"/>
                </a:solidFill>
                <a:effectLst/>
                <a:latin typeface="Times New Roman" pitchFamily="18" charset="0"/>
                <a:ea typeface="Calibri" pitchFamily="34" charset="0"/>
                <a:cs typeface="Times New Roman" pitchFamily="18" charset="0"/>
              </a:rPr>
              <a:t>5.1-</a:t>
            </a:r>
            <a:r>
              <a:rPr kumimoji="0" lang="en-US" sz="2400" b="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smtClean="0">
                <a:ln>
                  <a:noFill/>
                </a:ln>
                <a:solidFill>
                  <a:srgbClr val="1F497D"/>
                </a:solidFill>
                <a:effectLst/>
                <a:latin typeface="Times New Roman" pitchFamily="18" charset="0"/>
                <a:ea typeface="Calibri" pitchFamily="34" charset="0"/>
                <a:cs typeface="Times New Roman" pitchFamily="18" charset="0"/>
              </a:rPr>
              <a:t>Dynamic analysis</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TextBox 3"/>
          <p:cNvSpPr txBox="1"/>
          <p:nvPr/>
        </p:nvSpPr>
        <p:spPr>
          <a:xfrm>
            <a:off x="1357290" y="1071546"/>
            <a:ext cx="4143404" cy="707886"/>
          </a:xfrm>
          <a:prstGeom prst="rect">
            <a:avLst/>
          </a:prstGeom>
          <a:noFill/>
        </p:spPr>
        <p:txBody>
          <a:bodyPr wrap="square" rtlCol="1">
            <a:spAutoFit/>
          </a:bodyPr>
          <a:lstStyle/>
          <a:p>
            <a:r>
              <a:rPr lang="en-US" sz="2000" dirty="0" smtClean="0"/>
              <a:t>5.1-A SAP and manual results</a:t>
            </a:r>
          </a:p>
          <a:p>
            <a:endParaRPr lang="ar-JO" sz="2000" dirty="0"/>
          </a:p>
        </p:txBody>
      </p:sp>
      <p:pic>
        <p:nvPicPr>
          <p:cNvPr id="79875" name="Picture 3"/>
          <p:cNvPicPr>
            <a:picLocks noChangeAspect="1" noChangeArrowheads="1"/>
          </p:cNvPicPr>
          <p:nvPr/>
        </p:nvPicPr>
        <p:blipFill>
          <a:blip r:embed="rId2" cstate="print"/>
          <a:srcRect/>
          <a:stretch>
            <a:fillRect/>
          </a:stretch>
        </p:blipFill>
        <p:spPr bwMode="auto">
          <a:xfrm>
            <a:off x="1071538" y="1643050"/>
            <a:ext cx="7929618" cy="25336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00166" y="571480"/>
            <a:ext cx="6286544" cy="646331"/>
          </a:xfrm>
          <a:prstGeom prst="rect">
            <a:avLst/>
          </a:prstGeom>
          <a:noFill/>
        </p:spPr>
        <p:txBody>
          <a:bodyPr wrap="square" rtlCol="1">
            <a:spAutoFit/>
          </a:bodyPr>
          <a:lstStyle/>
          <a:p>
            <a:r>
              <a:rPr lang="en-US" dirty="0" smtClean="0"/>
              <a:t>5.1-B </a:t>
            </a:r>
            <a:r>
              <a:rPr lang="en-US" b="1" dirty="0" smtClean="0"/>
              <a:t>sin earthquake subjected in the building (</a:t>
            </a:r>
            <a:r>
              <a:rPr lang="en-US" b="1" dirty="0" smtClean="0">
                <a:solidFill>
                  <a:schemeClr val="accent6"/>
                </a:solidFill>
              </a:rPr>
              <a:t>sin 0.002</a:t>
            </a:r>
            <a:r>
              <a:rPr lang="en-US" dirty="0" smtClean="0"/>
              <a:t>)</a:t>
            </a:r>
          </a:p>
          <a:p>
            <a:endParaRPr lang="ar-JO" dirty="0"/>
          </a:p>
        </p:txBody>
      </p:sp>
      <p:pic>
        <p:nvPicPr>
          <p:cNvPr id="3" name="Picture 2"/>
          <p:cNvPicPr/>
          <p:nvPr/>
        </p:nvPicPr>
        <p:blipFill>
          <a:blip r:embed="rId2" cstate="print"/>
          <a:srcRect/>
          <a:stretch>
            <a:fillRect/>
          </a:stretch>
        </p:blipFill>
        <p:spPr bwMode="auto">
          <a:xfrm>
            <a:off x="1357290" y="1285860"/>
            <a:ext cx="7500990" cy="47863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2976" y="428604"/>
            <a:ext cx="5786478" cy="646331"/>
          </a:xfrm>
          <a:prstGeom prst="rect">
            <a:avLst/>
          </a:prstGeom>
        </p:spPr>
        <p:txBody>
          <a:bodyPr wrap="square">
            <a:spAutoFit/>
          </a:bodyPr>
          <a:lstStyle/>
          <a:p>
            <a:r>
              <a:rPr lang="en-US" dirty="0" smtClean="0"/>
              <a:t>5.1-C </a:t>
            </a:r>
            <a:r>
              <a:rPr lang="en-US" b="1" dirty="0" smtClean="0"/>
              <a:t>El-Centro earthquake subjected in the building</a:t>
            </a:r>
            <a:endParaRPr lang="en-US" dirty="0" smtClean="0"/>
          </a:p>
          <a:p>
            <a:endParaRPr lang="ar-JO" dirty="0"/>
          </a:p>
        </p:txBody>
      </p:sp>
      <p:pic>
        <p:nvPicPr>
          <p:cNvPr id="3" name="Picture 2"/>
          <p:cNvPicPr/>
          <p:nvPr/>
        </p:nvPicPr>
        <p:blipFill>
          <a:blip r:embed="rId2" cstate="print"/>
          <a:srcRect/>
          <a:stretch>
            <a:fillRect/>
          </a:stretch>
        </p:blipFill>
        <p:spPr bwMode="auto">
          <a:xfrm>
            <a:off x="1285852" y="1142984"/>
            <a:ext cx="7072362" cy="507209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03848" y="260648"/>
            <a:ext cx="3622274" cy="923330"/>
          </a:xfrm>
          <a:prstGeom prst="rect">
            <a:avLst/>
          </a:prstGeom>
          <a:noFill/>
        </p:spPr>
        <p:txBody>
          <a:bodyPr wrap="none" lIns="91440" tIns="45720" rIns="91440" bIns="45720">
            <a:spAutoFit/>
          </a:bodyPr>
          <a:lstStyle/>
          <a:p>
            <a:pPr algn="ct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Plane view</a:t>
            </a:r>
            <a:endPar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2050" name="Picture 2"/>
          <p:cNvPicPr>
            <a:picLocks noChangeAspect="1" noChangeArrowheads="1"/>
          </p:cNvPicPr>
          <p:nvPr/>
        </p:nvPicPr>
        <p:blipFill>
          <a:blip r:embed="rId2" cstate="print"/>
          <a:srcRect/>
          <a:stretch>
            <a:fillRect/>
          </a:stretch>
        </p:blipFill>
        <p:spPr bwMode="auto">
          <a:xfrm>
            <a:off x="1142976" y="1000108"/>
            <a:ext cx="6984805" cy="55892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ChangeArrowheads="1"/>
          </p:cNvSpPr>
          <p:nvPr/>
        </p:nvSpPr>
        <p:spPr bwMode="auto">
          <a:xfrm>
            <a:off x="1214414" y="357166"/>
            <a:ext cx="4071966"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eaLnBrk="1" fontAlgn="base" latinLnBrk="0" hangingPunct="1">
              <a:lnSpc>
                <a:spcPct val="100000"/>
              </a:lnSpc>
              <a:spcBef>
                <a:spcPct val="0"/>
              </a:spcBef>
              <a:spcAft>
                <a:spcPct val="0"/>
              </a:spcAft>
              <a:buClrTx/>
              <a:buSzTx/>
              <a:buFontTx/>
              <a:buNone/>
              <a:tabLst/>
            </a:pPr>
            <a:r>
              <a:rPr kumimoji="0" lang="en-US" sz="2400" b="0" i="1" u="none" strike="noStrike" cap="none" normalizeH="0" baseline="0" dirty="0" smtClean="0">
                <a:ln>
                  <a:noFill/>
                </a:ln>
                <a:solidFill>
                  <a:srgbClr val="1F497D"/>
                </a:solidFill>
                <a:effectLst/>
                <a:latin typeface="Times New Roman" pitchFamily="18" charset="0"/>
                <a:ea typeface="Calibri" pitchFamily="34" charset="0"/>
                <a:cs typeface="Times New Roman" pitchFamily="18" charset="0"/>
              </a:rPr>
              <a:t>5.2-</a:t>
            </a:r>
            <a:r>
              <a:rPr kumimoji="0" lang="en-US" sz="2400" b="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smtClean="0">
                <a:ln>
                  <a:noFill/>
                </a:ln>
                <a:solidFill>
                  <a:srgbClr val="1F497D"/>
                </a:solidFill>
                <a:effectLst/>
                <a:latin typeface="Times New Roman" pitchFamily="18" charset="0"/>
                <a:ea typeface="Calibri" pitchFamily="34" charset="0"/>
                <a:cs typeface="Times New Roman" pitchFamily="18" charset="0"/>
              </a:rPr>
              <a:t>Dynamic Design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4"/>
          <p:cNvSpPr/>
          <p:nvPr/>
        </p:nvSpPr>
        <p:spPr>
          <a:xfrm>
            <a:off x="1285852" y="1285860"/>
            <a:ext cx="3799438" cy="2369880"/>
          </a:xfrm>
          <a:prstGeom prst="rect">
            <a:avLst/>
          </a:prstGeom>
        </p:spPr>
        <p:txBody>
          <a:bodyPr wrap="none">
            <a:spAutoFit/>
          </a:bodyPr>
          <a:lstStyle/>
          <a:p>
            <a:pPr algn="ctr"/>
            <a:r>
              <a:rPr lang="en-US" sz="2000" u="sng" dirty="0" smtClean="0"/>
              <a:t>5.2-A Response spectrum method:</a:t>
            </a:r>
          </a:p>
          <a:p>
            <a:pPr algn="ctr"/>
            <a:endParaRPr lang="en-US" sz="2000" u="sng" dirty="0" smtClean="0"/>
          </a:p>
          <a:p>
            <a:r>
              <a:rPr lang="en-US" dirty="0" smtClean="0"/>
              <a:t>Input data :</a:t>
            </a:r>
          </a:p>
          <a:p>
            <a:endParaRPr lang="en-US" dirty="0" smtClean="0"/>
          </a:p>
          <a:p>
            <a:endParaRPr lang="en-US" dirty="0" smtClean="0"/>
          </a:p>
          <a:p>
            <a:endParaRPr lang="en-US" dirty="0" smtClean="0"/>
          </a:p>
          <a:p>
            <a:endParaRPr lang="en-US" dirty="0" smtClean="0"/>
          </a:p>
          <a:p>
            <a:endParaRPr lang="en-US" dirty="0" smtClean="0"/>
          </a:p>
        </p:txBody>
      </p:sp>
      <p:sp>
        <p:nvSpPr>
          <p:cNvPr id="6" name="TextBox 5"/>
          <p:cNvSpPr txBox="1"/>
          <p:nvPr/>
        </p:nvSpPr>
        <p:spPr>
          <a:xfrm>
            <a:off x="1785918" y="2500306"/>
            <a:ext cx="6572296" cy="2554545"/>
          </a:xfrm>
          <a:prstGeom prst="rect">
            <a:avLst/>
          </a:prstGeom>
          <a:noFill/>
        </p:spPr>
        <p:txBody>
          <a:bodyPr wrap="square" rtlCol="1">
            <a:spAutoFit/>
          </a:bodyPr>
          <a:lstStyle/>
          <a:p>
            <a:pPr>
              <a:buFont typeface="Wingdings" pitchFamily="2" charset="2"/>
              <a:buChar char="Ø"/>
            </a:pPr>
            <a:r>
              <a:rPr lang="en-US" sz="2000" dirty="0" smtClean="0"/>
              <a:t> Ss: mapped spectral acceleration for short periods  (</a:t>
            </a:r>
            <a:r>
              <a:rPr lang="en-US" sz="2000" dirty="0" smtClean="0">
                <a:solidFill>
                  <a:schemeClr val="accent6"/>
                </a:solidFill>
              </a:rPr>
              <a:t>0.5</a:t>
            </a:r>
            <a:r>
              <a:rPr lang="en-US" sz="2000" dirty="0" smtClean="0"/>
              <a:t>)</a:t>
            </a:r>
          </a:p>
          <a:p>
            <a:pPr>
              <a:buFont typeface="Wingdings" pitchFamily="2" charset="2"/>
              <a:buChar char="Ø"/>
            </a:pPr>
            <a:r>
              <a:rPr lang="en-US" sz="2000" dirty="0" smtClean="0"/>
              <a:t>  S</a:t>
            </a:r>
            <a:r>
              <a:rPr lang="en-US" sz="2000" baseline="-25000" dirty="0" smtClean="0"/>
              <a:t>1</a:t>
            </a:r>
            <a:r>
              <a:rPr lang="en-US" sz="2000" dirty="0" smtClean="0"/>
              <a:t>: mapped spectral acceleration for 1.0 sec. periods (</a:t>
            </a:r>
            <a:r>
              <a:rPr lang="en-US" sz="2000" dirty="0" smtClean="0">
                <a:solidFill>
                  <a:schemeClr val="accent6"/>
                </a:solidFill>
              </a:rPr>
              <a:t>0.2</a:t>
            </a:r>
            <a:r>
              <a:rPr lang="en-US" sz="2000" dirty="0" smtClean="0"/>
              <a:t>)</a:t>
            </a:r>
          </a:p>
          <a:p>
            <a:pPr>
              <a:buFont typeface="Wingdings" pitchFamily="2" charset="2"/>
              <a:buChar char="Ø"/>
            </a:pPr>
            <a:r>
              <a:rPr lang="en-US" sz="2000" dirty="0" smtClean="0"/>
              <a:t>  site class ( C )</a:t>
            </a:r>
          </a:p>
          <a:p>
            <a:pPr>
              <a:buFont typeface="Wingdings" pitchFamily="2" charset="2"/>
              <a:buChar char="Ø"/>
            </a:pPr>
            <a:r>
              <a:rPr lang="en-US" sz="2000" dirty="0" smtClean="0"/>
              <a:t> Important factor I=1.25  (refer to IBC2006) </a:t>
            </a:r>
          </a:p>
          <a:p>
            <a:pPr>
              <a:buFont typeface="Wingdings" pitchFamily="2" charset="2"/>
              <a:buChar char="Ø"/>
            </a:pPr>
            <a:r>
              <a:rPr lang="en-US" sz="2000" dirty="0" smtClean="0"/>
              <a:t> Response modification coefficient R= 3 (refer to IBC2006) </a:t>
            </a:r>
          </a:p>
          <a:p>
            <a:pPr>
              <a:buFont typeface="Wingdings" pitchFamily="2" charset="2"/>
              <a:buChar char="Ø"/>
            </a:pPr>
            <a:r>
              <a:rPr lang="en-US" sz="2000" dirty="0" smtClean="0"/>
              <a:t> Scale factor = g*I/R = 4.0875</a:t>
            </a:r>
          </a:p>
          <a:p>
            <a:pPr>
              <a:buFont typeface="Wingdings" pitchFamily="2" charset="2"/>
              <a:buChar char="Ø"/>
            </a:pPr>
            <a:endParaRPr lang="en-US" sz="2000" dirty="0" smtClean="0"/>
          </a:p>
          <a:p>
            <a:pPr>
              <a:buFont typeface="Wingdings" pitchFamily="2" charset="2"/>
              <a:buChar char="Ø"/>
            </a:pPr>
            <a:endParaRPr lang="ar-JO" sz="20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1"/>
          <p:cNvSpPr>
            <a:spLocks noChangeArrowheads="1"/>
          </p:cNvSpPr>
          <p:nvPr/>
        </p:nvSpPr>
        <p:spPr bwMode="auto">
          <a:xfrm>
            <a:off x="1214414" y="214290"/>
            <a:ext cx="3357586"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1F497D"/>
                </a:solidFill>
                <a:effectLst/>
                <a:latin typeface="Times New Roman" pitchFamily="18" charset="0"/>
                <a:ea typeface="Calibri" pitchFamily="34" charset="0"/>
                <a:cs typeface="Times New Roman" pitchFamily="18" charset="0"/>
              </a:rPr>
              <a:t>5.2- B Result of beams </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p:txBody>
      </p:sp>
      <p:sp>
        <p:nvSpPr>
          <p:cNvPr id="84994" name="Rectangle 2"/>
          <p:cNvSpPr>
            <a:spLocks noChangeArrowheads="1"/>
          </p:cNvSpPr>
          <p:nvPr/>
        </p:nvSpPr>
        <p:spPr bwMode="auto">
          <a:xfrm>
            <a:off x="1285852" y="785794"/>
            <a:ext cx="4214842"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effectLst/>
                <a:latin typeface="Times New Roman" pitchFamily="18" charset="0"/>
                <a:ea typeface="Calibri" pitchFamily="34" charset="0"/>
                <a:cs typeface="Times New Roman" pitchFamily="18" charset="0"/>
              </a:rPr>
              <a:t>5.2-B1 Result in X-direction:</a:t>
            </a:r>
            <a:endParaRPr kumimoji="0" lang="en-US" b="1" i="0" u="none" strike="noStrike" cap="none" normalizeH="0" baseline="0" dirty="0" smtClean="0">
              <a:ln>
                <a:noFill/>
              </a:ln>
              <a:effectLst/>
              <a:latin typeface="Arial" pitchFamily="34" charset="0"/>
              <a:cs typeface="Arial" pitchFamily="34" charset="0"/>
            </a:endParaRPr>
          </a:p>
        </p:txBody>
      </p:sp>
      <p:sp>
        <p:nvSpPr>
          <p:cNvPr id="4" name="TextBox 3"/>
          <p:cNvSpPr txBox="1"/>
          <p:nvPr/>
        </p:nvSpPr>
        <p:spPr>
          <a:xfrm>
            <a:off x="1142976" y="1428736"/>
            <a:ext cx="7786742" cy="923330"/>
          </a:xfrm>
          <a:prstGeom prst="rect">
            <a:avLst/>
          </a:prstGeom>
          <a:noFill/>
        </p:spPr>
        <p:txBody>
          <a:bodyPr wrap="square" rtlCol="1">
            <a:spAutoFit/>
          </a:bodyPr>
          <a:lstStyle/>
          <a:p>
            <a:r>
              <a:rPr lang="en-US" b="1" dirty="0" smtClean="0">
                <a:latin typeface="Times New Roman" pitchFamily="18" charset="0"/>
                <a:cs typeface="Times New Roman" pitchFamily="18" charset="0"/>
              </a:rPr>
              <a:t>The following table show the difference in area of steel from static design to dynamic design in X– direction :</a:t>
            </a:r>
            <a:endParaRPr lang="en-US" dirty="0" smtClean="0">
              <a:latin typeface="Times New Roman" pitchFamily="18" charset="0"/>
              <a:cs typeface="Times New Roman" pitchFamily="18" charset="0"/>
            </a:endParaRPr>
          </a:p>
          <a:p>
            <a:endParaRPr lang="ar-JO" dirty="0"/>
          </a:p>
        </p:txBody>
      </p:sp>
      <p:pic>
        <p:nvPicPr>
          <p:cNvPr id="84995" name="Picture 3"/>
          <p:cNvPicPr>
            <a:picLocks noChangeAspect="1" noChangeArrowheads="1"/>
          </p:cNvPicPr>
          <p:nvPr/>
        </p:nvPicPr>
        <p:blipFill>
          <a:blip r:embed="rId2" cstate="print"/>
          <a:srcRect/>
          <a:stretch>
            <a:fillRect/>
          </a:stretch>
        </p:blipFill>
        <p:spPr bwMode="auto">
          <a:xfrm>
            <a:off x="1357290" y="2285992"/>
            <a:ext cx="7000924" cy="1857388"/>
          </a:xfrm>
          <a:prstGeom prst="rect">
            <a:avLst/>
          </a:prstGeom>
          <a:noFill/>
          <a:ln w="9525">
            <a:noFill/>
            <a:miter lim="800000"/>
            <a:headEnd/>
            <a:tailEnd/>
          </a:ln>
          <a:effectLst/>
        </p:spPr>
      </p:pic>
      <p:pic>
        <p:nvPicPr>
          <p:cNvPr id="84996" name="Picture 4"/>
          <p:cNvPicPr>
            <a:picLocks noChangeAspect="1" noChangeArrowheads="1"/>
          </p:cNvPicPr>
          <p:nvPr/>
        </p:nvPicPr>
        <p:blipFill>
          <a:blip r:embed="rId3" cstate="print"/>
          <a:srcRect/>
          <a:stretch>
            <a:fillRect/>
          </a:stretch>
        </p:blipFill>
        <p:spPr bwMode="auto">
          <a:xfrm>
            <a:off x="1357290" y="4500570"/>
            <a:ext cx="7000924" cy="200026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69" name="Picture 1"/>
          <p:cNvPicPr>
            <a:picLocks noChangeAspect="1" noChangeArrowheads="1"/>
          </p:cNvPicPr>
          <p:nvPr/>
        </p:nvPicPr>
        <p:blipFill>
          <a:blip r:embed="rId2" cstate="print"/>
          <a:srcRect/>
          <a:stretch>
            <a:fillRect/>
          </a:stretch>
        </p:blipFill>
        <p:spPr bwMode="auto">
          <a:xfrm>
            <a:off x="1000100" y="1142984"/>
            <a:ext cx="7962014" cy="2071702"/>
          </a:xfrm>
          <a:prstGeom prst="rect">
            <a:avLst/>
          </a:prstGeom>
          <a:noFill/>
          <a:ln w="9525">
            <a:noFill/>
            <a:miter lim="800000"/>
            <a:headEnd/>
            <a:tailEnd/>
          </a:ln>
          <a:effectLst/>
        </p:spPr>
      </p:pic>
      <p:sp>
        <p:nvSpPr>
          <p:cNvPr id="3" name="Rectangle 2"/>
          <p:cNvSpPr>
            <a:spLocks noChangeArrowheads="1"/>
          </p:cNvSpPr>
          <p:nvPr/>
        </p:nvSpPr>
        <p:spPr bwMode="auto">
          <a:xfrm>
            <a:off x="1071538" y="642918"/>
            <a:ext cx="785818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buFont typeface="Wingdings" pitchFamily="2" charset="2"/>
              <a:buChar char="ü"/>
            </a:pPr>
            <a:r>
              <a:rPr lang="en-US" sz="2000" dirty="0" smtClean="0"/>
              <a:t> For the first three stories</a:t>
            </a:r>
            <a:endParaRPr kumimoji="0" lang="en-US" sz="2000" b="1" i="0" u="none" strike="noStrike" cap="none" normalizeH="0" baseline="0" dirty="0" smtClean="0">
              <a:ln>
                <a:noFill/>
              </a:ln>
              <a:effectLst/>
              <a:latin typeface="Arial" pitchFamily="34" charset="0"/>
              <a:cs typeface="Arial" pitchFamily="34" charset="0"/>
            </a:endParaRPr>
          </a:p>
        </p:txBody>
      </p:sp>
      <p:sp>
        <p:nvSpPr>
          <p:cNvPr id="4" name="TextBox 3"/>
          <p:cNvSpPr txBox="1"/>
          <p:nvPr/>
        </p:nvSpPr>
        <p:spPr>
          <a:xfrm>
            <a:off x="1285852" y="3571876"/>
            <a:ext cx="4929222" cy="677108"/>
          </a:xfrm>
          <a:prstGeom prst="rect">
            <a:avLst/>
          </a:prstGeom>
          <a:noFill/>
        </p:spPr>
        <p:txBody>
          <a:bodyPr wrap="square" rtlCol="1">
            <a:spAutoFit/>
          </a:bodyPr>
          <a:lstStyle/>
          <a:p>
            <a:pPr>
              <a:buFont typeface="Wingdings" pitchFamily="2" charset="2"/>
              <a:buChar char="ü"/>
            </a:pPr>
            <a:r>
              <a:rPr lang="en-US" sz="2000" dirty="0" smtClean="0"/>
              <a:t> For the last four stories :</a:t>
            </a:r>
          </a:p>
          <a:p>
            <a:endParaRPr lang="ar-JO" dirty="0"/>
          </a:p>
        </p:txBody>
      </p:sp>
      <p:pic>
        <p:nvPicPr>
          <p:cNvPr id="83970" name="Picture 2"/>
          <p:cNvPicPr>
            <a:picLocks noChangeAspect="1" noChangeArrowheads="1"/>
          </p:cNvPicPr>
          <p:nvPr/>
        </p:nvPicPr>
        <p:blipFill>
          <a:blip r:embed="rId3" cstate="print"/>
          <a:srcRect/>
          <a:stretch>
            <a:fillRect/>
          </a:stretch>
        </p:blipFill>
        <p:spPr bwMode="auto">
          <a:xfrm>
            <a:off x="1071538" y="4214818"/>
            <a:ext cx="7858180" cy="200026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285852" y="428604"/>
            <a:ext cx="4214842"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effectLst/>
                <a:latin typeface="Times New Roman" pitchFamily="18" charset="0"/>
                <a:ea typeface="Calibri" pitchFamily="34" charset="0"/>
                <a:cs typeface="Times New Roman" pitchFamily="18" charset="0"/>
              </a:rPr>
              <a:t>5.2-B2 Result in Y-direction:</a:t>
            </a:r>
            <a:endParaRPr kumimoji="0" lang="en-US" b="1" i="0" u="none" strike="noStrike" cap="none" normalizeH="0" baseline="0" dirty="0" smtClean="0">
              <a:ln>
                <a:noFill/>
              </a:ln>
              <a:effectLst/>
              <a:latin typeface="Arial" pitchFamily="34" charset="0"/>
              <a:cs typeface="Arial" pitchFamily="34" charset="0"/>
            </a:endParaRPr>
          </a:p>
        </p:txBody>
      </p:sp>
      <p:pic>
        <p:nvPicPr>
          <p:cNvPr id="82946" name="Picture 2"/>
          <p:cNvPicPr>
            <a:picLocks noChangeAspect="1" noChangeArrowheads="1"/>
          </p:cNvPicPr>
          <p:nvPr/>
        </p:nvPicPr>
        <p:blipFill>
          <a:blip r:embed="rId2" cstate="print"/>
          <a:srcRect/>
          <a:stretch>
            <a:fillRect/>
          </a:stretch>
        </p:blipFill>
        <p:spPr bwMode="auto">
          <a:xfrm>
            <a:off x="1071538" y="1142984"/>
            <a:ext cx="7858180" cy="2286016"/>
          </a:xfrm>
          <a:prstGeom prst="rect">
            <a:avLst/>
          </a:prstGeom>
          <a:noFill/>
          <a:ln w="9525">
            <a:noFill/>
            <a:miter lim="800000"/>
            <a:headEnd/>
            <a:tailEnd/>
          </a:ln>
          <a:effectLst/>
        </p:spPr>
      </p:pic>
      <p:pic>
        <p:nvPicPr>
          <p:cNvPr id="82947" name="Picture 3"/>
          <p:cNvPicPr>
            <a:picLocks noChangeAspect="1" noChangeArrowheads="1"/>
          </p:cNvPicPr>
          <p:nvPr/>
        </p:nvPicPr>
        <p:blipFill>
          <a:blip r:embed="rId3" cstate="print"/>
          <a:srcRect/>
          <a:stretch>
            <a:fillRect/>
          </a:stretch>
        </p:blipFill>
        <p:spPr bwMode="auto">
          <a:xfrm>
            <a:off x="1071538" y="3786190"/>
            <a:ext cx="8072462" cy="221457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7800" y="838200"/>
            <a:ext cx="6934200" cy="3416320"/>
          </a:xfrm>
          <a:prstGeom prst="rect">
            <a:avLst/>
          </a:prstGeom>
          <a:noFill/>
        </p:spPr>
        <p:txBody>
          <a:bodyPr wrap="squar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Chapter Six</a:t>
            </a:r>
          </a:p>
          <a:p>
            <a:pPr algn="ctr"/>
            <a:endPar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Soil-Structure Interaction</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2"/>
          <p:cNvSpPr>
            <a:spLocks noChangeArrowheads="1"/>
          </p:cNvSpPr>
          <p:nvPr/>
        </p:nvSpPr>
        <p:spPr bwMode="auto">
          <a:xfrm>
            <a:off x="1259632" y="188640"/>
            <a:ext cx="7488832" cy="6336704"/>
          </a:xfrm>
          <a:prstGeom prst="roundRect">
            <a:avLst>
              <a:gd name="adj" fmla="val 16667"/>
            </a:avLst>
          </a:prstGeom>
          <a:solidFill>
            <a:srgbClr val="FFFFFF"/>
          </a:solidFill>
          <a:ln w="12700">
            <a:solidFill>
              <a:srgbClr val="17517A"/>
            </a:solidFill>
            <a:prstDash val="dash"/>
            <a:round/>
            <a:headEnd/>
            <a:tailEnd/>
          </a:ln>
          <a:effectLst/>
        </p:spPr>
        <p:txBody>
          <a:bodyPr vert="horz" wrap="square" lIns="91440" tIns="45720" rIns="91440" bIns="45720" numCol="1" anchor="t" anchorCtr="0" compatLnSpc="1">
            <a:prstTxWarp prst="textNoShape">
              <a:avLst/>
            </a:prstTxWarp>
          </a:bodyPr>
          <a:lstStyle/>
          <a:p>
            <a:endParaRPr lang="en-US" dirty="0"/>
          </a:p>
        </p:txBody>
      </p:sp>
      <p:pic>
        <p:nvPicPr>
          <p:cNvPr id="3" name="Picture 2"/>
          <p:cNvPicPr/>
          <p:nvPr/>
        </p:nvPicPr>
        <p:blipFill>
          <a:blip r:embed="rId2" cstate="print"/>
          <a:srcRect/>
          <a:stretch>
            <a:fillRect/>
          </a:stretch>
        </p:blipFill>
        <p:spPr bwMode="auto">
          <a:xfrm>
            <a:off x="2051720" y="260649"/>
            <a:ext cx="5976664" cy="6192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43608" y="260648"/>
            <a:ext cx="7498080" cy="836712"/>
          </a:xfrm>
          <a:prstGeom prst="rect">
            <a:avLst/>
          </a:prstGeom>
        </p:spPr>
        <p:txBody>
          <a:bodyPr anchor="b">
            <a:normAutofit fontScale="90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1" u="none" strike="noStrike" kern="1200" cap="none" spc="0" normalizeH="0" baseline="0" noProof="0" dirty="0" smtClean="0">
                <a:ln>
                  <a:noFill/>
                </a:ln>
                <a:solidFill>
                  <a:schemeClr val="accent1">
                    <a:lumMod val="75000"/>
                  </a:schemeClr>
                </a:solidFill>
                <a:effectLst>
                  <a:outerShdw blurRad="50000" dist="30000" dir="5400000" algn="tl" rotWithShape="0">
                    <a:srgbClr val="000000">
                      <a:alpha val="30000"/>
                    </a:srgbClr>
                  </a:outerShdw>
                </a:effectLst>
                <a:uLnTx/>
                <a:uFillTx/>
                <a:latin typeface="+mj-lt"/>
                <a:ea typeface="+mj-ea"/>
                <a:cs typeface="+mj-cs"/>
              </a:rPr>
              <a:t>6-1 Applying</a:t>
            </a:r>
            <a:r>
              <a:rPr kumimoji="0" lang="en-US" sz="3200" b="1" i="1" u="none" strike="noStrike" kern="1200" cap="none" spc="0" normalizeH="0" noProof="0" dirty="0" smtClean="0">
                <a:ln>
                  <a:noFill/>
                </a:ln>
                <a:solidFill>
                  <a:schemeClr val="accent1">
                    <a:lumMod val="75000"/>
                  </a:schemeClr>
                </a:solidFill>
                <a:effectLst>
                  <a:outerShdw blurRad="50000" dist="30000" dir="5400000" algn="tl" rotWithShape="0">
                    <a:srgbClr val="000000">
                      <a:alpha val="30000"/>
                    </a:srgbClr>
                  </a:outerShdw>
                </a:effectLst>
                <a:uLnTx/>
                <a:uFillTx/>
                <a:latin typeface="+mj-lt"/>
                <a:ea typeface="+mj-ea"/>
                <a:cs typeface="+mj-cs"/>
              </a:rPr>
              <a:t> soil cases </a:t>
            </a:r>
            <a:r>
              <a:rPr kumimoji="0" lang="en-US" sz="3200" b="1" i="1" u="none" strike="noStrike" kern="1200" cap="none" spc="0" normalizeH="0" baseline="0" noProof="0" dirty="0" smtClean="0">
                <a:ln>
                  <a:noFill/>
                </a:ln>
                <a:solidFill>
                  <a:schemeClr val="accent1">
                    <a:lumMod val="75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3200" b="1" i="1" u="none" strike="noStrike" kern="1200" cap="none" spc="0" normalizeH="0" baseline="0" noProof="0" dirty="0" smtClean="0">
                <a:ln>
                  <a:noFill/>
                </a:ln>
                <a:solidFill>
                  <a:schemeClr val="accent1">
                    <a:lumMod val="75000"/>
                  </a:schemeClr>
                </a:solidFill>
                <a:effectLst>
                  <a:outerShdw blurRad="50000" dist="30000" dir="5400000" algn="tl" rotWithShape="0">
                    <a:srgbClr val="000000">
                      <a:alpha val="30000"/>
                    </a:srgbClr>
                  </a:outerShdw>
                </a:effectLst>
                <a:uLnTx/>
                <a:uFillTx/>
                <a:latin typeface="+mj-lt"/>
                <a:ea typeface="+mj-ea"/>
                <a:cs typeface="+mj-cs"/>
              </a:rPr>
            </a:br>
            <a:r>
              <a:rPr kumimoji="0" lang="en-US" sz="3200" b="1" i="1" u="none" strike="noStrike" kern="1200" cap="none" spc="0" normalizeH="0" baseline="0" noProof="0" dirty="0" smtClean="0">
                <a:ln>
                  <a:noFill/>
                </a:ln>
                <a:solidFill>
                  <a:schemeClr val="accent1">
                    <a:lumMod val="75000"/>
                  </a:schemeClr>
                </a:solidFill>
                <a:effectLst>
                  <a:outerShdw blurRad="50000" dist="30000" dir="5400000" algn="tl" rotWithShape="0">
                    <a:srgbClr val="000000">
                      <a:alpha val="30000"/>
                    </a:srgbClr>
                  </a:outerShdw>
                </a:effectLst>
                <a:uLnTx/>
                <a:uFillTx/>
                <a:latin typeface="+mj-lt"/>
                <a:ea typeface="+mj-ea"/>
                <a:cs typeface="+mj-cs"/>
              </a:rPr>
              <a:t>	</a:t>
            </a:r>
            <a:endParaRPr kumimoji="0" lang="en-US" sz="32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graphicFrame>
        <p:nvGraphicFramePr>
          <p:cNvPr id="3" name="Table 2"/>
          <p:cNvGraphicFramePr>
            <a:graphicFrameLocks noGrp="1"/>
          </p:cNvGraphicFramePr>
          <p:nvPr/>
        </p:nvGraphicFramePr>
        <p:xfrm>
          <a:off x="1475656" y="1700808"/>
          <a:ext cx="6696743" cy="3356068"/>
        </p:xfrm>
        <a:graphic>
          <a:graphicData uri="http://schemas.openxmlformats.org/drawingml/2006/table">
            <a:tbl>
              <a:tblPr rtl="1"/>
              <a:tblGrid>
                <a:gridCol w="1183105"/>
                <a:gridCol w="5513638"/>
              </a:tblGrid>
              <a:tr h="321903">
                <a:tc>
                  <a:txBody>
                    <a:bodyPr/>
                    <a:lstStyle/>
                    <a:p>
                      <a:pPr algn="ctr" rtl="0">
                        <a:lnSpc>
                          <a:spcPct val="115000"/>
                        </a:lnSpc>
                        <a:spcAft>
                          <a:spcPts val="0"/>
                        </a:spcAft>
                      </a:pPr>
                      <a:r>
                        <a:rPr lang="en-US" sz="1400" b="1" dirty="0">
                          <a:solidFill>
                            <a:srgbClr val="000000"/>
                          </a:solidFill>
                          <a:latin typeface="Calibri"/>
                          <a:ea typeface="Times New Roman"/>
                          <a:cs typeface="Times New Roman"/>
                        </a:rPr>
                        <a:t>B.C (kg/cm</a:t>
                      </a:r>
                      <a:r>
                        <a:rPr lang="en-US" sz="1400" b="1" baseline="30000" dirty="0">
                          <a:solidFill>
                            <a:srgbClr val="000000"/>
                          </a:solidFill>
                          <a:latin typeface="Calibri"/>
                          <a:ea typeface="Times New Roman"/>
                          <a:cs typeface="Times New Roman"/>
                        </a:rPr>
                        <a:t>2</a:t>
                      </a:r>
                      <a:r>
                        <a:rPr lang="en-US" sz="1400" b="1" dirty="0">
                          <a:solidFill>
                            <a:srgbClr val="000000"/>
                          </a:solidFill>
                          <a:latin typeface="Calibri"/>
                          <a:ea typeface="Times New Roman"/>
                          <a:cs typeface="Times New Roman"/>
                        </a:rPr>
                        <a:t>)</a:t>
                      </a:r>
                      <a:endParaRPr lang="en-US" sz="1400" b="1" dirty="0">
                        <a:latin typeface="Cambria"/>
                        <a:ea typeface="Cambria"/>
                        <a:cs typeface="Times New Roman"/>
                      </a:endParaRPr>
                    </a:p>
                  </a:txBody>
                  <a:tcPr marL="68580" marR="6858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400" b="1" dirty="0">
                          <a:solidFill>
                            <a:srgbClr val="000000"/>
                          </a:solidFill>
                          <a:latin typeface="Calibri"/>
                          <a:ea typeface="Times New Roman"/>
                          <a:cs typeface="Times New Roman"/>
                        </a:rPr>
                        <a:t>SOIL DESCRIPTION</a:t>
                      </a:r>
                      <a:endParaRPr lang="en-US" sz="1400" b="1" dirty="0">
                        <a:latin typeface="Cambria"/>
                        <a:ea typeface="Cambria"/>
                        <a:cs typeface="Times New Roman"/>
                      </a:endParaRPr>
                    </a:p>
                  </a:txBody>
                  <a:tcPr marL="68580" marR="6858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300154">
                <a:tc>
                  <a:txBody>
                    <a:bodyPr/>
                    <a:lstStyle/>
                    <a:p>
                      <a:pPr algn="ctr" rtl="0">
                        <a:lnSpc>
                          <a:spcPct val="115000"/>
                        </a:lnSpc>
                        <a:spcAft>
                          <a:spcPts val="0"/>
                        </a:spcAft>
                      </a:pPr>
                      <a:r>
                        <a:rPr lang="en-US" sz="1400" b="1">
                          <a:solidFill>
                            <a:srgbClr val="000000"/>
                          </a:solidFill>
                          <a:latin typeface="Calibri"/>
                          <a:ea typeface="Times New Roman"/>
                          <a:cs typeface="Times New Roman"/>
                        </a:rPr>
                        <a:t>13.1</a:t>
                      </a:r>
                      <a:endParaRPr lang="en-US" sz="1400" b="1">
                        <a:latin typeface="Cambria"/>
                        <a:ea typeface="Cambria"/>
                        <a:cs typeface="Times New Roman"/>
                      </a:endParaRPr>
                    </a:p>
                  </a:txBody>
                  <a:tcPr marL="68580" marR="6858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a:lnSpc>
                          <a:spcPct val="115000"/>
                        </a:lnSpc>
                        <a:spcAft>
                          <a:spcPts val="0"/>
                        </a:spcAft>
                      </a:pPr>
                      <a:r>
                        <a:rPr lang="en-US" sz="1400" b="1">
                          <a:solidFill>
                            <a:srgbClr val="000000"/>
                          </a:solidFill>
                          <a:latin typeface="Calibri"/>
                          <a:ea typeface="Times New Roman"/>
                          <a:cs typeface="Times New Roman"/>
                        </a:rPr>
                        <a:t>Hardpan overlaying rock</a:t>
                      </a:r>
                      <a:endParaRPr lang="en-US" sz="1400" b="1">
                        <a:latin typeface="Cambria"/>
                        <a:ea typeface="Cambria"/>
                        <a:cs typeface="Times New Roman"/>
                      </a:endParaRPr>
                    </a:p>
                  </a:txBody>
                  <a:tcPr marL="68580" marR="6858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154">
                <a:tc>
                  <a:txBody>
                    <a:bodyPr/>
                    <a:lstStyle/>
                    <a:p>
                      <a:pPr algn="ctr" rtl="0">
                        <a:lnSpc>
                          <a:spcPct val="115000"/>
                        </a:lnSpc>
                        <a:spcAft>
                          <a:spcPts val="0"/>
                        </a:spcAft>
                      </a:pPr>
                      <a:r>
                        <a:rPr lang="en-US" sz="1400" b="1">
                          <a:solidFill>
                            <a:srgbClr val="000000"/>
                          </a:solidFill>
                          <a:latin typeface="Calibri"/>
                          <a:ea typeface="Times New Roman"/>
                          <a:cs typeface="Times New Roman"/>
                        </a:rPr>
                        <a:t>11.0</a:t>
                      </a:r>
                      <a:endParaRPr lang="en-US" sz="1400" b="1">
                        <a:latin typeface="Cambria"/>
                        <a:ea typeface="Cambria"/>
                        <a:cs typeface="Times New Roman"/>
                      </a:endParaRPr>
                    </a:p>
                  </a:txBody>
                  <a:tcPr marL="68580" marR="6858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a:lnSpc>
                          <a:spcPct val="115000"/>
                        </a:lnSpc>
                        <a:spcAft>
                          <a:spcPts val="0"/>
                        </a:spcAft>
                      </a:pPr>
                      <a:r>
                        <a:rPr lang="en-US" sz="1400" b="1">
                          <a:solidFill>
                            <a:srgbClr val="000000"/>
                          </a:solidFill>
                          <a:latin typeface="Calibri"/>
                          <a:ea typeface="Times New Roman"/>
                          <a:cs typeface="Times New Roman"/>
                        </a:rPr>
                        <a:t>Very compact sandy gravel</a:t>
                      </a:r>
                      <a:endParaRPr lang="en-US" sz="1400" b="1">
                        <a:latin typeface="Cambria"/>
                        <a:ea typeface="Cambria"/>
                        <a:cs typeface="Times New Roman"/>
                      </a:endParaRPr>
                    </a:p>
                  </a:txBody>
                  <a:tcPr marL="68580" marR="6858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2933">
                <a:tc>
                  <a:txBody>
                    <a:bodyPr/>
                    <a:lstStyle/>
                    <a:p>
                      <a:pPr algn="ctr" rtl="0">
                        <a:lnSpc>
                          <a:spcPct val="115000"/>
                        </a:lnSpc>
                        <a:spcAft>
                          <a:spcPts val="0"/>
                        </a:spcAft>
                      </a:pPr>
                      <a:r>
                        <a:rPr lang="en-US" sz="1400" b="1">
                          <a:solidFill>
                            <a:srgbClr val="000000"/>
                          </a:solidFill>
                          <a:latin typeface="Calibri"/>
                          <a:ea typeface="Times New Roman"/>
                          <a:cs typeface="Times New Roman"/>
                        </a:rPr>
                        <a:t>6.6</a:t>
                      </a:r>
                      <a:endParaRPr lang="en-US" sz="1400" b="1">
                        <a:latin typeface="Cambria"/>
                        <a:ea typeface="Cambria"/>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a:lnSpc>
                          <a:spcPct val="115000"/>
                        </a:lnSpc>
                        <a:spcAft>
                          <a:spcPts val="0"/>
                        </a:spcAft>
                      </a:pPr>
                      <a:r>
                        <a:rPr lang="en-US" sz="1400" b="1">
                          <a:solidFill>
                            <a:srgbClr val="000000"/>
                          </a:solidFill>
                          <a:latin typeface="Calibri"/>
                          <a:ea typeface="Times New Roman"/>
                          <a:cs typeface="Times New Roman"/>
                        </a:rPr>
                        <a:t>Loose gravel and sandy gravel, compact sand and gravelly sand, very compact sand-inorganic silt soils</a:t>
                      </a:r>
                      <a:endParaRPr lang="en-US" sz="1400" b="1">
                        <a:latin typeface="Cambria"/>
                        <a:ea typeface="Cambria"/>
                        <a:cs typeface="Times New Roman"/>
                      </a:endParaRPr>
                    </a:p>
                  </a:txBody>
                  <a:tcPr marL="68580" marR="6858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154">
                <a:tc>
                  <a:txBody>
                    <a:bodyPr/>
                    <a:lstStyle/>
                    <a:p>
                      <a:pPr algn="ctr" rtl="0">
                        <a:lnSpc>
                          <a:spcPct val="115000"/>
                        </a:lnSpc>
                        <a:spcAft>
                          <a:spcPts val="0"/>
                        </a:spcAft>
                      </a:pPr>
                      <a:r>
                        <a:rPr lang="en-US" sz="1400" b="1">
                          <a:solidFill>
                            <a:srgbClr val="000000"/>
                          </a:solidFill>
                          <a:latin typeface="Calibri"/>
                          <a:ea typeface="Times New Roman"/>
                          <a:cs typeface="Times New Roman"/>
                        </a:rPr>
                        <a:t>5.5</a:t>
                      </a:r>
                      <a:endParaRPr lang="en-US" sz="1400" b="1">
                        <a:latin typeface="Cambria"/>
                        <a:ea typeface="Cambria"/>
                        <a:cs typeface="Times New Roman"/>
                      </a:endParaRPr>
                    </a:p>
                  </a:txBody>
                  <a:tcPr marL="68580" marR="6858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a:lnSpc>
                          <a:spcPct val="115000"/>
                        </a:lnSpc>
                        <a:spcAft>
                          <a:spcPts val="0"/>
                        </a:spcAft>
                      </a:pPr>
                      <a:r>
                        <a:rPr lang="en-US" sz="1400" b="1">
                          <a:solidFill>
                            <a:srgbClr val="000000"/>
                          </a:solidFill>
                          <a:latin typeface="Calibri"/>
                          <a:ea typeface="Times New Roman"/>
                          <a:cs typeface="Times New Roman"/>
                        </a:rPr>
                        <a:t>Hard, dry, consolidated clay</a:t>
                      </a:r>
                      <a:endParaRPr lang="en-US" sz="1400" b="1">
                        <a:latin typeface="Cambria"/>
                        <a:ea typeface="Cambria"/>
                        <a:cs typeface="Times New Roman"/>
                      </a:endParaRPr>
                    </a:p>
                  </a:txBody>
                  <a:tcPr marL="68580" marR="6858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154">
                <a:tc>
                  <a:txBody>
                    <a:bodyPr/>
                    <a:lstStyle/>
                    <a:p>
                      <a:pPr algn="ctr" rtl="0">
                        <a:lnSpc>
                          <a:spcPct val="115000"/>
                        </a:lnSpc>
                        <a:spcAft>
                          <a:spcPts val="0"/>
                        </a:spcAft>
                      </a:pPr>
                      <a:r>
                        <a:rPr lang="en-US" sz="1400" b="1">
                          <a:solidFill>
                            <a:srgbClr val="000000"/>
                          </a:solidFill>
                          <a:latin typeface="Calibri"/>
                          <a:ea typeface="Times New Roman"/>
                          <a:cs typeface="Times New Roman"/>
                        </a:rPr>
                        <a:t>4.4</a:t>
                      </a:r>
                      <a:endParaRPr lang="en-US" sz="1400" b="1">
                        <a:latin typeface="Cambria"/>
                        <a:ea typeface="Cambria"/>
                        <a:cs typeface="Times New Roman"/>
                      </a:endParaRPr>
                    </a:p>
                  </a:txBody>
                  <a:tcPr marL="68580" marR="6858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a:lnSpc>
                          <a:spcPct val="115000"/>
                        </a:lnSpc>
                        <a:spcAft>
                          <a:spcPts val="0"/>
                        </a:spcAft>
                      </a:pPr>
                      <a:r>
                        <a:rPr lang="en-US" sz="1400" b="1">
                          <a:solidFill>
                            <a:srgbClr val="000000"/>
                          </a:solidFill>
                          <a:latin typeface="Calibri"/>
                          <a:ea typeface="Times New Roman"/>
                          <a:cs typeface="Times New Roman"/>
                        </a:rPr>
                        <a:t>Loose coarse to medium sand, medium compact fine sand</a:t>
                      </a:r>
                      <a:endParaRPr lang="en-US" sz="1400" b="1">
                        <a:latin typeface="Cambria"/>
                        <a:ea typeface="Cambria"/>
                        <a:cs typeface="Times New Roman"/>
                      </a:endParaRPr>
                    </a:p>
                  </a:txBody>
                  <a:tcPr marL="68580" marR="6858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154">
                <a:tc>
                  <a:txBody>
                    <a:bodyPr/>
                    <a:lstStyle/>
                    <a:p>
                      <a:pPr algn="ctr" rtl="0">
                        <a:lnSpc>
                          <a:spcPct val="115000"/>
                        </a:lnSpc>
                        <a:spcAft>
                          <a:spcPts val="0"/>
                        </a:spcAft>
                      </a:pPr>
                      <a:r>
                        <a:rPr lang="en-US" sz="1400" b="1">
                          <a:solidFill>
                            <a:srgbClr val="000000"/>
                          </a:solidFill>
                          <a:latin typeface="Calibri"/>
                          <a:ea typeface="Times New Roman"/>
                          <a:cs typeface="Times New Roman"/>
                        </a:rPr>
                        <a:t>3.3</a:t>
                      </a:r>
                      <a:endParaRPr lang="en-US" sz="1400" b="1">
                        <a:latin typeface="Cambria"/>
                        <a:ea typeface="Cambria"/>
                        <a:cs typeface="Times New Roman"/>
                      </a:endParaRPr>
                    </a:p>
                  </a:txBody>
                  <a:tcPr marL="68580" marR="6858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a:lnSpc>
                          <a:spcPct val="115000"/>
                        </a:lnSpc>
                        <a:spcAft>
                          <a:spcPts val="0"/>
                        </a:spcAft>
                      </a:pPr>
                      <a:r>
                        <a:rPr lang="en-US" sz="1400" b="1">
                          <a:solidFill>
                            <a:srgbClr val="000000"/>
                          </a:solidFill>
                          <a:latin typeface="Calibri"/>
                          <a:ea typeface="Times New Roman"/>
                          <a:cs typeface="Times New Roman"/>
                        </a:rPr>
                        <a:t>Compact sand clay</a:t>
                      </a:r>
                      <a:endParaRPr lang="en-US" sz="1400" b="1">
                        <a:latin typeface="Cambria"/>
                        <a:ea typeface="Cambria"/>
                        <a:cs typeface="Times New Roman"/>
                      </a:endParaRPr>
                    </a:p>
                  </a:txBody>
                  <a:tcPr marL="68580" marR="6858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154">
                <a:tc>
                  <a:txBody>
                    <a:bodyPr/>
                    <a:lstStyle/>
                    <a:p>
                      <a:pPr algn="ctr" rtl="0">
                        <a:lnSpc>
                          <a:spcPct val="115000"/>
                        </a:lnSpc>
                        <a:spcAft>
                          <a:spcPts val="0"/>
                        </a:spcAft>
                      </a:pPr>
                      <a:r>
                        <a:rPr lang="en-US" sz="1400" b="1">
                          <a:solidFill>
                            <a:srgbClr val="000000"/>
                          </a:solidFill>
                          <a:latin typeface="Calibri"/>
                          <a:ea typeface="Times New Roman"/>
                          <a:cs typeface="Times New Roman"/>
                        </a:rPr>
                        <a:t>2.2</a:t>
                      </a:r>
                      <a:endParaRPr lang="en-US" sz="1400" b="1">
                        <a:latin typeface="Cambria"/>
                        <a:ea typeface="Cambria"/>
                        <a:cs typeface="Times New Roman"/>
                      </a:endParaRPr>
                    </a:p>
                  </a:txBody>
                  <a:tcPr marL="68580" marR="6858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a:lnSpc>
                          <a:spcPct val="115000"/>
                        </a:lnSpc>
                        <a:spcAft>
                          <a:spcPts val="0"/>
                        </a:spcAft>
                      </a:pPr>
                      <a:r>
                        <a:rPr lang="en-US" sz="1400" b="1">
                          <a:solidFill>
                            <a:srgbClr val="000000"/>
                          </a:solidFill>
                          <a:latin typeface="Calibri"/>
                          <a:ea typeface="Times New Roman"/>
                          <a:cs typeface="Times New Roman"/>
                        </a:rPr>
                        <a:t>Loose, fine sand, medium compact sand-inorganic silt soils</a:t>
                      </a:r>
                      <a:endParaRPr lang="en-US" sz="1400" b="1">
                        <a:latin typeface="Cambria"/>
                        <a:ea typeface="Cambria"/>
                        <a:cs typeface="Times New Roman"/>
                      </a:endParaRPr>
                    </a:p>
                  </a:txBody>
                  <a:tcPr marL="68580" marR="6858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154">
                <a:tc>
                  <a:txBody>
                    <a:bodyPr/>
                    <a:lstStyle/>
                    <a:p>
                      <a:pPr algn="ctr" rtl="0">
                        <a:lnSpc>
                          <a:spcPct val="115000"/>
                        </a:lnSpc>
                        <a:spcAft>
                          <a:spcPts val="0"/>
                        </a:spcAft>
                      </a:pPr>
                      <a:r>
                        <a:rPr lang="en-US" sz="1400" b="1">
                          <a:solidFill>
                            <a:srgbClr val="000000"/>
                          </a:solidFill>
                          <a:latin typeface="Calibri"/>
                          <a:ea typeface="Times New Roman"/>
                          <a:cs typeface="Times New Roman"/>
                        </a:rPr>
                        <a:t>1.6</a:t>
                      </a:r>
                      <a:endParaRPr lang="en-US" sz="1400" b="1">
                        <a:latin typeface="Cambria"/>
                        <a:ea typeface="Cambria"/>
                        <a:cs typeface="Times New Roman"/>
                      </a:endParaRPr>
                    </a:p>
                  </a:txBody>
                  <a:tcPr marL="68580" marR="6858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a:lnSpc>
                          <a:spcPct val="115000"/>
                        </a:lnSpc>
                        <a:spcAft>
                          <a:spcPts val="0"/>
                        </a:spcAft>
                      </a:pPr>
                      <a:r>
                        <a:rPr lang="en-US" sz="1400" b="1">
                          <a:solidFill>
                            <a:srgbClr val="000000"/>
                          </a:solidFill>
                          <a:latin typeface="Calibri"/>
                          <a:ea typeface="Times New Roman"/>
                          <a:cs typeface="Times New Roman"/>
                        </a:rPr>
                        <a:t>Firm or stiff clay</a:t>
                      </a:r>
                      <a:endParaRPr lang="en-US" sz="1400" b="1">
                        <a:latin typeface="Cambria"/>
                        <a:ea typeface="Cambria"/>
                        <a:cs typeface="Times New Roman"/>
                      </a:endParaRPr>
                    </a:p>
                  </a:txBody>
                  <a:tcPr marL="68580" marR="6858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154">
                <a:tc>
                  <a:txBody>
                    <a:bodyPr/>
                    <a:lstStyle/>
                    <a:p>
                      <a:pPr algn="ctr" rtl="0">
                        <a:lnSpc>
                          <a:spcPct val="115000"/>
                        </a:lnSpc>
                        <a:spcAft>
                          <a:spcPts val="0"/>
                        </a:spcAft>
                      </a:pPr>
                      <a:r>
                        <a:rPr lang="en-US" sz="1400" b="1">
                          <a:solidFill>
                            <a:srgbClr val="000000"/>
                          </a:solidFill>
                          <a:latin typeface="Calibri"/>
                          <a:ea typeface="Times New Roman"/>
                          <a:cs typeface="Times New Roman"/>
                        </a:rPr>
                        <a:t>1.1</a:t>
                      </a:r>
                      <a:endParaRPr lang="en-US" sz="1400" b="1">
                        <a:latin typeface="Cambria"/>
                        <a:ea typeface="Cambria"/>
                        <a:cs typeface="Times New Roman"/>
                      </a:endParaRPr>
                    </a:p>
                  </a:txBody>
                  <a:tcPr marL="68580" marR="6858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rtl="0">
                        <a:lnSpc>
                          <a:spcPct val="115000"/>
                        </a:lnSpc>
                        <a:spcAft>
                          <a:spcPts val="0"/>
                        </a:spcAft>
                      </a:pPr>
                      <a:r>
                        <a:rPr lang="en-US" sz="1400" b="1" dirty="0">
                          <a:solidFill>
                            <a:srgbClr val="000000"/>
                          </a:solidFill>
                          <a:latin typeface="Calibri"/>
                          <a:ea typeface="Times New Roman"/>
                          <a:cs typeface="Times New Roman"/>
                        </a:rPr>
                        <a:t>Loose, saturated sand-clay soils, medium soft clay</a:t>
                      </a:r>
                      <a:endParaRPr lang="en-US" sz="1400" b="1" dirty="0">
                        <a:latin typeface="Cambria"/>
                        <a:ea typeface="Cambria"/>
                        <a:cs typeface="Times New Roman"/>
                      </a:endParaRPr>
                    </a:p>
                  </a:txBody>
                  <a:tcPr marL="68580" marR="6858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1"/>
          <p:cNvPicPr>
            <a:picLocks noChangeAspect="1" noChangeArrowheads="1"/>
          </p:cNvPicPr>
          <p:nvPr/>
        </p:nvPicPr>
        <p:blipFill>
          <a:blip r:embed="rId2" cstate="print"/>
          <a:srcRect/>
          <a:stretch>
            <a:fillRect/>
          </a:stretch>
        </p:blipFill>
        <p:spPr bwMode="auto">
          <a:xfrm>
            <a:off x="2411760" y="2348880"/>
            <a:ext cx="5328592" cy="2259856"/>
          </a:xfrm>
          <a:prstGeom prst="rect">
            <a:avLst/>
          </a:prstGeom>
          <a:noFill/>
          <a:ln w="9525">
            <a:noFill/>
            <a:miter lim="800000"/>
            <a:headEnd/>
            <a:tailEnd/>
          </a:ln>
        </p:spPr>
      </p:pic>
      <p:pic>
        <p:nvPicPr>
          <p:cNvPr id="13314" name="Picture 2"/>
          <p:cNvPicPr>
            <a:picLocks noChangeAspect="1" noChangeArrowheads="1"/>
          </p:cNvPicPr>
          <p:nvPr/>
        </p:nvPicPr>
        <p:blipFill>
          <a:blip r:embed="rId3" cstate="print"/>
          <a:srcRect/>
          <a:stretch>
            <a:fillRect/>
          </a:stretch>
        </p:blipFill>
        <p:spPr bwMode="auto">
          <a:xfrm>
            <a:off x="3815408" y="4655515"/>
            <a:ext cx="5328592" cy="2202485"/>
          </a:xfrm>
          <a:prstGeom prst="rect">
            <a:avLst/>
          </a:prstGeom>
          <a:noFill/>
          <a:ln w="9525">
            <a:noFill/>
            <a:miter lim="800000"/>
            <a:headEnd/>
            <a:tailEnd/>
          </a:ln>
        </p:spPr>
      </p:pic>
      <p:pic>
        <p:nvPicPr>
          <p:cNvPr id="13315" name="Picture 3"/>
          <p:cNvPicPr>
            <a:picLocks noChangeAspect="1" noChangeArrowheads="1"/>
          </p:cNvPicPr>
          <p:nvPr/>
        </p:nvPicPr>
        <p:blipFill>
          <a:blip r:embed="rId4" cstate="print"/>
          <a:srcRect/>
          <a:stretch>
            <a:fillRect/>
          </a:stretch>
        </p:blipFill>
        <p:spPr bwMode="auto">
          <a:xfrm>
            <a:off x="1043608" y="0"/>
            <a:ext cx="5251102" cy="22897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15616" y="260648"/>
            <a:ext cx="7498080" cy="836712"/>
          </a:xfrm>
          <a:prstGeom prst="rect">
            <a:avLst/>
          </a:prstGeom>
        </p:spPr>
        <p:txBody>
          <a:bodyPr anchor="b">
            <a:normAutofit fontScale="90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1" u="none" strike="noStrike" kern="1200" cap="none" spc="0" normalizeH="0" baseline="0" noProof="0" dirty="0" smtClean="0">
                <a:ln>
                  <a:noFill/>
                </a:ln>
                <a:solidFill>
                  <a:schemeClr val="accent1">
                    <a:lumMod val="75000"/>
                  </a:schemeClr>
                </a:solidFill>
                <a:effectLst>
                  <a:outerShdw blurRad="50000" dist="30000" dir="5400000" algn="tl" rotWithShape="0">
                    <a:srgbClr val="000000">
                      <a:alpha val="30000"/>
                    </a:srgbClr>
                  </a:outerShdw>
                </a:effectLst>
                <a:uLnTx/>
                <a:uFillTx/>
                <a:latin typeface="+mj-lt"/>
                <a:ea typeface="+mj-ea"/>
                <a:cs typeface="+mj-cs"/>
              </a:rPr>
              <a:t>6-2 Comparison under static conditions: </a:t>
            </a:r>
            <a:br>
              <a:rPr kumimoji="0" lang="en-US" sz="3200" b="1" i="1" u="none" strike="noStrike" kern="1200" cap="none" spc="0" normalizeH="0" baseline="0" noProof="0" dirty="0" smtClean="0">
                <a:ln>
                  <a:noFill/>
                </a:ln>
                <a:solidFill>
                  <a:schemeClr val="accent1">
                    <a:lumMod val="75000"/>
                  </a:schemeClr>
                </a:solidFill>
                <a:effectLst>
                  <a:outerShdw blurRad="50000" dist="30000" dir="5400000" algn="tl" rotWithShape="0">
                    <a:srgbClr val="000000">
                      <a:alpha val="30000"/>
                    </a:srgbClr>
                  </a:outerShdw>
                </a:effectLst>
                <a:uLnTx/>
                <a:uFillTx/>
                <a:latin typeface="+mj-lt"/>
                <a:ea typeface="+mj-ea"/>
                <a:cs typeface="+mj-cs"/>
              </a:rPr>
            </a:br>
            <a:r>
              <a:rPr kumimoji="0" lang="en-US" sz="3200" b="1" i="1" u="none" strike="noStrike" kern="1200" cap="none" spc="0" normalizeH="0" baseline="0" noProof="0" dirty="0" smtClean="0">
                <a:ln>
                  <a:noFill/>
                </a:ln>
                <a:solidFill>
                  <a:schemeClr val="accent1">
                    <a:lumMod val="75000"/>
                  </a:schemeClr>
                </a:solidFill>
                <a:effectLst>
                  <a:outerShdw blurRad="50000" dist="30000" dir="5400000" algn="tl" rotWithShape="0">
                    <a:srgbClr val="000000">
                      <a:alpha val="30000"/>
                    </a:srgbClr>
                  </a:outerShdw>
                </a:effectLst>
                <a:uLnTx/>
                <a:uFillTx/>
                <a:latin typeface="+mj-lt"/>
                <a:ea typeface="+mj-ea"/>
                <a:cs typeface="+mj-cs"/>
              </a:rPr>
              <a:t>	</a:t>
            </a:r>
            <a:endParaRPr kumimoji="0" lang="en-US" sz="32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
        <p:nvSpPr>
          <p:cNvPr id="3" name="TextBox 2"/>
          <p:cNvSpPr txBox="1"/>
          <p:nvPr/>
        </p:nvSpPr>
        <p:spPr>
          <a:xfrm>
            <a:off x="1115616" y="1124744"/>
            <a:ext cx="7786742" cy="646331"/>
          </a:xfrm>
          <a:prstGeom prst="rect">
            <a:avLst/>
          </a:prstGeom>
          <a:noFill/>
        </p:spPr>
        <p:txBody>
          <a:bodyPr wrap="square" rtlCol="1">
            <a:spAutoFit/>
          </a:bodyPr>
          <a:lstStyle/>
          <a:p>
            <a:endParaRPr lang="en-US" dirty="0" smtClean="0">
              <a:latin typeface="Times New Roman" pitchFamily="18" charset="0"/>
              <a:cs typeface="Times New Roman" pitchFamily="18" charset="0"/>
            </a:endParaRPr>
          </a:p>
          <a:p>
            <a:endParaRPr lang="ar-JO" dirty="0"/>
          </a:p>
        </p:txBody>
      </p:sp>
      <p:sp>
        <p:nvSpPr>
          <p:cNvPr id="4" name="TextBox 3"/>
          <p:cNvSpPr txBox="1"/>
          <p:nvPr/>
        </p:nvSpPr>
        <p:spPr>
          <a:xfrm>
            <a:off x="1043608" y="692696"/>
            <a:ext cx="7786742" cy="1015663"/>
          </a:xfrm>
          <a:prstGeom prst="rect">
            <a:avLst/>
          </a:prstGeom>
          <a:noFill/>
        </p:spPr>
        <p:txBody>
          <a:bodyPr wrap="square" rtlCol="1">
            <a:spAutoFit/>
          </a:bodyPr>
          <a:lstStyle/>
          <a:p>
            <a:r>
              <a:rPr lang="en-US" sz="2000" dirty="0" smtClean="0"/>
              <a:t>The moment values in columns and the beams in strong soil case through actual soil case to weak soil case is decreasing, which appears in flexure steel, for example in first floor frame 2-2:</a:t>
            </a:r>
          </a:p>
        </p:txBody>
      </p:sp>
      <p:graphicFrame>
        <p:nvGraphicFramePr>
          <p:cNvPr id="6" name="Table 5"/>
          <p:cNvGraphicFramePr>
            <a:graphicFrameLocks noGrp="1"/>
          </p:cNvGraphicFramePr>
          <p:nvPr/>
        </p:nvGraphicFramePr>
        <p:xfrm>
          <a:off x="1691680" y="1700808"/>
          <a:ext cx="6096000" cy="1854200"/>
        </p:xfrm>
        <a:graphic>
          <a:graphicData uri="http://schemas.openxmlformats.org/drawingml/2006/table">
            <a:tbl>
              <a:tblPr firstRow="1" bandRow="1">
                <a:tableStyleId>{68D230F3-CF80-4859-8CE7-A43EE81993B5}</a:tableStyleId>
              </a:tblPr>
              <a:tblGrid>
                <a:gridCol w="1524000"/>
                <a:gridCol w="1524000"/>
                <a:gridCol w="1524000"/>
                <a:gridCol w="1524000"/>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Fixation</a:t>
                      </a:r>
                      <a:endParaRPr lang="ar-JO" sz="18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Strong soil</a:t>
                      </a:r>
                      <a:endParaRPr lang="ar-JO" sz="18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Actual soil</a:t>
                      </a:r>
                      <a:endParaRPr lang="ar-JO" sz="18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Weak soil</a:t>
                      </a:r>
                      <a:endParaRPr lang="ar-JO" sz="1800" dirty="0" smtClean="0"/>
                    </a:p>
                  </a:txBody>
                  <a:tcPr/>
                </a:tc>
              </a:tr>
              <a:tr h="370840">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Beam (A-B) exterior positive moment</a:t>
                      </a:r>
                      <a:endParaRPr lang="ar-JO" sz="1800" dirty="0" smtClean="0"/>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ar-JO" sz="1800" dirty="0" smtClean="0"/>
                    </a:p>
                  </a:txBody>
                  <a:tcPr/>
                </a:tc>
                <a:tc hMerge="1">
                  <a:txBody>
                    <a:bodyPr/>
                    <a:lstStyle/>
                    <a:p>
                      <a:endParaRPr lang="en-US" dirty="0"/>
                    </a:p>
                  </a:txBody>
                  <a:tcPr/>
                </a:tc>
                <a:tc hMerge="1">
                  <a:txBody>
                    <a:bodyPr/>
                    <a:lstStyle/>
                    <a:p>
                      <a:endParaRPr lang="en-US"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27.33 cm</a:t>
                      </a:r>
                      <a:r>
                        <a:rPr lang="en-US" baseline="30000" dirty="0" smtClean="0"/>
                        <a:t>2</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27.49 cm</a:t>
                      </a:r>
                      <a:r>
                        <a:rPr lang="en-US" baseline="30000" dirty="0" smtClean="0"/>
                        <a:t>2</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27.44 cm</a:t>
                      </a:r>
                      <a:r>
                        <a:rPr lang="en-US" baseline="30000" dirty="0" smtClean="0"/>
                        <a:t>2</a:t>
                      </a:r>
                    </a:p>
                  </a:txBody>
                  <a:tcPr/>
                </a:tc>
                <a:tc>
                  <a:txBody>
                    <a:bodyPr/>
                    <a:lstStyle/>
                    <a:p>
                      <a:pPr algn="ctr"/>
                      <a:r>
                        <a:rPr lang="en-US" dirty="0" smtClean="0"/>
                        <a:t>27.22 cm</a:t>
                      </a:r>
                      <a:r>
                        <a:rPr lang="en-US" baseline="30000" dirty="0" smtClean="0"/>
                        <a:t>2</a:t>
                      </a:r>
                      <a:endParaRPr lang="en-US" baseline="30000" dirty="0"/>
                    </a:p>
                  </a:txBody>
                  <a:tcPr/>
                </a:tc>
              </a:tr>
              <a:tr h="370840">
                <a:tc gridSpan="4">
                  <a:txBody>
                    <a:bodyPr/>
                    <a:lstStyle/>
                    <a:p>
                      <a:pPr algn="ctr"/>
                      <a:r>
                        <a:rPr lang="en-US" dirty="0" smtClean="0"/>
                        <a:t>Column B-1 </a:t>
                      </a:r>
                      <a:endParaRPr lang="en-US" dirty="0"/>
                    </a:p>
                  </a:txBody>
                  <a:tcPr/>
                </a:tc>
                <a:tc hMerge="1">
                  <a:txBody>
                    <a:bodyPr/>
                    <a:lstStyle/>
                    <a:p>
                      <a:pPr algn="ctr"/>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129.55 cm</a:t>
                      </a:r>
                      <a:r>
                        <a:rPr lang="en-US" baseline="30000" dirty="0" smtClean="0"/>
                        <a:t>2</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131.01 cm</a:t>
                      </a:r>
                      <a:r>
                        <a:rPr lang="en-US" baseline="30000" dirty="0" smtClean="0"/>
                        <a:t>2</a:t>
                      </a:r>
                    </a:p>
                  </a:txBody>
                  <a:tcPr/>
                </a:tc>
                <a:tc>
                  <a:txBody>
                    <a:bodyPr/>
                    <a:lstStyle/>
                    <a:p>
                      <a:pPr algn="ctr"/>
                      <a:r>
                        <a:rPr lang="en-US" dirty="0" smtClean="0"/>
                        <a:t>129.97 cm</a:t>
                      </a:r>
                      <a:r>
                        <a:rPr lang="en-US" baseline="30000" dirty="0" smtClean="0"/>
                        <a:t>2</a:t>
                      </a:r>
                      <a:endParaRPr lang="en-US" baseline="30000" dirty="0"/>
                    </a:p>
                  </a:txBody>
                  <a:tcPr/>
                </a:tc>
                <a:tc>
                  <a:txBody>
                    <a:bodyPr/>
                    <a:lstStyle/>
                    <a:p>
                      <a:pPr algn="ctr"/>
                      <a:r>
                        <a:rPr lang="en-US" dirty="0" smtClean="0"/>
                        <a:t>127.87 cm</a:t>
                      </a:r>
                      <a:r>
                        <a:rPr lang="en-US" baseline="30000" dirty="0" smtClean="0"/>
                        <a:t>2</a:t>
                      </a:r>
                      <a:endParaRPr lang="en-US" baseline="30000" dirty="0"/>
                    </a:p>
                  </a:txBody>
                  <a:tcPr/>
                </a:tc>
              </a:tr>
            </a:tbl>
          </a:graphicData>
        </a:graphic>
      </p:graphicFrame>
      <p:sp>
        <p:nvSpPr>
          <p:cNvPr id="7" name="TextBox 6"/>
          <p:cNvSpPr txBox="1"/>
          <p:nvPr/>
        </p:nvSpPr>
        <p:spPr>
          <a:xfrm>
            <a:off x="1043608" y="3573016"/>
            <a:ext cx="7786742" cy="830997"/>
          </a:xfrm>
          <a:prstGeom prst="rect">
            <a:avLst/>
          </a:prstGeom>
          <a:noFill/>
        </p:spPr>
        <p:txBody>
          <a:bodyPr wrap="square" rtlCol="1">
            <a:spAutoFit/>
          </a:bodyPr>
          <a:lstStyle/>
          <a:p>
            <a:r>
              <a:rPr lang="en-US" sz="2400" dirty="0" smtClean="0"/>
              <a:t>This is due to decreasing in settlement </a:t>
            </a:r>
            <a:r>
              <a:rPr lang="en-US" sz="2400" dirty="0" smtClean="0"/>
              <a:t>differences</a:t>
            </a:r>
          </a:p>
          <a:p>
            <a:r>
              <a:rPr lang="en-US" sz="2400" dirty="0" smtClean="0"/>
              <a:t>Except fixation case</a:t>
            </a:r>
            <a:endParaRPr lang="en-US" sz="2400" dirty="0" smtClean="0"/>
          </a:p>
        </p:txBody>
      </p:sp>
      <p:graphicFrame>
        <p:nvGraphicFramePr>
          <p:cNvPr id="9" name="Table 8"/>
          <p:cNvGraphicFramePr>
            <a:graphicFrameLocks noGrp="1"/>
          </p:cNvGraphicFramePr>
          <p:nvPr/>
        </p:nvGraphicFramePr>
        <p:xfrm>
          <a:off x="971600" y="4509120"/>
          <a:ext cx="7956376" cy="2088235"/>
        </p:xfrm>
        <a:graphic>
          <a:graphicData uri="http://schemas.openxmlformats.org/drawingml/2006/table">
            <a:tbl>
              <a:tblPr/>
              <a:tblGrid>
                <a:gridCol w="2109382"/>
                <a:gridCol w="1948388"/>
                <a:gridCol w="1949303"/>
                <a:gridCol w="1949303"/>
              </a:tblGrid>
              <a:tr h="417647">
                <a:tc>
                  <a:txBody>
                    <a:bodyPr/>
                    <a:lstStyle/>
                    <a:p>
                      <a:pPr>
                        <a:lnSpc>
                          <a:spcPct val="115000"/>
                        </a:lnSpc>
                        <a:spcAft>
                          <a:spcPts val="0"/>
                        </a:spcAft>
                      </a:pPr>
                      <a:endParaRPr lang="en-US" sz="1800">
                        <a:latin typeface="+mj-lt"/>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a:latin typeface="+mj-lt"/>
                          <a:ea typeface="Cambria"/>
                          <a:cs typeface="Times New Roman"/>
                        </a:rPr>
                        <a:t>Corner (cm)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a:latin typeface="+mj-lt"/>
                          <a:ea typeface="Cambria"/>
                          <a:cs typeface="Times New Roman"/>
                        </a:rPr>
                        <a:t>Interior (cm)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a:latin typeface="+mj-lt"/>
                          <a:ea typeface="Cambria"/>
                          <a:cs typeface="Times New Roman"/>
                        </a:rPr>
                        <a:t>Corner / Interior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7647">
                <a:tc>
                  <a:txBody>
                    <a:bodyPr/>
                    <a:lstStyle/>
                    <a:p>
                      <a:pPr algn="ctr">
                        <a:lnSpc>
                          <a:spcPct val="115000"/>
                        </a:lnSpc>
                        <a:spcAft>
                          <a:spcPts val="0"/>
                        </a:spcAft>
                      </a:pPr>
                      <a:r>
                        <a:rPr lang="en-US" sz="1800">
                          <a:latin typeface="+mj-lt"/>
                          <a:ea typeface="Cambria"/>
                          <a:cs typeface="Times New Roman"/>
                        </a:rPr>
                        <a:t>Fixation case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a:latin typeface="+mj-lt"/>
                          <a:ea typeface="Cambria"/>
                          <a:cs typeface="Times New Roman"/>
                        </a:rPr>
                        <a:t>0.34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a:latin typeface="+mj-lt"/>
                          <a:ea typeface="Cambria"/>
                          <a:cs typeface="Times New Roman"/>
                        </a:rPr>
                        <a:t>1.02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a:latin typeface="+mj-lt"/>
                          <a:ea typeface="Cambria"/>
                          <a:cs typeface="Times New Roman"/>
                        </a:rPr>
                        <a:t>0.333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7647">
                <a:tc>
                  <a:txBody>
                    <a:bodyPr/>
                    <a:lstStyle/>
                    <a:p>
                      <a:pPr algn="ctr">
                        <a:lnSpc>
                          <a:spcPct val="115000"/>
                        </a:lnSpc>
                        <a:spcAft>
                          <a:spcPts val="0"/>
                        </a:spcAft>
                      </a:pPr>
                      <a:r>
                        <a:rPr lang="en-US" sz="1800">
                          <a:latin typeface="+mj-lt"/>
                          <a:ea typeface="Cambria"/>
                          <a:cs typeface="Times New Roman"/>
                        </a:rPr>
                        <a:t>Strong soil case10kg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a:latin typeface="+mj-lt"/>
                          <a:ea typeface="Cambria"/>
                          <a:cs typeface="Times New Roman"/>
                        </a:rPr>
                        <a:t>0.53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a:latin typeface="+mj-lt"/>
                          <a:ea typeface="Cambria"/>
                          <a:cs typeface="Times New Roman"/>
                        </a:rPr>
                        <a:t>0.64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a:latin typeface="+mj-lt"/>
                          <a:ea typeface="Cambria"/>
                          <a:cs typeface="Times New Roman"/>
                        </a:rPr>
                        <a:t>0.83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7647">
                <a:tc>
                  <a:txBody>
                    <a:bodyPr/>
                    <a:lstStyle/>
                    <a:p>
                      <a:pPr algn="ctr">
                        <a:lnSpc>
                          <a:spcPct val="115000"/>
                        </a:lnSpc>
                        <a:spcAft>
                          <a:spcPts val="0"/>
                        </a:spcAft>
                      </a:pPr>
                      <a:r>
                        <a:rPr lang="en-US" sz="1800">
                          <a:latin typeface="+mj-lt"/>
                          <a:ea typeface="Cambria"/>
                          <a:cs typeface="Times New Roman"/>
                        </a:rPr>
                        <a:t>Actual soil case3.5kg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a:latin typeface="+mj-lt"/>
                          <a:ea typeface="Cambria"/>
                          <a:cs typeface="Times New Roman"/>
                        </a:rPr>
                        <a:t>0.94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a:latin typeface="+mj-lt"/>
                          <a:ea typeface="Cambria"/>
                          <a:cs typeface="Times New Roman"/>
                        </a:rPr>
                        <a:t>1.03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a:latin typeface="+mj-lt"/>
                          <a:ea typeface="Cambria"/>
                          <a:cs typeface="Times New Roman"/>
                        </a:rPr>
                        <a:t>0.913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7647">
                <a:tc>
                  <a:txBody>
                    <a:bodyPr/>
                    <a:lstStyle/>
                    <a:p>
                      <a:pPr algn="ctr">
                        <a:lnSpc>
                          <a:spcPct val="115000"/>
                        </a:lnSpc>
                        <a:spcAft>
                          <a:spcPts val="0"/>
                        </a:spcAft>
                      </a:pPr>
                      <a:r>
                        <a:rPr lang="en-US" sz="1800">
                          <a:latin typeface="+mj-lt"/>
                          <a:ea typeface="Cambria"/>
                          <a:cs typeface="Times New Roman"/>
                        </a:rPr>
                        <a:t>Weak soil case1.0kg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a:latin typeface="+mj-lt"/>
                          <a:ea typeface="Cambria"/>
                          <a:cs typeface="Times New Roman"/>
                        </a:rPr>
                        <a:t>2.49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a:latin typeface="+mj-lt"/>
                          <a:ea typeface="Cambria"/>
                          <a:cs typeface="Times New Roman"/>
                        </a:rPr>
                        <a:t>2.54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dirty="0">
                          <a:latin typeface="+mj-lt"/>
                          <a:ea typeface="Cambria"/>
                          <a:cs typeface="Times New Roman"/>
                        </a:rPr>
                        <a:t>0.98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15616" y="260648"/>
            <a:ext cx="7498080" cy="836712"/>
          </a:xfrm>
          <a:prstGeom prst="rect">
            <a:avLst/>
          </a:prstGeom>
        </p:spPr>
        <p:txBody>
          <a:bodyPr anchor="b">
            <a:normAutofit fontScale="90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1" u="none" strike="noStrike" kern="1200" cap="none" spc="0" normalizeH="0" baseline="0" noProof="0" dirty="0" smtClean="0">
                <a:ln>
                  <a:noFill/>
                </a:ln>
                <a:solidFill>
                  <a:schemeClr val="accent1">
                    <a:lumMod val="75000"/>
                  </a:schemeClr>
                </a:solidFill>
                <a:effectLst>
                  <a:outerShdw blurRad="50000" dist="30000" dir="5400000" algn="tl" rotWithShape="0">
                    <a:srgbClr val="000000">
                      <a:alpha val="30000"/>
                    </a:srgbClr>
                  </a:outerShdw>
                </a:effectLst>
                <a:uLnTx/>
                <a:uFillTx/>
                <a:latin typeface="+mj-lt"/>
                <a:ea typeface="+mj-ea"/>
                <a:cs typeface="+mj-cs"/>
              </a:rPr>
              <a:t>6-3 Comparison under dynamic conditions: </a:t>
            </a:r>
            <a:br>
              <a:rPr kumimoji="0" lang="en-US" sz="3200" b="1" i="1" u="none" strike="noStrike" kern="1200" cap="none" spc="0" normalizeH="0" baseline="0" noProof="0" dirty="0" smtClean="0">
                <a:ln>
                  <a:noFill/>
                </a:ln>
                <a:solidFill>
                  <a:schemeClr val="accent1">
                    <a:lumMod val="75000"/>
                  </a:schemeClr>
                </a:solidFill>
                <a:effectLst>
                  <a:outerShdw blurRad="50000" dist="30000" dir="5400000" algn="tl" rotWithShape="0">
                    <a:srgbClr val="000000">
                      <a:alpha val="30000"/>
                    </a:srgbClr>
                  </a:outerShdw>
                </a:effectLst>
                <a:uLnTx/>
                <a:uFillTx/>
                <a:latin typeface="+mj-lt"/>
                <a:ea typeface="+mj-ea"/>
                <a:cs typeface="+mj-cs"/>
              </a:rPr>
            </a:br>
            <a:r>
              <a:rPr kumimoji="0" lang="en-US" sz="3200" b="1" i="1" u="none" strike="noStrike" kern="1200" cap="none" spc="0" normalizeH="0" baseline="0" noProof="0" dirty="0" smtClean="0">
                <a:ln>
                  <a:noFill/>
                </a:ln>
                <a:solidFill>
                  <a:schemeClr val="accent1">
                    <a:lumMod val="75000"/>
                  </a:schemeClr>
                </a:solidFill>
                <a:effectLst>
                  <a:outerShdw blurRad="50000" dist="30000" dir="5400000" algn="tl" rotWithShape="0">
                    <a:srgbClr val="000000">
                      <a:alpha val="30000"/>
                    </a:srgbClr>
                  </a:outerShdw>
                </a:effectLst>
                <a:uLnTx/>
                <a:uFillTx/>
                <a:latin typeface="+mj-lt"/>
                <a:ea typeface="+mj-ea"/>
                <a:cs typeface="+mj-cs"/>
              </a:rPr>
              <a:t>	</a:t>
            </a:r>
            <a:endParaRPr kumimoji="0" lang="en-US" sz="32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
        <p:nvSpPr>
          <p:cNvPr id="3" name="TextBox 2"/>
          <p:cNvSpPr txBox="1"/>
          <p:nvPr/>
        </p:nvSpPr>
        <p:spPr>
          <a:xfrm>
            <a:off x="1115616" y="1124744"/>
            <a:ext cx="7786742" cy="646331"/>
          </a:xfrm>
          <a:prstGeom prst="rect">
            <a:avLst/>
          </a:prstGeom>
          <a:noFill/>
        </p:spPr>
        <p:txBody>
          <a:bodyPr wrap="square" rtlCol="1">
            <a:spAutoFit/>
          </a:bodyPr>
          <a:lstStyle/>
          <a:p>
            <a:endParaRPr lang="en-US" dirty="0" smtClean="0">
              <a:latin typeface="Times New Roman" pitchFamily="18" charset="0"/>
              <a:cs typeface="Times New Roman" pitchFamily="18" charset="0"/>
            </a:endParaRPr>
          </a:p>
          <a:p>
            <a:endParaRPr lang="ar-JO" dirty="0"/>
          </a:p>
        </p:txBody>
      </p:sp>
      <p:sp>
        <p:nvSpPr>
          <p:cNvPr id="4" name="TextBox 3"/>
          <p:cNvSpPr txBox="1"/>
          <p:nvPr/>
        </p:nvSpPr>
        <p:spPr>
          <a:xfrm>
            <a:off x="1043608" y="836712"/>
            <a:ext cx="7786742" cy="1015663"/>
          </a:xfrm>
          <a:prstGeom prst="rect">
            <a:avLst/>
          </a:prstGeom>
          <a:noFill/>
        </p:spPr>
        <p:txBody>
          <a:bodyPr wrap="square" rtlCol="1">
            <a:spAutoFit/>
          </a:bodyPr>
          <a:lstStyle/>
          <a:p>
            <a:r>
              <a:rPr lang="en-US" sz="2000" dirty="0" smtClean="0"/>
              <a:t>The moment values in fixation case to strong soil case through actual soil case to weak soil case is decreasing, which appears in flexure steel, for example in first floor frame 2-2:</a:t>
            </a:r>
          </a:p>
        </p:txBody>
      </p:sp>
      <p:graphicFrame>
        <p:nvGraphicFramePr>
          <p:cNvPr id="6" name="Table 5"/>
          <p:cNvGraphicFramePr>
            <a:graphicFrameLocks noGrp="1"/>
          </p:cNvGraphicFramePr>
          <p:nvPr/>
        </p:nvGraphicFramePr>
        <p:xfrm>
          <a:off x="1691680" y="1916832"/>
          <a:ext cx="6096000" cy="2595880"/>
        </p:xfrm>
        <a:graphic>
          <a:graphicData uri="http://schemas.openxmlformats.org/drawingml/2006/table">
            <a:tbl>
              <a:tblPr firstRow="1" bandRow="1">
                <a:tableStyleId>{68D230F3-CF80-4859-8CE7-A43EE81993B5}</a:tableStyleId>
              </a:tblPr>
              <a:tblGrid>
                <a:gridCol w="1524000"/>
                <a:gridCol w="1524000"/>
                <a:gridCol w="1524000"/>
                <a:gridCol w="1524000"/>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Fixation</a:t>
                      </a:r>
                      <a:endParaRPr lang="ar-JO" sz="18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Strong soil</a:t>
                      </a:r>
                      <a:endParaRPr lang="ar-JO" sz="18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Actual soil</a:t>
                      </a:r>
                      <a:endParaRPr lang="ar-JO" sz="18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Weak soil</a:t>
                      </a:r>
                      <a:endParaRPr lang="ar-JO" sz="1800" dirty="0" smtClean="0"/>
                    </a:p>
                  </a:txBody>
                  <a:tcPr/>
                </a:tc>
              </a:tr>
              <a:tr h="370840">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Beam (A-B) exterior positive moment</a:t>
                      </a:r>
                      <a:endParaRPr lang="ar-JO" sz="1800" dirty="0" smtClean="0"/>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ar-JO" sz="1800" dirty="0" smtClean="0"/>
                    </a:p>
                  </a:txBody>
                  <a:tcPr/>
                </a:tc>
                <a:tc hMerge="1">
                  <a:txBody>
                    <a:bodyPr/>
                    <a:lstStyle/>
                    <a:p>
                      <a:endParaRPr lang="en-US" dirty="0"/>
                    </a:p>
                  </a:txBody>
                  <a:tcPr/>
                </a:tc>
                <a:tc hMerge="1">
                  <a:txBody>
                    <a:bodyPr/>
                    <a:lstStyle/>
                    <a:p>
                      <a:endParaRPr lang="en-US"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31.63 cm</a:t>
                      </a:r>
                      <a:r>
                        <a:rPr lang="en-US" sz="1800" baseline="30000" dirty="0" smtClean="0"/>
                        <a:t>2</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30.92 cm</a:t>
                      </a:r>
                      <a:r>
                        <a:rPr lang="en-US" sz="1800" baseline="30000" dirty="0" smtClean="0"/>
                        <a:t>2</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30.9 cm</a:t>
                      </a:r>
                      <a:r>
                        <a:rPr lang="en-US" sz="1800" baseline="30000" dirty="0" smtClean="0"/>
                        <a:t>2</a:t>
                      </a:r>
                    </a:p>
                  </a:txBody>
                  <a:tcPr/>
                </a:tc>
                <a:tc>
                  <a:txBody>
                    <a:bodyPr/>
                    <a:lstStyle/>
                    <a:p>
                      <a:pPr algn="ctr"/>
                      <a:r>
                        <a:rPr lang="en-US" sz="1800" dirty="0" smtClean="0"/>
                        <a:t>30.71 cm</a:t>
                      </a:r>
                      <a:r>
                        <a:rPr lang="en-US" sz="1800" baseline="30000" dirty="0" smtClean="0"/>
                        <a:t>2</a:t>
                      </a:r>
                      <a:endParaRPr lang="en-US" sz="1800" baseline="30000" dirty="0"/>
                    </a:p>
                  </a:txBody>
                  <a:tcPr/>
                </a:tc>
              </a:tr>
              <a:tr h="370840">
                <a:tc gridSpan="4">
                  <a:txBody>
                    <a:bodyPr/>
                    <a:lstStyle/>
                    <a:p>
                      <a:pPr algn="ctr"/>
                      <a:r>
                        <a:rPr lang="en-US" sz="1800" dirty="0" smtClean="0"/>
                        <a:t>Column B-1 </a:t>
                      </a:r>
                      <a:endParaRPr lang="en-US" sz="1800" dirty="0"/>
                    </a:p>
                  </a:txBody>
                  <a:tcPr/>
                </a:tc>
                <a:tc hMerge="1">
                  <a:txBody>
                    <a:bodyPr/>
                    <a:lstStyle/>
                    <a:p>
                      <a:pPr algn="ctr"/>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aseline="0" dirty="0" smtClean="0"/>
                        <a:t>128.58 </a:t>
                      </a:r>
                      <a:r>
                        <a:rPr lang="en-US" sz="1800" dirty="0" smtClean="0"/>
                        <a:t>cm</a:t>
                      </a:r>
                      <a:r>
                        <a:rPr lang="en-US" sz="1800" baseline="30000" dirty="0" smtClean="0"/>
                        <a:t>2</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126.34 cm</a:t>
                      </a:r>
                      <a:r>
                        <a:rPr lang="en-US" sz="1800" baseline="30000" dirty="0" smtClean="0"/>
                        <a:t>2</a:t>
                      </a:r>
                    </a:p>
                  </a:txBody>
                  <a:tcPr/>
                </a:tc>
                <a:tc>
                  <a:txBody>
                    <a:bodyPr/>
                    <a:lstStyle/>
                    <a:p>
                      <a:pPr algn="ctr"/>
                      <a:r>
                        <a:rPr lang="en-US" sz="1800" dirty="0" smtClean="0"/>
                        <a:t>125.37 cm</a:t>
                      </a:r>
                      <a:r>
                        <a:rPr lang="en-US" sz="1800" baseline="30000" dirty="0" smtClean="0"/>
                        <a:t>2</a:t>
                      </a:r>
                      <a:endParaRPr lang="en-US" sz="1800" baseline="30000" dirty="0"/>
                    </a:p>
                  </a:txBody>
                  <a:tcPr/>
                </a:tc>
                <a:tc>
                  <a:txBody>
                    <a:bodyPr/>
                    <a:lstStyle/>
                    <a:p>
                      <a:pPr algn="ctr"/>
                      <a:r>
                        <a:rPr lang="en-US" sz="1800" dirty="0" smtClean="0"/>
                        <a:t>123.3 cm</a:t>
                      </a:r>
                      <a:r>
                        <a:rPr lang="en-US" sz="1800" baseline="30000" dirty="0" smtClean="0"/>
                        <a:t>2</a:t>
                      </a:r>
                      <a:endParaRPr lang="en-US" sz="1800" baseline="30000" dirty="0"/>
                    </a:p>
                  </a:txBody>
                  <a:tcPr/>
                </a:tc>
              </a:tr>
              <a:tr h="370840">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aseline="0" dirty="0" smtClean="0"/>
                        <a:t>Tie beam (B-A) </a:t>
                      </a:r>
                      <a:r>
                        <a:rPr lang="en-US" sz="1800" dirty="0" smtClean="0"/>
                        <a:t>exterior positive moment</a:t>
                      </a:r>
                      <a:r>
                        <a:rPr lang="en-US" sz="1800" baseline="0" dirty="0" smtClean="0"/>
                        <a:t>  </a:t>
                      </a:r>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aseline="30000" dirty="0" smtClean="0"/>
                    </a:p>
                  </a:txBody>
                  <a:tcPr/>
                </a:tc>
                <a:tc hMerge="1">
                  <a:txBody>
                    <a:bodyPr/>
                    <a:lstStyle/>
                    <a:p>
                      <a:pPr algn="ctr"/>
                      <a:endParaRPr lang="en-US" sz="1800" baseline="30000" dirty="0"/>
                    </a:p>
                  </a:txBody>
                  <a:tcPr/>
                </a:tc>
                <a:tc hMerge="1">
                  <a:txBody>
                    <a:bodyPr/>
                    <a:lstStyle/>
                    <a:p>
                      <a:pPr algn="ctr"/>
                      <a:endParaRPr lang="en-US" sz="1800" baseline="30000"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9.91 cm</a:t>
                      </a:r>
                      <a:r>
                        <a:rPr lang="en-US" sz="1800" baseline="30000" dirty="0" smtClean="0"/>
                        <a:t>2</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aseline="0" dirty="0" smtClean="0"/>
                        <a:t>5.02 </a:t>
                      </a:r>
                      <a:r>
                        <a:rPr lang="en-US" sz="1800" dirty="0" smtClean="0"/>
                        <a:t>cm</a:t>
                      </a:r>
                      <a:r>
                        <a:rPr lang="en-US" sz="1800" baseline="30000" dirty="0" smtClean="0"/>
                        <a:t>2</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aseline="0" dirty="0" smtClean="0"/>
                        <a:t>6.37 </a:t>
                      </a:r>
                      <a:r>
                        <a:rPr lang="en-US" sz="1800" dirty="0" smtClean="0"/>
                        <a:t>cm</a:t>
                      </a:r>
                      <a:r>
                        <a:rPr lang="en-US" sz="1800" baseline="30000" dirty="0" smtClean="0"/>
                        <a:t>2</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aseline="0" dirty="0" smtClean="0"/>
                        <a:t>8.43 </a:t>
                      </a:r>
                      <a:r>
                        <a:rPr lang="en-US" sz="1800" dirty="0" smtClean="0"/>
                        <a:t>cm</a:t>
                      </a:r>
                      <a:r>
                        <a:rPr lang="en-US" sz="1800" baseline="30000" dirty="0" smtClean="0"/>
                        <a:t>2</a:t>
                      </a:r>
                    </a:p>
                  </a:txBody>
                  <a:tcPr/>
                </a:tc>
              </a:tr>
            </a:tbl>
          </a:graphicData>
        </a:graphic>
      </p:graphicFrame>
      <p:sp>
        <p:nvSpPr>
          <p:cNvPr id="10" name="TextBox 9"/>
          <p:cNvSpPr txBox="1"/>
          <p:nvPr/>
        </p:nvSpPr>
        <p:spPr>
          <a:xfrm>
            <a:off x="1115616" y="4653136"/>
            <a:ext cx="7786742" cy="400110"/>
          </a:xfrm>
          <a:prstGeom prst="rect">
            <a:avLst/>
          </a:prstGeom>
          <a:noFill/>
        </p:spPr>
        <p:txBody>
          <a:bodyPr wrap="square" rtlCol="1">
            <a:spAutoFit/>
          </a:bodyPr>
          <a:lstStyle/>
          <a:p>
            <a:r>
              <a:rPr lang="en-US" sz="2000" dirty="0" smtClean="0"/>
              <a:t>Except the tie beams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accent1">
                    <a:lumMod val="75000"/>
                  </a:schemeClr>
                </a:solidFill>
              </a:rPr>
              <a:t>1.1</a:t>
            </a:r>
            <a:r>
              <a:rPr lang="en-US" dirty="0" smtClean="0"/>
              <a:t> Description of Project</a:t>
            </a:r>
            <a:endParaRPr lang="en-US" dirty="0"/>
          </a:p>
        </p:txBody>
      </p:sp>
      <p:sp>
        <p:nvSpPr>
          <p:cNvPr id="4" name="TextBox 3"/>
          <p:cNvSpPr txBox="1"/>
          <p:nvPr/>
        </p:nvSpPr>
        <p:spPr>
          <a:xfrm>
            <a:off x="1524000" y="1676400"/>
            <a:ext cx="6477000" cy="584775"/>
          </a:xfrm>
          <a:prstGeom prst="rect">
            <a:avLst/>
          </a:prstGeom>
          <a:noFill/>
        </p:spPr>
        <p:txBody>
          <a:bodyPr wrap="square" rtlCol="0">
            <a:spAutoFit/>
          </a:bodyPr>
          <a:lstStyle/>
          <a:p>
            <a:r>
              <a:rPr lang="en-US" sz="3200" dirty="0" smtClean="0"/>
              <a:t>-Type of building: Office Building </a:t>
            </a:r>
            <a:endParaRPr lang="en-US" sz="3200" dirty="0"/>
          </a:p>
        </p:txBody>
      </p:sp>
      <p:sp>
        <p:nvSpPr>
          <p:cNvPr id="5" name="TextBox 4"/>
          <p:cNvSpPr txBox="1"/>
          <p:nvPr/>
        </p:nvSpPr>
        <p:spPr>
          <a:xfrm>
            <a:off x="1524000" y="2438400"/>
            <a:ext cx="6553200" cy="1569660"/>
          </a:xfrm>
          <a:prstGeom prst="rect">
            <a:avLst/>
          </a:prstGeom>
          <a:noFill/>
        </p:spPr>
        <p:txBody>
          <a:bodyPr wrap="square" rtlCol="0">
            <a:spAutoFit/>
          </a:bodyPr>
          <a:lstStyle/>
          <a:p>
            <a:r>
              <a:rPr lang="en-US" sz="3200" dirty="0" smtClean="0"/>
              <a:t>-Area of the building (</a:t>
            </a:r>
            <a:r>
              <a:rPr lang="en-US" sz="3200" dirty="0" smtClean="0">
                <a:solidFill>
                  <a:schemeClr val="accent2">
                    <a:lumMod val="75000"/>
                  </a:schemeClr>
                </a:solidFill>
              </a:rPr>
              <a:t>865 m</a:t>
            </a:r>
            <a:r>
              <a:rPr lang="en-US" sz="3200" baseline="30000" dirty="0" smtClean="0">
                <a:solidFill>
                  <a:schemeClr val="accent2">
                    <a:lumMod val="75000"/>
                  </a:schemeClr>
                </a:solidFill>
              </a:rPr>
              <a:t>2</a:t>
            </a:r>
            <a:r>
              <a:rPr lang="en-US" sz="3200" dirty="0" smtClean="0"/>
              <a:t>)</a:t>
            </a:r>
          </a:p>
          <a:p>
            <a:endParaRPr lang="en-US" sz="3200" dirty="0" smtClean="0"/>
          </a:p>
          <a:p>
            <a:r>
              <a:rPr lang="en-US" sz="3200" dirty="0" smtClean="0"/>
              <a:t>-Number of stories ( </a:t>
            </a:r>
            <a:r>
              <a:rPr lang="en-US" sz="3200" dirty="0" smtClean="0">
                <a:solidFill>
                  <a:schemeClr val="accent2">
                    <a:lumMod val="75000"/>
                  </a:schemeClr>
                </a:solidFill>
              </a:rPr>
              <a:t>7 stories </a:t>
            </a:r>
            <a:r>
              <a:rPr lang="en-US" sz="3200" dirty="0" smtClean="0"/>
              <a:t>)</a:t>
            </a:r>
          </a:p>
        </p:txBody>
      </p:sp>
      <p:sp>
        <p:nvSpPr>
          <p:cNvPr id="6" name="TextBox 5"/>
          <p:cNvSpPr txBox="1"/>
          <p:nvPr/>
        </p:nvSpPr>
        <p:spPr>
          <a:xfrm>
            <a:off x="1600200" y="4267200"/>
            <a:ext cx="6248400" cy="2062103"/>
          </a:xfrm>
          <a:prstGeom prst="rect">
            <a:avLst/>
          </a:prstGeom>
          <a:noFill/>
        </p:spPr>
        <p:txBody>
          <a:bodyPr wrap="square" rtlCol="0">
            <a:spAutoFit/>
          </a:bodyPr>
          <a:lstStyle/>
          <a:p>
            <a:r>
              <a:rPr lang="en-US" sz="3200" dirty="0" smtClean="0"/>
              <a:t>-Ground floor contains Garages and      Stories with elevation (</a:t>
            </a:r>
            <a:r>
              <a:rPr lang="en-US" sz="3200" dirty="0" smtClean="0">
                <a:solidFill>
                  <a:schemeClr val="accent2">
                    <a:lumMod val="75000"/>
                  </a:schemeClr>
                </a:solidFill>
              </a:rPr>
              <a:t>4.5 m</a:t>
            </a:r>
            <a:r>
              <a:rPr lang="en-US" sz="3200" dirty="0" smtClean="0"/>
              <a:t>)</a:t>
            </a:r>
          </a:p>
          <a:p>
            <a:r>
              <a:rPr lang="en-US" sz="3200" dirty="0" smtClean="0"/>
              <a:t>-Remaining floors contain offices </a:t>
            </a:r>
          </a:p>
          <a:p>
            <a:r>
              <a:rPr lang="en-US" sz="3200" dirty="0" smtClean="0"/>
              <a:t>with elevation (</a:t>
            </a:r>
            <a:r>
              <a:rPr lang="en-US" sz="3200" dirty="0" smtClean="0">
                <a:solidFill>
                  <a:schemeClr val="accent2">
                    <a:lumMod val="75000"/>
                  </a:schemeClr>
                </a:solidFill>
              </a:rPr>
              <a:t>3.75 m</a:t>
            </a:r>
            <a:r>
              <a:rPr lang="en-US" sz="3200" dirty="0" smtClean="0"/>
              <a:t>)</a:t>
            </a:r>
            <a:endParaRPr lang="en-US" sz="32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43608" y="548680"/>
            <a:ext cx="7786742" cy="830997"/>
          </a:xfrm>
          <a:prstGeom prst="rect">
            <a:avLst/>
          </a:prstGeom>
          <a:noFill/>
        </p:spPr>
        <p:txBody>
          <a:bodyPr wrap="square" rtlCol="1">
            <a:spAutoFit/>
          </a:bodyPr>
          <a:lstStyle/>
          <a:p>
            <a:r>
              <a:rPr lang="en-US" sz="2400" dirty="0" smtClean="0"/>
              <a:t>Settlement values &amp; settlement ratios from earthquake response spectrum</a:t>
            </a:r>
          </a:p>
        </p:txBody>
      </p:sp>
      <p:graphicFrame>
        <p:nvGraphicFramePr>
          <p:cNvPr id="5" name="Table 4"/>
          <p:cNvGraphicFramePr>
            <a:graphicFrameLocks noGrp="1"/>
          </p:cNvGraphicFramePr>
          <p:nvPr/>
        </p:nvGraphicFramePr>
        <p:xfrm>
          <a:off x="1115616" y="1340768"/>
          <a:ext cx="7848874" cy="2308568"/>
        </p:xfrm>
        <a:graphic>
          <a:graphicData uri="http://schemas.openxmlformats.org/drawingml/2006/table">
            <a:tbl>
              <a:tblPr/>
              <a:tblGrid>
                <a:gridCol w="2080881"/>
                <a:gridCol w="1922063"/>
                <a:gridCol w="1922965"/>
                <a:gridCol w="1922965"/>
              </a:tblGrid>
              <a:tr h="498275">
                <a:tc>
                  <a:txBody>
                    <a:bodyPr/>
                    <a:lstStyle/>
                    <a:p>
                      <a:pPr>
                        <a:lnSpc>
                          <a:spcPct val="115000"/>
                        </a:lnSpc>
                        <a:spcAft>
                          <a:spcPts val="0"/>
                        </a:spcAft>
                      </a:pPr>
                      <a:endParaRPr lang="en-US" sz="1800">
                        <a:latin typeface="+mj-lt"/>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a:latin typeface="+mj-lt"/>
                          <a:ea typeface="Cambria"/>
                          <a:cs typeface="Times New Roman"/>
                        </a:rPr>
                        <a:t>Corner (cm)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a:latin typeface="+mj-lt"/>
                          <a:ea typeface="Cambria"/>
                          <a:cs typeface="Times New Roman"/>
                        </a:rPr>
                        <a:t>Interior (cm)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a:latin typeface="+mj-lt"/>
                          <a:ea typeface="Cambria"/>
                          <a:cs typeface="Times New Roman"/>
                        </a:rPr>
                        <a:t>Corner / Interior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149">
                <a:tc>
                  <a:txBody>
                    <a:bodyPr/>
                    <a:lstStyle/>
                    <a:p>
                      <a:pPr algn="ctr">
                        <a:lnSpc>
                          <a:spcPct val="115000"/>
                        </a:lnSpc>
                        <a:spcAft>
                          <a:spcPts val="0"/>
                        </a:spcAft>
                      </a:pPr>
                      <a:r>
                        <a:rPr lang="en-US" sz="1800">
                          <a:latin typeface="+mj-lt"/>
                          <a:ea typeface="Cambria"/>
                          <a:cs typeface="Times New Roman"/>
                        </a:rPr>
                        <a:t>Fixation case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a:latin typeface="+mj-lt"/>
                          <a:ea typeface="Cambria"/>
                          <a:cs typeface="Times New Roman"/>
                        </a:rPr>
                        <a:t>0.02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a:latin typeface="+mj-lt"/>
                          <a:ea typeface="Cambria"/>
                          <a:cs typeface="Times New Roman"/>
                        </a:rPr>
                        <a:t>0.006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a:latin typeface="+mj-lt"/>
                          <a:ea typeface="Cambria"/>
                          <a:cs typeface="Times New Roman"/>
                        </a:rPr>
                        <a:t>3.33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8275">
                <a:tc>
                  <a:txBody>
                    <a:bodyPr/>
                    <a:lstStyle/>
                    <a:p>
                      <a:pPr algn="ctr">
                        <a:lnSpc>
                          <a:spcPct val="115000"/>
                        </a:lnSpc>
                        <a:spcAft>
                          <a:spcPts val="0"/>
                        </a:spcAft>
                      </a:pPr>
                      <a:r>
                        <a:rPr lang="en-US" sz="1800">
                          <a:latin typeface="+mj-lt"/>
                          <a:ea typeface="Cambria"/>
                          <a:cs typeface="Times New Roman"/>
                        </a:rPr>
                        <a:t>Strong soil case10kg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a:latin typeface="+mj-lt"/>
                          <a:ea typeface="Cambria"/>
                          <a:cs typeface="Times New Roman"/>
                        </a:rPr>
                        <a:t>0.065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a:latin typeface="+mj-lt"/>
                          <a:ea typeface="Cambria"/>
                          <a:cs typeface="Times New Roman"/>
                        </a:rPr>
                        <a:t>0.011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a:latin typeface="+mj-lt"/>
                          <a:ea typeface="Cambria"/>
                          <a:cs typeface="Times New Roman"/>
                        </a:rPr>
                        <a:t>5.91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8275">
                <a:tc>
                  <a:txBody>
                    <a:bodyPr/>
                    <a:lstStyle/>
                    <a:p>
                      <a:pPr algn="ctr">
                        <a:lnSpc>
                          <a:spcPct val="115000"/>
                        </a:lnSpc>
                        <a:spcAft>
                          <a:spcPts val="0"/>
                        </a:spcAft>
                      </a:pPr>
                      <a:r>
                        <a:rPr lang="en-US" sz="1800">
                          <a:latin typeface="+mj-lt"/>
                          <a:ea typeface="Cambria"/>
                          <a:cs typeface="Times New Roman"/>
                        </a:rPr>
                        <a:t>Actual soil case3.5kg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a:latin typeface="+mj-lt"/>
                          <a:ea typeface="Cambria"/>
                          <a:cs typeface="Times New Roman"/>
                        </a:rPr>
                        <a:t>0.115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a:latin typeface="+mj-lt"/>
                          <a:ea typeface="Cambria"/>
                          <a:cs typeface="Times New Roman"/>
                        </a:rPr>
                        <a:t>0.019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a:latin typeface="+mj-lt"/>
                          <a:ea typeface="Cambria"/>
                          <a:cs typeface="Times New Roman"/>
                        </a:rPr>
                        <a:t>6.05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8275">
                <a:tc>
                  <a:txBody>
                    <a:bodyPr/>
                    <a:lstStyle/>
                    <a:p>
                      <a:pPr algn="ctr">
                        <a:lnSpc>
                          <a:spcPct val="115000"/>
                        </a:lnSpc>
                        <a:spcAft>
                          <a:spcPts val="0"/>
                        </a:spcAft>
                      </a:pPr>
                      <a:r>
                        <a:rPr lang="en-US" sz="1800">
                          <a:latin typeface="+mj-lt"/>
                          <a:ea typeface="Cambria"/>
                          <a:cs typeface="Times New Roman"/>
                        </a:rPr>
                        <a:t>Weak soil case1.0kg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a:latin typeface="+mj-lt"/>
                          <a:ea typeface="Cambria"/>
                          <a:cs typeface="Times New Roman"/>
                        </a:rPr>
                        <a:t>0.294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a:latin typeface="+mj-lt"/>
                          <a:ea typeface="Cambria"/>
                          <a:cs typeface="Times New Roman"/>
                        </a:rPr>
                        <a:t>0.054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dirty="0">
                          <a:latin typeface="+mj-lt"/>
                          <a:ea typeface="Cambria"/>
                          <a:cs typeface="Times New Roman"/>
                        </a:rPr>
                        <a:t>5.4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TextBox 5"/>
          <p:cNvSpPr txBox="1"/>
          <p:nvPr/>
        </p:nvSpPr>
        <p:spPr>
          <a:xfrm>
            <a:off x="1115616" y="4077072"/>
            <a:ext cx="7786742" cy="1569660"/>
          </a:xfrm>
          <a:prstGeom prst="rect">
            <a:avLst/>
          </a:prstGeom>
          <a:noFill/>
        </p:spPr>
        <p:txBody>
          <a:bodyPr wrap="square" rtlCol="1">
            <a:spAutoFit/>
          </a:bodyPr>
          <a:lstStyle/>
          <a:p>
            <a:r>
              <a:rPr lang="en-US" sz="2400" dirty="0" smtClean="0"/>
              <a:t>Interior columns are tied from four sides</a:t>
            </a:r>
          </a:p>
          <a:p>
            <a:r>
              <a:rPr lang="en-US" sz="2400" dirty="0" smtClean="0"/>
              <a:t>Corner columns are tied from two sides </a:t>
            </a:r>
          </a:p>
          <a:p>
            <a:endParaRPr lang="en-US" sz="2400" dirty="0" smtClean="0"/>
          </a:p>
          <a:p>
            <a:r>
              <a:rPr lang="en-US" sz="2400" dirty="0" smtClean="0"/>
              <a:t>So more tied less bending less settlement</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rot="21216956">
            <a:off x="1978201" y="1429326"/>
            <a:ext cx="5846472" cy="2585323"/>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Thank you</a:t>
            </a:r>
          </a:p>
          <a:p>
            <a:pPr algn="ct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all </a:t>
            </a:r>
          </a:p>
          <a:p>
            <a:pPr algn="ctr"/>
            <a:r>
              <a:rPr 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For listening</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260648"/>
            <a:ext cx="7866888" cy="1935162"/>
          </a:xfrm>
        </p:spPr>
        <p:txBody>
          <a:bodyPr>
            <a:noAutofit/>
          </a:bodyPr>
          <a:lstStyle/>
          <a:p>
            <a:r>
              <a:rPr lang="en-US" sz="3200" b="1" i="1" dirty="0" smtClean="0">
                <a:solidFill>
                  <a:schemeClr val="accent1">
                    <a:lumMod val="75000"/>
                  </a:schemeClr>
                </a:solidFill>
              </a:rPr>
              <a:t>1.2</a:t>
            </a:r>
            <a:r>
              <a:rPr lang="en-US" sz="3200" b="1" i="1" dirty="0" smtClean="0"/>
              <a:t>  </a:t>
            </a:r>
            <a:r>
              <a:rPr lang="en-US" sz="3200" b="1" i="1" dirty="0" smtClean="0">
                <a:solidFill>
                  <a:schemeClr val="tx1"/>
                </a:solidFill>
              </a:rPr>
              <a:t>Location</a:t>
            </a:r>
            <a:r>
              <a:rPr lang="en-US" sz="3200" dirty="0" smtClean="0"/>
              <a:t/>
            </a:r>
            <a:br>
              <a:rPr lang="en-US" sz="3200" dirty="0" smtClean="0"/>
            </a:br>
            <a:r>
              <a:rPr lang="en-US" sz="3200" i="1" dirty="0" smtClean="0">
                <a:solidFill>
                  <a:schemeClr val="tx1"/>
                </a:solidFill>
              </a:rPr>
              <a:t>The site of the</a:t>
            </a:r>
            <a:r>
              <a:rPr lang="en-US" sz="3200" dirty="0" smtClean="0">
                <a:solidFill>
                  <a:schemeClr val="tx1"/>
                </a:solidFill>
              </a:rPr>
              <a:t> building is located in Ramallah on a rocky soil with bearing capacity</a:t>
            </a:r>
            <a:r>
              <a:rPr lang="en-US" sz="2800" dirty="0" smtClean="0">
                <a:solidFill>
                  <a:schemeClr val="tx1"/>
                </a:solidFill>
              </a:rPr>
              <a:t>(</a:t>
            </a:r>
            <a:r>
              <a:rPr lang="en-US" sz="2800" dirty="0" smtClean="0">
                <a:solidFill>
                  <a:schemeClr val="accent2">
                    <a:lumMod val="75000"/>
                  </a:schemeClr>
                </a:solidFill>
              </a:rPr>
              <a:t>3.5kg/cm</a:t>
            </a:r>
            <a:r>
              <a:rPr lang="en-US" sz="2800" baseline="30000" dirty="0" smtClean="0">
                <a:solidFill>
                  <a:schemeClr val="accent2">
                    <a:lumMod val="75000"/>
                  </a:schemeClr>
                </a:solidFill>
              </a:rPr>
              <a:t> 2</a:t>
            </a:r>
            <a:r>
              <a:rPr lang="en-US" sz="2800" dirty="0" smtClean="0">
                <a:solidFill>
                  <a:schemeClr val="tx1"/>
                </a:solidFill>
              </a:rPr>
              <a:t>)</a:t>
            </a:r>
            <a:endParaRPr lang="en-US" sz="2800" dirty="0">
              <a:solidFill>
                <a:schemeClr val="tx1"/>
              </a:solidFill>
            </a:endParaRPr>
          </a:p>
        </p:txBody>
      </p:sp>
      <p:sp>
        <p:nvSpPr>
          <p:cNvPr id="7" name="TextBox 6"/>
          <p:cNvSpPr txBox="1"/>
          <p:nvPr/>
        </p:nvSpPr>
        <p:spPr>
          <a:xfrm>
            <a:off x="1043608" y="2276872"/>
            <a:ext cx="7848600" cy="2339102"/>
          </a:xfrm>
          <a:prstGeom prst="rect">
            <a:avLst/>
          </a:prstGeom>
          <a:noFill/>
        </p:spPr>
        <p:txBody>
          <a:bodyPr wrap="square" rtlCol="0">
            <a:spAutoFit/>
          </a:bodyPr>
          <a:lstStyle/>
          <a:p>
            <a:r>
              <a:rPr lang="en-US" sz="3200" b="1" i="1" dirty="0" smtClean="0">
                <a:solidFill>
                  <a:schemeClr val="accent1">
                    <a:lumMod val="75000"/>
                  </a:schemeClr>
                </a:solidFill>
              </a:rPr>
              <a:t>1.3</a:t>
            </a:r>
            <a:r>
              <a:rPr lang="en-US" sz="3200" b="1" i="1" dirty="0" smtClean="0"/>
              <a:t>  Analysis philosophy</a:t>
            </a:r>
            <a:endParaRPr lang="en-US" sz="3200" dirty="0" smtClean="0"/>
          </a:p>
          <a:p>
            <a:r>
              <a:rPr lang="en-US" sz="2400" dirty="0" smtClean="0"/>
              <a:t>We will represent the results of the design and analysis of the building through various methods of analysis in order to reach the best. Comparisons between different results, first </a:t>
            </a:r>
            <a:r>
              <a:rPr lang="en-US" sz="2400" dirty="0" smtClean="0">
                <a:solidFill>
                  <a:schemeClr val="accent2">
                    <a:lumMod val="75000"/>
                  </a:schemeClr>
                </a:solidFill>
              </a:rPr>
              <a:t>static</a:t>
            </a:r>
            <a:r>
              <a:rPr lang="en-US" sz="2400" dirty="0" smtClean="0"/>
              <a:t> then </a:t>
            </a:r>
            <a:r>
              <a:rPr lang="en-US" sz="2400" dirty="0" smtClean="0">
                <a:solidFill>
                  <a:schemeClr val="accent2">
                    <a:lumMod val="75000"/>
                  </a:schemeClr>
                </a:solidFill>
              </a:rPr>
              <a:t>dynamic</a:t>
            </a:r>
            <a:r>
              <a:rPr lang="en-US" sz="2400" dirty="0" smtClean="0"/>
              <a:t> analysis will be done.</a:t>
            </a:r>
          </a:p>
          <a:p>
            <a:endParaRPr lang="en-US" dirty="0"/>
          </a:p>
        </p:txBody>
      </p:sp>
      <p:sp>
        <p:nvSpPr>
          <p:cNvPr id="6" name="Title 1"/>
          <p:cNvSpPr txBox="1">
            <a:spLocks/>
          </p:cNvSpPr>
          <p:nvPr/>
        </p:nvSpPr>
        <p:spPr>
          <a:xfrm>
            <a:off x="1043608" y="4941168"/>
            <a:ext cx="7498080" cy="1143000"/>
          </a:xfrm>
          <a:prstGeom prst="rect">
            <a:avLst/>
          </a:prstGeom>
        </p:spPr>
        <p:txBody>
          <a:bodyPr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1" u="none" strike="noStrike" kern="1200" cap="none" spc="0" normalizeH="0" baseline="0" noProof="0" dirty="0" smtClean="0">
                <a:ln>
                  <a:noFill/>
                </a:ln>
                <a:solidFill>
                  <a:schemeClr val="accent1">
                    <a:lumMod val="75000"/>
                  </a:schemeClr>
                </a:solidFill>
                <a:effectLst>
                  <a:outerShdw blurRad="50000" dist="30000" dir="5400000" algn="tl" rotWithShape="0">
                    <a:srgbClr val="000000">
                      <a:alpha val="30000"/>
                    </a:srgbClr>
                  </a:outerShdw>
                </a:effectLst>
                <a:uLnTx/>
                <a:uFillTx/>
                <a:latin typeface="+mj-lt"/>
                <a:ea typeface="+mj-ea"/>
                <a:cs typeface="+mj-cs"/>
              </a:rPr>
              <a:t>1.4</a:t>
            </a:r>
            <a:r>
              <a:rPr kumimoji="0" lang="en-US" sz="3200" b="1" i="1"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t>
            </a:r>
            <a:r>
              <a:rPr kumimoji="0" lang="en-US" sz="3200" b="1" i="1" u="none" strike="noStrike" kern="1200" cap="none" spc="0" normalizeH="0" baseline="0" noProof="0" dirty="0" smtClean="0">
                <a:ln>
                  <a:noFill/>
                </a:ln>
                <a:solidFill>
                  <a:schemeClr val="tx1"/>
                </a:solidFill>
                <a:effectLst>
                  <a:outerShdw blurRad="50000" dist="30000" dir="5400000" algn="tl" rotWithShape="0">
                    <a:srgbClr val="000000">
                      <a:alpha val="30000"/>
                    </a:srgbClr>
                  </a:outerShdw>
                </a:effectLst>
                <a:uLnTx/>
                <a:uFillTx/>
                <a:latin typeface="+mj-lt"/>
                <a:ea typeface="+mj-ea"/>
                <a:cs typeface="+mj-cs"/>
              </a:rPr>
              <a:t>Program analysis (SAP2000 v.14.2)</a:t>
            </a:r>
            <a:r>
              <a:rPr kumimoji="0" lang="en-US" sz="32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32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endParaRPr kumimoji="0" lang="en-US" sz="32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43608" y="404664"/>
            <a:ext cx="7315200" cy="1354217"/>
          </a:xfrm>
          <a:prstGeom prst="rect">
            <a:avLst/>
          </a:prstGeom>
          <a:noFill/>
        </p:spPr>
        <p:txBody>
          <a:bodyPr wrap="square" rtlCol="0">
            <a:spAutoFit/>
          </a:bodyPr>
          <a:lstStyle/>
          <a:p>
            <a:r>
              <a:rPr lang="en-US" sz="3200" b="1" i="1" dirty="0" smtClean="0">
                <a:solidFill>
                  <a:schemeClr val="accent1">
                    <a:lumMod val="75000"/>
                  </a:schemeClr>
                </a:solidFill>
              </a:rPr>
              <a:t>1.5</a:t>
            </a:r>
            <a:r>
              <a:rPr lang="en-US" sz="3200" b="1" i="1" dirty="0" smtClean="0"/>
              <a:t>  CODE</a:t>
            </a:r>
          </a:p>
          <a:p>
            <a:pPr algn="ctr"/>
            <a:r>
              <a:rPr lang="en-US" sz="3200" b="1" dirty="0" smtClean="0"/>
              <a:t>(</a:t>
            </a:r>
            <a:r>
              <a:rPr lang="en-US" sz="3200" b="1" dirty="0" smtClean="0">
                <a:solidFill>
                  <a:schemeClr val="accent2">
                    <a:lumMod val="75000"/>
                  </a:schemeClr>
                </a:solidFill>
              </a:rPr>
              <a:t>ACI318M-08</a:t>
            </a:r>
            <a:r>
              <a:rPr lang="en-US" sz="3200" b="1" dirty="0" smtClean="0"/>
              <a:t>)</a:t>
            </a:r>
            <a:endParaRPr lang="en-US" sz="3200" dirty="0" smtClean="0"/>
          </a:p>
          <a:p>
            <a:endParaRPr lang="en-US" dirty="0"/>
          </a:p>
        </p:txBody>
      </p:sp>
      <p:sp>
        <p:nvSpPr>
          <p:cNvPr id="6" name="TextBox 5"/>
          <p:cNvSpPr txBox="1"/>
          <p:nvPr/>
        </p:nvSpPr>
        <p:spPr>
          <a:xfrm>
            <a:off x="1143000" y="3581400"/>
            <a:ext cx="7772400" cy="3323987"/>
          </a:xfrm>
          <a:prstGeom prst="rect">
            <a:avLst/>
          </a:prstGeom>
          <a:noFill/>
        </p:spPr>
        <p:txBody>
          <a:bodyPr wrap="square" rtlCol="0">
            <a:spAutoFit/>
          </a:bodyPr>
          <a:lstStyle/>
          <a:p>
            <a:r>
              <a:rPr lang="en-US" sz="3200" b="1" i="1" dirty="0" smtClean="0">
                <a:solidFill>
                  <a:schemeClr val="accent1">
                    <a:lumMod val="75000"/>
                  </a:schemeClr>
                </a:solidFill>
              </a:rPr>
              <a:t>1.7</a:t>
            </a:r>
            <a:r>
              <a:rPr lang="en-US" sz="3200" b="1" i="1" dirty="0" smtClean="0"/>
              <a:t>  Loads</a:t>
            </a:r>
          </a:p>
          <a:p>
            <a:pPr algn="ctr"/>
            <a:r>
              <a:rPr lang="en-US" sz="3200" b="1" dirty="0" smtClean="0"/>
              <a:t>Ultimate load =1.2 (DL+SID) +1.6 LL</a:t>
            </a:r>
          </a:p>
          <a:p>
            <a:r>
              <a:rPr lang="en-US" sz="3200" b="1" dirty="0" smtClean="0"/>
              <a:t>DL: dead load </a:t>
            </a:r>
          </a:p>
          <a:p>
            <a:r>
              <a:rPr lang="en-US" sz="3200" b="1" dirty="0" smtClean="0"/>
              <a:t>SID: super imposed load (</a:t>
            </a:r>
            <a:r>
              <a:rPr lang="en-US" sz="3200" b="1" dirty="0" smtClean="0">
                <a:solidFill>
                  <a:schemeClr val="accent2">
                    <a:lumMod val="75000"/>
                  </a:schemeClr>
                </a:solidFill>
              </a:rPr>
              <a:t>0.3 ton/m</a:t>
            </a:r>
            <a:r>
              <a:rPr lang="en-US" sz="3200" b="1" baseline="30000" dirty="0" smtClean="0">
                <a:solidFill>
                  <a:schemeClr val="accent2">
                    <a:lumMod val="75000"/>
                  </a:schemeClr>
                </a:solidFill>
              </a:rPr>
              <a:t>2</a:t>
            </a:r>
            <a:r>
              <a:rPr lang="en-US" sz="3200" b="1" dirty="0" smtClean="0"/>
              <a:t>)</a:t>
            </a:r>
          </a:p>
          <a:p>
            <a:r>
              <a:rPr lang="en-US" sz="3200" b="1" dirty="0" smtClean="0"/>
              <a:t>LL: live load (</a:t>
            </a:r>
            <a:r>
              <a:rPr lang="en-US" sz="3200" b="1" dirty="0" smtClean="0">
                <a:solidFill>
                  <a:schemeClr val="accent2">
                    <a:lumMod val="75000"/>
                  </a:schemeClr>
                </a:solidFill>
              </a:rPr>
              <a:t>0.4 ton/m</a:t>
            </a:r>
            <a:r>
              <a:rPr lang="en-US" sz="3200" b="1" baseline="30000" dirty="0" smtClean="0">
                <a:solidFill>
                  <a:schemeClr val="accent2">
                    <a:lumMod val="75000"/>
                  </a:schemeClr>
                </a:solidFill>
              </a:rPr>
              <a:t>2</a:t>
            </a:r>
            <a:r>
              <a:rPr lang="en-US" sz="3200" b="1" dirty="0" smtClean="0"/>
              <a:t>)</a:t>
            </a:r>
          </a:p>
          <a:p>
            <a:pPr algn="ctr"/>
            <a:endParaRPr lang="en-US" sz="3200" dirty="0" smtClean="0"/>
          </a:p>
          <a:p>
            <a:endParaRPr lang="en-US" dirty="0"/>
          </a:p>
        </p:txBody>
      </p:sp>
      <p:sp>
        <p:nvSpPr>
          <p:cNvPr id="5" name="TextBox 4"/>
          <p:cNvSpPr txBox="1"/>
          <p:nvPr/>
        </p:nvSpPr>
        <p:spPr>
          <a:xfrm>
            <a:off x="1043608" y="1844824"/>
            <a:ext cx="7848600" cy="1846659"/>
          </a:xfrm>
          <a:prstGeom prst="rect">
            <a:avLst/>
          </a:prstGeom>
          <a:noFill/>
        </p:spPr>
        <p:txBody>
          <a:bodyPr wrap="square" rtlCol="0">
            <a:spAutoFit/>
          </a:bodyPr>
          <a:lstStyle/>
          <a:p>
            <a:r>
              <a:rPr lang="en-US" sz="3200" b="1" i="1" dirty="0" smtClean="0">
                <a:solidFill>
                  <a:schemeClr val="accent1">
                    <a:lumMod val="75000"/>
                  </a:schemeClr>
                </a:solidFill>
              </a:rPr>
              <a:t>1.6</a:t>
            </a:r>
            <a:r>
              <a:rPr lang="en-US" sz="3200" b="1" i="1" dirty="0" smtClean="0"/>
              <a:t>  Material</a:t>
            </a:r>
          </a:p>
          <a:p>
            <a:pPr algn="ctr"/>
            <a:r>
              <a:rPr lang="en-US" sz="3200" b="1" i="1" dirty="0" smtClean="0"/>
              <a:t> </a:t>
            </a:r>
            <a:r>
              <a:rPr lang="en-US" sz="3200" b="1" dirty="0" smtClean="0"/>
              <a:t>𝒇</a:t>
            </a:r>
            <a:r>
              <a:rPr lang="en-US" sz="3200" b="1" baseline="30000" dirty="0" smtClean="0"/>
              <a:t>'</a:t>
            </a:r>
            <a:r>
              <a:rPr lang="en-US" sz="3200" b="1" i="1" dirty="0" smtClean="0"/>
              <a:t>c</a:t>
            </a:r>
            <a:r>
              <a:rPr lang="en-US" sz="3200" b="1" dirty="0" smtClean="0"/>
              <a:t>=</a:t>
            </a:r>
            <a:r>
              <a:rPr lang="en-US" sz="3200" b="1" dirty="0" smtClean="0">
                <a:solidFill>
                  <a:schemeClr val="accent2">
                    <a:lumMod val="75000"/>
                  </a:schemeClr>
                </a:solidFill>
              </a:rPr>
              <a:t>250kg/cm</a:t>
            </a:r>
            <a:r>
              <a:rPr lang="en-US" sz="3200" b="1" baseline="30000" dirty="0" smtClean="0">
                <a:solidFill>
                  <a:schemeClr val="accent2">
                    <a:lumMod val="75000"/>
                  </a:schemeClr>
                </a:solidFill>
              </a:rPr>
              <a:t>2</a:t>
            </a:r>
          </a:p>
          <a:p>
            <a:pPr algn="ctr"/>
            <a:r>
              <a:rPr lang="en-US" sz="3200" b="1" dirty="0" smtClean="0"/>
              <a:t>ℱy=</a:t>
            </a:r>
            <a:r>
              <a:rPr lang="en-US" sz="3200" b="1" dirty="0" smtClean="0">
                <a:solidFill>
                  <a:schemeClr val="accent2">
                    <a:lumMod val="75000"/>
                  </a:schemeClr>
                </a:solidFill>
              </a:rPr>
              <a:t>4200kg/cm</a:t>
            </a:r>
            <a:r>
              <a:rPr lang="en-US" sz="3200" b="1" baseline="30000" dirty="0" smtClean="0">
                <a:solidFill>
                  <a:schemeClr val="accent2">
                    <a:lumMod val="75000"/>
                  </a:schemeClr>
                </a:solidFill>
              </a:rPr>
              <a:t>2</a:t>
            </a:r>
            <a:endParaRPr lang="en-US" sz="3200" dirty="0" smtClean="0">
              <a:solidFill>
                <a:schemeClr val="accent2">
                  <a:lumMod val="75000"/>
                </a:schemeClr>
              </a:solidFill>
            </a:endParaRP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43000" y="1828800"/>
            <a:ext cx="6934200" cy="2585323"/>
          </a:xfrm>
          <a:prstGeom prst="rect">
            <a:avLst/>
          </a:prstGeom>
          <a:noFill/>
        </p:spPr>
        <p:txBody>
          <a:bodyPr wrap="squar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Chapter Two</a:t>
            </a:r>
          </a:p>
          <a:p>
            <a:pPr algn="ctr"/>
            <a:endPar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Preliminary Design </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791</TotalTime>
  <Words>1834</Words>
  <Application>Microsoft Office PowerPoint</Application>
  <PresentationFormat>On-screen Show (4:3)</PresentationFormat>
  <Paragraphs>554</Paragraphs>
  <Slides>61</Slides>
  <Notes>0</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Solstice</vt:lpstr>
      <vt:lpstr>Graduation Project  3D Dynamic and Soil Structure Interaction Design  for Al-Huda Building   </vt:lpstr>
      <vt:lpstr>Slide 2</vt:lpstr>
      <vt:lpstr>Slide 3</vt:lpstr>
      <vt:lpstr>Slide 4</vt:lpstr>
      <vt:lpstr>Slide 5</vt:lpstr>
      <vt:lpstr>1.1 Description of Project</vt:lpstr>
      <vt:lpstr>1.2  Location The site of the building is located in Ramallah on a rocky soil with bearing capacity(3.5kg/cm 2)</vt:lpstr>
      <vt:lpstr>Slide 8</vt:lpstr>
      <vt:lpstr>Slide 9</vt:lpstr>
      <vt:lpstr>-Beams dimension:  h=L /18.5=900/18.5=50 cm                    use 50 x 60 cm  -Columns dimension:                   use 70x70 cm  -Slab thickness:                    use t= 20 cm  </vt:lpstr>
      <vt:lpstr>Check slab thickness  -Calculate α for all beams :-  α:ratio of beam stiffness to slab stiffness</vt:lpstr>
      <vt:lpstr>The average ratio αm for panels 1,2,3,4 αm for panels 1=  =3.9 αm for panels 2=3.3 αm for panels 3=3.5                   αm for panels 4=2.9 since αm &gt;2.0 apply equation 9.13ACI code    so; select thickness of slab  is 20 cm. </vt:lpstr>
      <vt:lpstr>Check column dimension  -critical column is B-2</vt:lpstr>
      <vt:lpstr>Pu= 7246.5 KN   Pcolumn=ϕ (0.8) [ 0.85 f/c( Ag- As ) + fy As]  7246.5x100=0.65x0.8[ 0.85x250 ( Ag- 0.02Ag ) + 4200x 0.02Ag]   Ag=4768.4 cm2        69x69 cm                  70x70 cm     OK  </vt:lpstr>
      <vt:lpstr>Slide 15</vt:lpstr>
      <vt:lpstr>3-1 For one storey  3-1.1 Compatibility: </vt:lpstr>
      <vt:lpstr>3-1.2 Equilibrium: </vt:lpstr>
      <vt:lpstr>Slide 18</vt:lpstr>
      <vt:lpstr>3-1.3 Stress-strain relationship:  -Direct design method is applicable .  </vt:lpstr>
      <vt:lpstr>Results from SAP </vt:lpstr>
      <vt:lpstr>3-2 For seven stories  3-2.1 Compatibility: </vt:lpstr>
      <vt:lpstr>3-2.2 Equilibrium: </vt:lpstr>
      <vt:lpstr>Slide 23</vt:lpstr>
      <vt:lpstr>3-2.3 Stress-strain relationship:  -Direct design method is applicable .  </vt:lpstr>
      <vt:lpstr>Results from SAP </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anoos</dc:creator>
  <cp:lastModifiedBy>anoos</cp:lastModifiedBy>
  <cp:revision>28</cp:revision>
  <dcterms:created xsi:type="dcterms:W3CDTF">2010-12-25T05:01:20Z</dcterms:created>
  <dcterms:modified xsi:type="dcterms:W3CDTF">2010-12-26T07:49:53Z</dcterms:modified>
</cp:coreProperties>
</file>