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2" r:id="rId3"/>
    <p:sldId id="261" r:id="rId4"/>
    <p:sldId id="263" r:id="rId5"/>
    <p:sldId id="264" r:id="rId6"/>
    <p:sldId id="265" r:id="rId7"/>
    <p:sldId id="266" r:id="rId8"/>
    <p:sldId id="269" r:id="rId9"/>
    <p:sldId id="31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03" r:id="rId25"/>
    <p:sldId id="284" r:id="rId26"/>
    <p:sldId id="285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04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FF49E2-3BCA-4127-8B31-B540CE852FC4}">
          <p14:sldIdLst>
            <p14:sldId id="259"/>
            <p14:sldId id="262"/>
            <p14:sldId id="261"/>
            <p14:sldId id="263"/>
            <p14:sldId id="264"/>
            <p14:sldId id="265"/>
            <p14:sldId id="266"/>
            <p14:sldId id="269"/>
            <p14:sldId id="314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303"/>
            <p14:sldId id="284"/>
            <p14:sldId id="285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BB385D-1C53-4CBE-8AE3-676CC0C8F8A6}" type="datetimeFigureOut">
              <a:rPr lang="ar-SA" smtClean="0"/>
              <a:t>02/13/1433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04CC24-3F7A-471C-BED8-2FB143606AC4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ri.org/cds_publications/catalog/product_info.php?cPath=23_35&amp;products_id=2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07504" y="1196752"/>
            <a:ext cx="9144000" cy="29969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bertus Extra Bold" pitchFamily="34" charset="0"/>
              </a:rPr>
              <a:t>An-</a:t>
            </a:r>
            <a:r>
              <a:rPr lang="en-US" sz="2400" b="1" dirty="0" err="1" smtClean="0">
                <a:solidFill>
                  <a:schemeClr val="tx1"/>
                </a:solidFill>
                <a:latin typeface="Albertus Extra Bold" pitchFamily="34" charset="0"/>
              </a:rPr>
              <a:t>Najah</a:t>
            </a:r>
            <a:r>
              <a:rPr lang="en-US" sz="2400" b="1" dirty="0" smtClean="0">
                <a:solidFill>
                  <a:schemeClr val="tx1"/>
                </a:solidFill>
                <a:latin typeface="Albertus Extra Bold" pitchFamily="34" charset="0"/>
              </a:rPr>
              <a:t> National University</a:t>
            </a:r>
          </a:p>
          <a:p>
            <a:pPr marL="0" indent="0" algn="ctr" rtl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bertus Extra Bold" pitchFamily="34" charset="0"/>
              </a:rPr>
              <a:t>Faculty of Engineering</a:t>
            </a:r>
          </a:p>
          <a:p>
            <a:pPr marL="0" indent="0" algn="ctr" rtl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bertus Extra Bold" pitchFamily="34" charset="0"/>
              </a:rPr>
              <a:t>Civil Engineering Department</a:t>
            </a:r>
          </a:p>
          <a:p>
            <a:pPr marL="0" indent="0" algn="ctr" rtl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bertus Extra Bold" pitchFamily="34" charset="0"/>
              </a:rPr>
              <a:t>Graduation Project </a:t>
            </a:r>
            <a:endParaRPr lang="en-US" sz="2400" b="1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330757"/>
              </p:ext>
            </p:extLst>
          </p:nvPr>
        </p:nvGraphicFramePr>
        <p:xfrm>
          <a:off x="4067944" y="260648"/>
          <a:ext cx="122413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Picture" r:id="rId3" imgW="0" imgH="0" progId="StaticMetafile">
                  <p:embed/>
                </p:oleObj>
              </mc:Choice>
              <mc:Fallback>
                <p:oleObj name="Picture" r:id="rId3" imgW="0" imgH="0" progId="StaticMetafil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60648"/>
                        <a:ext cx="1224136" cy="9361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59819" y="3265468"/>
            <a:ext cx="3816350" cy="33569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2"/>
              <a:buNone/>
            </a:pPr>
            <a:r>
              <a:rPr lang="ar-SA" dirty="0" smtClean="0">
                <a:solidFill>
                  <a:srgbClr val="A10101"/>
                </a:solidFill>
              </a:rPr>
              <a:t> </a:t>
            </a:r>
            <a:r>
              <a:rPr lang="en-US" b="1" i="1" dirty="0" smtClean="0">
                <a:solidFill>
                  <a:srgbClr val="CC0000"/>
                </a:solidFill>
              </a:rPr>
              <a:t>Prepared by : </a:t>
            </a:r>
          </a:p>
          <a:p>
            <a:pPr marL="0" indent="0" algn="l" rtl="0">
              <a:buFont typeface="Wingdings 2"/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pPr marL="0" indent="0" algn="l" rtl="0">
              <a:buFont typeface="Wingdings 2"/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1- </a:t>
            </a:r>
            <a:r>
              <a:rPr lang="en-US" b="1" i="1" dirty="0" err="1" smtClean="0">
                <a:solidFill>
                  <a:schemeClr val="tx1"/>
                </a:solidFill>
              </a:rPr>
              <a:t>Areej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Melhem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l" rtl="0">
              <a:buFont typeface="Wingdings 2"/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2- </a:t>
            </a:r>
            <a:r>
              <a:rPr lang="en-US" b="1" i="1" dirty="0" err="1" smtClean="0">
                <a:solidFill>
                  <a:schemeClr val="tx1"/>
                </a:solidFill>
              </a:rPr>
              <a:t>Jawad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Ateyani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l" rtl="0">
              <a:buFont typeface="Wingdings 2"/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3-Rasha </a:t>
            </a:r>
            <a:r>
              <a:rPr lang="en-US" b="1" i="1" dirty="0" err="1" smtClean="0">
                <a:solidFill>
                  <a:schemeClr val="tx1"/>
                </a:solidFill>
              </a:rPr>
              <a:t>Ghanem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l" rtl="0">
              <a:buFont typeface="Wingdings 2"/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4- </a:t>
            </a:r>
            <a:r>
              <a:rPr lang="en-US" b="1" i="1" dirty="0" err="1" smtClean="0">
                <a:solidFill>
                  <a:schemeClr val="tx1"/>
                </a:solidFill>
              </a:rPr>
              <a:t>Tareq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Zeyad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l" rtl="0">
              <a:buFont typeface="Wingdings 2"/>
              <a:buNone/>
            </a:pPr>
            <a:endParaRPr lang="ar-S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9992" y="3260712"/>
            <a:ext cx="4864110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ar-SA" dirty="0" smtClean="0">
                <a:solidFill>
                  <a:schemeClr val="tx1"/>
                </a:solidFill>
              </a:rPr>
              <a:t> </a:t>
            </a:r>
            <a:r>
              <a:rPr lang="en-US" b="1" i="1" dirty="0" smtClean="0">
                <a:solidFill>
                  <a:srgbClr val="CC0000"/>
                </a:solidFill>
              </a:rPr>
              <a:t>Supervised </a:t>
            </a:r>
            <a:r>
              <a:rPr lang="en-US" b="1" i="1" dirty="0">
                <a:solidFill>
                  <a:srgbClr val="CC0000"/>
                </a:solidFill>
              </a:rPr>
              <a:t>by </a:t>
            </a:r>
            <a:r>
              <a:rPr lang="en-US" b="1" i="1" dirty="0" smtClean="0">
                <a:solidFill>
                  <a:srgbClr val="CC0000"/>
                </a:solidFill>
              </a:rPr>
              <a:t>:</a:t>
            </a:r>
          </a:p>
          <a:p>
            <a:pPr marL="0" indent="0" algn="l" rtl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b="1" i="1" dirty="0">
                <a:solidFill>
                  <a:schemeClr val="tx1"/>
                </a:solidFill>
              </a:rPr>
              <a:t>Dr. Abdul </a:t>
            </a:r>
            <a:r>
              <a:rPr lang="en-US" b="1" i="1" dirty="0" err="1">
                <a:solidFill>
                  <a:schemeClr val="tx1"/>
                </a:solidFill>
              </a:rPr>
              <a:t>Razzaq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Touqan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9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Selected dimensions :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beams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  main beam 0.6*0.33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           interior beam 0.3*0.33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          perimeter beam 0.3*0.5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Slab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          </a:t>
            </a:r>
            <a:endParaRPr lang="ar-SA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400600" cy="2592288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39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Columns : 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first structure :  0.3*0.6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second structure :  0.2*0.2 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Tie beams :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first structure : 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0.3*0.5</a:t>
            </a: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second structure : 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0.2*0.4 </a:t>
            </a: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Selected dimensions :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5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one story :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1- Compatibility … Ok 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2- equilibrium </a:t>
            </a:r>
            <a:r>
              <a:rPr lang="en-US" sz="2000" dirty="0">
                <a:solidFill>
                  <a:srgbClr val="CC0000"/>
                </a:solidFill>
                <a:latin typeface="Adobe Heiti Std R" pitchFamily="34" charset="-128"/>
                <a:ea typeface="Adobe Heiti Std R" pitchFamily="34" charset="-128"/>
              </a:rPr>
              <a:t>max. error 5%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…  Ok  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(manual calculations match  SAP results )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3- stress strain verification </a:t>
            </a:r>
            <a:r>
              <a:rPr lang="en-US" sz="2000" dirty="0">
                <a:solidFill>
                  <a:srgbClr val="CC0000"/>
                </a:solidFill>
                <a:latin typeface="Adobe Heiti Std R" pitchFamily="34" charset="-128"/>
                <a:ea typeface="Adobe Heiti Std R" pitchFamily="34" charset="-128"/>
              </a:rPr>
              <a:t>max. error </a:t>
            </a:r>
            <a:r>
              <a:rPr lang="en-US" sz="2000" dirty="0" smtClean="0">
                <a:solidFill>
                  <a:srgbClr val="CC0000"/>
                </a:solidFill>
                <a:latin typeface="Adobe Heiti Std R" pitchFamily="34" charset="-128"/>
                <a:ea typeface="Adobe Heiti Std R" pitchFamily="34" charset="-128"/>
              </a:rPr>
              <a:t>10%</a:t>
            </a:r>
            <a:r>
              <a:rPr lang="en-US" sz="20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for beams &amp; slabs … Ok 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3D MODEL Verifications :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9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5656" y="2636912"/>
            <a:ext cx="6912768" cy="2304256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6600" b="1" cap="none" spc="50" dirty="0" smtClean="0">
                <a:ln w="1143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STATIC DESIGN </a:t>
            </a:r>
            <a:endParaRPr lang="ar-SA" sz="6600" b="1" cap="none" spc="50" dirty="0">
              <a:ln w="1143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381642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1- Isolated footing (single )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2- Combined footing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3- Wall footing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Taking service and ultimate loads from SAP </a:t>
            </a:r>
            <a:b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endParaRPr lang="ar-SA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Footing :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8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7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Footing :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151216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* Isolated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(single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)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&amp;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wall footing </a:t>
            </a:r>
            <a:r>
              <a:rPr lang="en-US" sz="16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Design done by excel sheet 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endParaRPr lang="ar-SA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00278"/>
              </p:ext>
            </p:extLst>
          </p:nvPr>
        </p:nvGraphicFramePr>
        <p:xfrm>
          <a:off x="251520" y="2276872"/>
          <a:ext cx="8784977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1041739"/>
                <a:gridCol w="827924"/>
                <a:gridCol w="957775"/>
                <a:gridCol w="863071"/>
                <a:gridCol w="2547234"/>
                <a:gridCol w="2547234"/>
              </a:tblGrid>
              <a:tr h="224218">
                <a:tc gridSpan="6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longitudinal steel (bottom steel)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039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group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L (m)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B (m)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H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for long side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for short side</a:t>
                      </a:r>
                    </a:p>
                  </a:txBody>
                  <a:tcPr marL="68580" marR="68580" marT="0" marB="0" anchor="b"/>
                </a:tc>
              </a:tr>
              <a:tr h="3039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2.7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2.1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0.55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18 / </a:t>
                      </a:r>
                      <a:r>
                        <a:rPr lang="en-US" sz="1800" b="1" dirty="0" smtClean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150 mm </a:t>
                      </a:r>
                      <a:endParaRPr lang="en-US" sz="1800" b="1" dirty="0">
                        <a:effectLst/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16 / </a:t>
                      </a:r>
                      <a:r>
                        <a:rPr lang="en-US" sz="1800" b="1" dirty="0" smtClean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150 mm </a:t>
                      </a:r>
                      <a:endParaRPr lang="en-US" sz="1800" b="1" dirty="0">
                        <a:effectLst/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marL="68580" marR="68580" marT="0" marB="0" anchor="b"/>
                </a:tc>
              </a:tr>
              <a:tr h="3039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2.1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0.45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14 / 150mm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14 / 150mm </a:t>
                      </a:r>
                    </a:p>
                  </a:txBody>
                  <a:tcPr marL="68580" marR="68580" marT="0" marB="0" anchor="b"/>
                </a:tc>
              </a:tr>
              <a:tr h="30398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0.7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0.7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0.3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12 / 200mm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12 / 200mm 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30453"/>
              </p:ext>
            </p:extLst>
          </p:nvPr>
        </p:nvGraphicFramePr>
        <p:xfrm>
          <a:off x="1547664" y="4077072"/>
          <a:ext cx="5616624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484406"/>
                <a:gridCol w="4132218"/>
              </a:tblGrid>
              <a:tr h="273919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shrinkage steel (top steel)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355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group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in both direction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12 / 200 mm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12 / 250 mm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12 / 300 mm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31233"/>
              </p:ext>
            </p:extLst>
          </p:nvPr>
        </p:nvGraphicFramePr>
        <p:xfrm>
          <a:off x="395536" y="5661248"/>
          <a:ext cx="8496943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1217218"/>
                <a:gridCol w="925653"/>
                <a:gridCol w="834125"/>
                <a:gridCol w="2461802"/>
                <a:gridCol w="3058145"/>
              </a:tblGrid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Width (m)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H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(m)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For short side (bottom 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Shrinkage (top in both side)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(bottom in long side )</a:t>
                      </a:r>
                    </a:p>
                  </a:txBody>
                  <a:tcPr marL="68580" marR="68580" marT="0" marB="0" anchor="ctr"/>
                </a:tc>
              </a:tr>
              <a:tr h="18859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Wall </a:t>
                      </a:r>
                      <a:r>
                        <a:rPr lang="en-US" sz="1400" b="1" dirty="0" smtClean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footing (</a:t>
                      </a:r>
                      <a:r>
                        <a:rPr lang="en-US" sz="14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WF)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0.35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16 / </a:t>
                      </a:r>
                      <a:r>
                        <a:rPr lang="en-US" sz="1400" b="1" dirty="0" smtClean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150 mm</a:t>
                      </a:r>
                      <a:endParaRPr lang="en-US" sz="1400" b="1" dirty="0">
                        <a:effectLst/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1 Ø 12 / </a:t>
                      </a:r>
                      <a:r>
                        <a:rPr lang="en-US" sz="1400" b="1" dirty="0" smtClean="0">
                          <a:effectLst/>
                          <a:latin typeface="Adobe Heiti Std R" pitchFamily="34" charset="-128"/>
                          <a:ea typeface="Adobe Heiti Std R" pitchFamily="34" charset="-128"/>
                        </a:rPr>
                        <a:t>300 mm</a:t>
                      </a:r>
                      <a:endParaRPr lang="en-US" sz="1400" b="1" dirty="0">
                        <a:effectLst/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Footing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48245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* Combined footing </a:t>
            </a:r>
            <a:r>
              <a:rPr lang="en-US" sz="16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analysis done by SAP   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long direction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 ø 18  /90 mm (bottom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short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direction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 ø 18  /90 mm (bottom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                              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 ø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16  /200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mm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(top)</a:t>
            </a: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Shrinkage steel : use 1 Ø 16 / 250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mm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(top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) </a:t>
            </a: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3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" y="882824"/>
            <a:ext cx="8519864" cy="5642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0608" y="188640"/>
            <a:ext cx="8686800" cy="694184"/>
          </a:xfrm>
          <a:prstGeom prst="rect">
            <a:avLst/>
          </a:prstGeom>
          <a:noFill/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Plan view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6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332656"/>
            <a:ext cx="8686800" cy="694184"/>
          </a:xfrm>
          <a:prstGeom prst="rect">
            <a:avLst/>
          </a:prstGeom>
          <a:noFill/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Footing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8" y="1243136"/>
                <a:ext cx="8686800" cy="5282207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Adobe Heiti Std R" pitchFamily="34" charset="-128"/>
                    <a:ea typeface="Adobe Heiti Std R" pitchFamily="34" charset="-128"/>
                  </a:rPr>
                  <a:t>Check the stress under contiguous footing :</a:t>
                </a:r>
              </a:p>
              <a:p>
                <a:pPr marL="0" indent="0" algn="l" rtl="0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Adobe Heiti Std R" pitchFamily="34" charset="-128"/>
                    <a:ea typeface="Adobe Heiti Std R" pitchFamily="34" charset="-128"/>
                  </a:rPr>
                  <a:t>Taking the most critical footing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Adobe Heiti Std R" pitchFamily="34" charset="-128"/>
                    <a:ea typeface="Adobe Heiti Std R" pitchFamily="34" charset="-128"/>
                  </a:rPr>
                  <a:t>(with max. service load and min. spacing)</a:t>
                </a:r>
              </a:p>
              <a:p>
                <a:pPr marL="0" indent="0" algn="l" rtl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Adobe Heiti Std R" pitchFamily="34" charset="-128"/>
                    <a:ea typeface="Adobe Heiti Std R" pitchFamily="34" charset="-128"/>
                  </a:rPr>
                  <a:t>Which is on grid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(B3 &amp;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C3)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dobe Heiti Std R" pitchFamily="34" charset="-128"/>
                    <a:ea typeface="Adobe Heiti Std R" pitchFamily="34" charset="-128"/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sz="2400" b="1" dirty="0" smtClean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sz="2400" b="1" dirty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sz="2400" b="1" dirty="0" smtClean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sz="2400" b="1" dirty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sz="2400" b="1" dirty="0" smtClean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sz="2400" b="1" dirty="0" smtClean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sz="2400" b="1" dirty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𝒐𝒇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𝒔𝒕𝒓𝒆𝒔𝒔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&lt; 400 KN/m²    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OK 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sz="2400" b="1" dirty="0" smtClean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  <a:p>
                <a:pPr marL="0" indent="0" algn="l" rtl="0">
                  <a:buNone/>
                </a:pPr>
                <a:endParaRPr lang="en-US" b="1" dirty="0">
                  <a:solidFill>
                    <a:srgbClr val="FF0000"/>
                  </a:solidFill>
                  <a:latin typeface="Adobe Heiti Std R" pitchFamily="34" charset="-128"/>
                  <a:ea typeface="Adobe Heiti Std R" pitchFamily="34" charset="-128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8" y="1243136"/>
                <a:ext cx="8686800" cy="5282207"/>
              </a:xfrm>
              <a:blipFill rotWithShape="1">
                <a:blip r:embed="rId2"/>
                <a:stretch>
                  <a:fillRect l="-5404" t="-1501" b="-210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669674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2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332656"/>
            <a:ext cx="8686800" cy="694184"/>
          </a:xfrm>
          <a:prstGeom prst="rect">
            <a:avLst/>
          </a:prstGeom>
          <a:noFill/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columns :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48245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Columns are designed as short columns 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And based on SAP results for </a:t>
            </a:r>
            <a:r>
              <a:rPr lang="en-US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first structure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max. area of steel required 1972 mm</a:t>
            </a:r>
            <a:r>
              <a:rPr lang="en-US" dirty="0">
                <a:solidFill>
                  <a:schemeClr val="tx1"/>
                </a:solidFill>
                <a:ea typeface="Adobe Heiti Std R" pitchFamily="34" charset="-128"/>
              </a:rPr>
              <a:t>² 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ea typeface="Adobe Heiti Std R" pitchFamily="34" charset="-128"/>
              </a:rPr>
              <a:t>So use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8ø 18 </a:t>
            </a: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second </a:t>
            </a:r>
            <a:r>
              <a:rPr lang="en-US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structure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max. area of steel required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400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mm</a:t>
            </a:r>
            <a:r>
              <a:rPr lang="en-US" dirty="0">
                <a:solidFill>
                  <a:schemeClr val="tx1"/>
                </a:solidFill>
                <a:ea typeface="Adobe Heiti Std R" pitchFamily="34" charset="-128"/>
              </a:rPr>
              <a:t>² 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/>
                </a:solidFill>
                <a:ea typeface="Adobe Heiti Std R" pitchFamily="34" charset="-128"/>
              </a:rPr>
              <a:t>So use </a:t>
            </a:r>
            <a:r>
              <a:rPr lang="en-US" i="1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4ø 16</a:t>
            </a:r>
            <a:endParaRPr lang="en-US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0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32048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Design for  flexure , shear and torsion based on SAP result after verify it manually.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Take frame A-A in first structure as an example : </a:t>
            </a:r>
          </a:p>
          <a:p>
            <a:pPr marL="0" indent="0" algn="l" rtl="0">
              <a:buNone/>
            </a:pPr>
            <a:endParaRPr lang="ar-SA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Beams: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7" y="188640"/>
            <a:ext cx="2520280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02" y="153814"/>
            <a:ext cx="2592288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291"/>
            <a:ext cx="2664296" cy="61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41746" y="6293133"/>
            <a:ext cx="1209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flexure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7889" y="6293133"/>
            <a:ext cx="1224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torsion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4198" y="6309320"/>
            <a:ext cx="10406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shear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381642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endParaRPr lang="ar-SA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Beams: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44422"/>
              </p:ext>
            </p:extLst>
          </p:nvPr>
        </p:nvGraphicFramePr>
        <p:xfrm>
          <a:off x="251520" y="1340768"/>
          <a:ext cx="8280920" cy="1957508"/>
        </p:xfrm>
        <a:graphic>
          <a:graphicData uri="http://schemas.openxmlformats.org/drawingml/2006/table">
            <a:tbl>
              <a:tblPr rtl="1" firstRow="1" firstCol="1" bandRow="1"/>
              <a:tblGrid>
                <a:gridCol w="1078026"/>
                <a:gridCol w="1185234"/>
                <a:gridCol w="1550910"/>
                <a:gridCol w="1097024"/>
                <a:gridCol w="1316426"/>
                <a:gridCol w="2053300"/>
              </a:tblGrid>
              <a:tr h="37333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right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middle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right /Left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middle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left 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333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452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245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673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443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758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flexure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546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582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582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Torsion / long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0.12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0.165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Torsion </a:t>
                      </a:r>
                      <a:r>
                        <a:rPr lang="en-US" sz="2000" b="1" dirty="0" smtClean="0">
                          <a:effectLst/>
                        </a:rPr>
                        <a:t>/</a:t>
                      </a:r>
                      <a:r>
                        <a:rPr lang="en-US" sz="2000" b="1" baseline="0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trans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333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0.25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0.25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Shear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05263"/>
              </p:ext>
            </p:extLst>
          </p:nvPr>
        </p:nvGraphicFramePr>
        <p:xfrm>
          <a:off x="683568" y="4149080"/>
          <a:ext cx="792088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1140454"/>
                <a:gridCol w="1103496"/>
                <a:gridCol w="1772984"/>
                <a:gridCol w="1157351"/>
                <a:gridCol w="1624092"/>
                <a:gridCol w="1122503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effectLst/>
                        <a:latin typeface="Georgia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frame  A-A </a:t>
                      </a:r>
                      <a:r>
                        <a:rPr lang="en-US" sz="1800" b="1" dirty="0" smtClean="0">
                          <a:effectLst/>
                        </a:rPr>
                        <a:t>/first </a:t>
                      </a:r>
                      <a:r>
                        <a:rPr lang="en-US" sz="1800" b="1" dirty="0">
                          <a:effectLst/>
                        </a:rPr>
                        <a:t>structure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effectLst/>
                        <a:latin typeface="Georg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left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middle of span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right / left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middle of span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right /  left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top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4Ø18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2Ø18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4Ø18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2Ø18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2Ø18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middle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2Ø12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 need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2Ø12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no need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no need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bottom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4Ø12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3Ø12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transverse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</a:t>
                      </a:r>
                      <a:r>
                        <a:rPr lang="en-US" sz="1800" b="1" dirty="0" smtClean="0">
                          <a:effectLst/>
                        </a:rPr>
                        <a:t>Ø</a:t>
                      </a:r>
                      <a:r>
                        <a:rPr lang="en-US" sz="1400" b="1" dirty="0" smtClean="0">
                          <a:effectLst/>
                        </a:rPr>
                        <a:t>10  </a:t>
                      </a:r>
                      <a:r>
                        <a:rPr lang="en-US" sz="1400" b="1" dirty="0">
                          <a:effectLst/>
                        </a:rPr>
                        <a:t>/ 250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</a:t>
                      </a:r>
                      <a:r>
                        <a:rPr lang="en-US" sz="1800" b="1" dirty="0" smtClean="0">
                          <a:effectLst/>
                        </a:rPr>
                        <a:t>Ø</a:t>
                      </a:r>
                      <a:r>
                        <a:rPr lang="en-US" sz="1400" b="1" dirty="0" smtClean="0">
                          <a:effectLst/>
                        </a:rPr>
                        <a:t>10 /  </a:t>
                      </a:r>
                      <a:r>
                        <a:rPr lang="en-US" sz="1400" b="1" dirty="0">
                          <a:effectLst/>
                        </a:rPr>
                        <a:t>300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4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Beams: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12290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5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slab :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47260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Taking the maximum negative and positive  moment in the stories and designing for it .</a:t>
            </a:r>
            <a:b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we get two cross section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 the middle of the span: 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above the support: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endParaRPr lang="ar-SA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87" y="2780928"/>
            <a:ext cx="5256584" cy="158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91" y="5085184"/>
            <a:ext cx="5244887" cy="15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Design of Stair: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84775"/>
            <a:ext cx="4191744" cy="552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464496" cy="504056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Analysis of stair based on SAP .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 x direction:</a:t>
            </a:r>
          </a:p>
          <a:p>
            <a:pPr marL="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 Ø </a:t>
            </a:r>
            <a:r>
              <a:rPr lang="en-US" sz="20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12 </a:t>
            </a:r>
            <a:r>
              <a:rPr lang="en-US" sz="2000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/ </a:t>
            </a:r>
            <a:r>
              <a:rPr lang="en-US" sz="20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20 </a:t>
            </a:r>
            <a:r>
              <a:rPr lang="en-US" sz="2000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cm as top steel </a:t>
            </a:r>
            <a:endParaRPr lang="en-US" sz="20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0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 y direction :</a:t>
            </a:r>
          </a:p>
          <a:p>
            <a:pPr marL="0" indent="0" algn="l" rtl="0">
              <a:buNone/>
            </a:pPr>
            <a:r>
              <a:rPr lang="en-US" sz="20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Negative :</a:t>
            </a:r>
          </a:p>
          <a:p>
            <a:pPr marL="0" indent="0" algn="l" rtl="0">
              <a:buNone/>
            </a:pPr>
            <a:r>
              <a:rPr lang="en-US" sz="2000" i="1" dirty="0">
                <a:solidFill>
                  <a:schemeClr val="tx1"/>
                </a:solidFill>
              </a:rPr>
              <a:t>1 </a:t>
            </a:r>
            <a:r>
              <a:rPr lang="en-US" sz="2000" dirty="0">
                <a:solidFill>
                  <a:schemeClr val="tx1"/>
                </a:solidFill>
              </a:rPr>
              <a:t>Ø</a:t>
            </a:r>
            <a:r>
              <a:rPr lang="en-US" sz="2000" i="1" dirty="0">
                <a:solidFill>
                  <a:schemeClr val="tx1"/>
                </a:solidFill>
              </a:rPr>
              <a:t> 12 / 20 cm </a:t>
            </a:r>
            <a:endParaRPr lang="en-US" sz="20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0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Positive :</a:t>
            </a:r>
          </a:p>
          <a:p>
            <a:pPr marL="0" indent="0" algn="l" rtl="0">
              <a:buNone/>
            </a:pPr>
            <a:r>
              <a:rPr lang="en-US" sz="2000" i="1" dirty="0">
                <a:solidFill>
                  <a:schemeClr val="tx1"/>
                </a:solidFill>
              </a:rPr>
              <a:t>1 </a:t>
            </a:r>
            <a:r>
              <a:rPr lang="en-US" sz="2000" dirty="0">
                <a:solidFill>
                  <a:schemeClr val="tx1"/>
                </a:solidFill>
              </a:rPr>
              <a:t>Ø</a:t>
            </a:r>
            <a:r>
              <a:rPr lang="en-US" sz="2000" i="1" dirty="0">
                <a:solidFill>
                  <a:schemeClr val="tx1"/>
                </a:solidFill>
              </a:rPr>
              <a:t> 12 / </a:t>
            </a:r>
            <a:r>
              <a:rPr lang="en-US" sz="2000" i="1" dirty="0" smtClean="0">
                <a:solidFill>
                  <a:schemeClr val="tx1"/>
                </a:solidFill>
              </a:rPr>
              <a:t>30 </a:t>
            </a:r>
            <a:r>
              <a:rPr lang="en-US" sz="2000" i="1" dirty="0">
                <a:solidFill>
                  <a:schemeClr val="tx1"/>
                </a:solidFill>
              </a:rPr>
              <a:t>cm </a:t>
            </a:r>
            <a:endParaRPr lang="en-US" sz="20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1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18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1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1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4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576" y="2636912"/>
            <a:ext cx="7632848" cy="252028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6600" b="1" cap="none" spc="50" dirty="0" smtClean="0">
                <a:ln w="1143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DYNAMIC DESIGN </a:t>
            </a:r>
            <a:endParaRPr lang="ar-SA" sz="6600" b="1" cap="none" spc="50" dirty="0">
              <a:ln w="1143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5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04056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There are three methods to perform analysis and design of earthquake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</a:p>
          <a:p>
            <a:pPr marL="0" indent="0" algn="l" rtl="0">
              <a:buNone/>
            </a:pP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1-Time history.</a:t>
            </a: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2-Response spectrum.</a:t>
            </a: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3-Equivalent static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b="1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In this project dynamic analysis and design will be done using the second method (response spectrum in x &amp; y directions).</a:t>
            </a:r>
            <a:endParaRPr lang="en-US" sz="2400" b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Dynamic Design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5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04056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Before using SAP  hand calculation should be done to verify SAP results with </a:t>
            </a:r>
            <a:r>
              <a:rPr lang="en-US" sz="1800" i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max  errors 25 %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</a:p>
          <a:p>
            <a:pPr marL="0" indent="0" algn="l" rtl="0"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Using this equation : </a:t>
            </a:r>
          </a:p>
          <a:p>
            <a:pPr marL="0" indent="0" algn="l" rtl="0">
              <a:buNone/>
            </a:pPr>
            <a:r>
              <a:rPr lang="en-US" sz="2400" i="1" u="sng" dirty="0"/>
              <a:t> </a:t>
            </a:r>
            <a:endParaRPr lang="en-US" sz="2400" i="1" u="sng" dirty="0" smtClean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18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Where :</a:t>
            </a:r>
            <a:endParaRPr lang="en-US" sz="1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18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 : mass (ton)</a:t>
            </a:r>
            <a:endParaRPr lang="en-US" sz="1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18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K : stiffness (KN/m)</a:t>
            </a:r>
            <a:endParaRPr lang="en-US" sz="1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b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Dynamic Design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1849735" cy="146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0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9029"/>
            <a:ext cx="8686800" cy="980728"/>
          </a:xfrm>
        </p:spPr>
        <p:txBody>
          <a:bodyPr>
            <a:normAutofit/>
          </a:bodyPr>
          <a:lstStyle/>
          <a:p>
            <a:pPr rtl="0"/>
            <a:r>
              <a:rPr lang="en-US" sz="2400" b="1" dirty="0">
                <a:solidFill>
                  <a:srgbClr val="CC0000"/>
                </a:solidFill>
                <a:effectLst/>
              </a:rPr>
              <a:t>3D </a:t>
            </a:r>
            <a:r>
              <a:rPr lang="en-US" sz="2400" b="1" dirty="0" err="1" smtClean="0">
                <a:solidFill>
                  <a:srgbClr val="CC0000"/>
                </a:solidFill>
                <a:effectLst/>
              </a:rPr>
              <a:t>Dy</a:t>
            </a:r>
            <a:r>
              <a:rPr lang="en-US" sz="2400" b="1" dirty="0" smtClean="0">
                <a:solidFill>
                  <a:srgbClr val="CC0000"/>
                </a:solidFill>
                <a:effectLst/>
              </a:rPr>
              <a:t>- Static </a:t>
            </a:r>
            <a:r>
              <a:rPr lang="en-US" sz="2400" b="1" dirty="0">
                <a:solidFill>
                  <a:srgbClr val="CC0000"/>
                </a:solidFill>
                <a:effectLst/>
              </a:rPr>
              <a:t>Design of </a:t>
            </a:r>
            <a:r>
              <a:rPr lang="en-US" sz="2400" b="1" dirty="0" smtClean="0">
                <a:solidFill>
                  <a:srgbClr val="CC0000"/>
                </a:solidFill>
                <a:effectLst/>
              </a:rPr>
              <a:t>Al- HOUDA </a:t>
            </a:r>
            <a:r>
              <a:rPr lang="en-US" sz="2400" b="1" dirty="0">
                <a:solidFill>
                  <a:srgbClr val="CC0000"/>
                </a:solidFill>
                <a:effectLst/>
              </a:rPr>
              <a:t>Building with inclusion of Ethical </a:t>
            </a:r>
            <a:r>
              <a:rPr lang="en-US" sz="2400" b="1" dirty="0" smtClean="0">
                <a:solidFill>
                  <a:srgbClr val="CC0000"/>
                </a:solidFill>
                <a:effectLst/>
              </a:rPr>
              <a:t>standard</a:t>
            </a:r>
            <a:endParaRPr lang="ar-SA" sz="2400" dirty="0">
              <a:solidFill>
                <a:srgbClr val="CC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CHAPTER </a:t>
            </a:r>
            <a:r>
              <a:rPr lang="en-US" sz="24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ONE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: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General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Description</a:t>
            </a:r>
          </a:p>
          <a:p>
            <a:pPr marL="0" indent="0" algn="l" rtl="0">
              <a:buNone/>
            </a:pPr>
            <a:endParaRPr lang="en-US" sz="900" b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CHAPTER </a:t>
            </a:r>
            <a:r>
              <a:rPr lang="en-US" sz="24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TWO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: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Preliminary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Design</a:t>
            </a:r>
          </a:p>
          <a:p>
            <a:pPr marL="0" indent="0" algn="l" rtl="0">
              <a:buNone/>
            </a:pPr>
            <a:endParaRPr lang="en-US" sz="900" b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CHAPTER </a:t>
            </a:r>
            <a:r>
              <a:rPr lang="en-US" sz="24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THREE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: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Structural Analysis Laws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and 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                           Verifications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of Slabs and Beams </a:t>
            </a:r>
          </a:p>
          <a:p>
            <a:pPr marL="0" indent="0" algn="l" rtl="0">
              <a:buNone/>
            </a:pPr>
            <a:endParaRPr lang="en-US" sz="900" b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CHAPTER </a:t>
            </a:r>
            <a:r>
              <a:rPr lang="en-US" sz="2400" b="1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FOUR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: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Static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Design</a:t>
            </a:r>
          </a:p>
          <a:p>
            <a:pPr marL="0" indent="0" algn="l" rtl="0">
              <a:buNone/>
            </a:pPr>
            <a:endParaRPr lang="en-US" sz="800" b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CHAPTER </a:t>
            </a:r>
            <a:r>
              <a:rPr lang="en-US" sz="2400" b="1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FIVE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: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Dynamic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Design</a:t>
            </a:r>
          </a:p>
          <a:p>
            <a:pPr marL="0" indent="0" algn="l" rtl="0">
              <a:buNone/>
            </a:pPr>
            <a:endParaRPr lang="en-US" sz="800" b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CHAPTER </a:t>
            </a:r>
            <a:r>
              <a:rPr lang="en-US" sz="2400" b="1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SIX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: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Ethical Issues and Earthquake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Risk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                           Reduction</a:t>
            </a:r>
          </a:p>
          <a:p>
            <a:pPr marL="0" indent="0" algn="l" rtl="0">
              <a:buNone/>
            </a:pPr>
            <a:endParaRPr lang="ar-SA" sz="2400" b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ar-SA" sz="2400" b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5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688632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For first structure : </a:t>
            </a:r>
          </a:p>
          <a:p>
            <a:pPr marL="0" indent="0" algn="l" rtl="0">
              <a:buNone/>
            </a:pP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in x : T = </a:t>
            </a:r>
            <a:r>
              <a:rPr lang="en-US" i="1" dirty="0" smtClean="0">
                <a:solidFill>
                  <a:schemeClr val="tx1"/>
                </a:solidFill>
              </a:rPr>
              <a:t>0.087s</a:t>
            </a: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in x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from SAP :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 = </a:t>
            </a:r>
            <a:r>
              <a:rPr lang="en-US" i="1" dirty="0" smtClean="0">
                <a:solidFill>
                  <a:schemeClr val="tx1"/>
                </a:solidFill>
              </a:rPr>
              <a:t>0.088s</a:t>
            </a:r>
          </a:p>
          <a:p>
            <a:pPr marL="0" indent="0" algn="l" rtl="0">
              <a:buNone/>
            </a:pPr>
            <a:r>
              <a:rPr lang="en-US" sz="2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Error = 1.14 %  &lt; 25 % which is acceptable</a:t>
            </a:r>
            <a:r>
              <a:rPr lang="en-US" sz="2000" i="1" dirty="0" smtClean="0"/>
              <a:t>.</a:t>
            </a:r>
          </a:p>
          <a:p>
            <a:pPr marL="0" indent="0" algn="l" rtl="0">
              <a:buNone/>
            </a:pPr>
            <a:r>
              <a:rPr lang="en-US" sz="2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With 89.1 % modal participation mass ratio </a:t>
            </a:r>
            <a:endParaRPr lang="en-US" sz="2000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0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/>
              <a:t> </a:t>
            </a:r>
          </a:p>
          <a:p>
            <a:pPr marL="0" indent="0" algn="l" rtl="0">
              <a:buNone/>
            </a:pP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</a:t>
            </a:r>
            <a:r>
              <a:rPr lang="en-US" sz="30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in Y </a:t>
            </a: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T = </a:t>
            </a:r>
            <a:r>
              <a:rPr lang="en-US" sz="3000" i="1" dirty="0" smtClean="0">
                <a:solidFill>
                  <a:schemeClr val="tx1"/>
                </a:solidFill>
              </a:rPr>
              <a:t>0.028s</a:t>
            </a:r>
            <a:endParaRPr lang="en-US" sz="3000" i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in </a:t>
            </a:r>
            <a:r>
              <a:rPr lang="en-US" sz="30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Y  </a:t>
            </a: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from SAP : T = </a:t>
            </a:r>
            <a:r>
              <a:rPr lang="en-US" sz="3000" i="1" dirty="0" smtClean="0">
                <a:solidFill>
                  <a:schemeClr val="tx1"/>
                </a:solidFill>
              </a:rPr>
              <a:t>0.088s</a:t>
            </a:r>
            <a:endParaRPr lang="en-US" sz="3000" i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Error =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68.1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%  &lt; 25 % which is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unacceptable</a:t>
            </a:r>
            <a:r>
              <a:rPr lang="en-US" sz="2400" i="1" dirty="0"/>
              <a:t>.</a:t>
            </a: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With </a:t>
            </a:r>
            <a:r>
              <a:rPr lang="en-US" sz="2400" i="1" dirty="0">
                <a:solidFill>
                  <a:schemeClr val="tx1"/>
                </a:solidFill>
              </a:rPr>
              <a:t>73.8 %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modal participation mass ratio 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i="1" dirty="0" smtClean="0"/>
              <a:t> </a:t>
            </a: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Period Calculations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7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688632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For second structure :</a:t>
            </a:r>
          </a:p>
          <a:p>
            <a:pPr marL="0" indent="0" algn="l" rtl="0">
              <a:buNone/>
            </a:pP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in x : T = </a:t>
            </a:r>
            <a:r>
              <a:rPr lang="en-US" i="1" dirty="0" smtClean="0">
                <a:solidFill>
                  <a:schemeClr val="tx1"/>
                </a:solidFill>
              </a:rPr>
              <a:t>0.98 </a:t>
            </a:r>
            <a:r>
              <a:rPr lang="en-US" i="1" dirty="0">
                <a:solidFill>
                  <a:schemeClr val="tx1"/>
                </a:solidFill>
              </a:rPr>
              <a:t>s </a:t>
            </a:r>
            <a:endParaRPr lang="en-US" i="1" dirty="0" smtClean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in x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from SAP :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 = </a:t>
            </a:r>
            <a:r>
              <a:rPr lang="en-US" i="1" dirty="0" smtClean="0">
                <a:solidFill>
                  <a:schemeClr val="tx1"/>
                </a:solidFill>
              </a:rPr>
              <a:t>0.62 s</a:t>
            </a:r>
          </a:p>
          <a:p>
            <a:pPr marL="0" indent="0" algn="l" rtl="0">
              <a:buNone/>
            </a:pPr>
            <a:r>
              <a:rPr lang="en-US" sz="2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Error = </a:t>
            </a:r>
            <a:r>
              <a:rPr lang="en-US" sz="19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36.1 % </a:t>
            </a:r>
            <a:r>
              <a:rPr lang="en-US" sz="20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&gt; </a:t>
            </a:r>
            <a:r>
              <a:rPr lang="en-US" sz="2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25 % which is </a:t>
            </a:r>
            <a:r>
              <a:rPr lang="en-US" sz="20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unacceptable</a:t>
            </a:r>
            <a:r>
              <a:rPr lang="en-US" sz="2000" i="1" dirty="0" smtClean="0"/>
              <a:t>.</a:t>
            </a:r>
          </a:p>
          <a:p>
            <a:pPr marL="0" indent="0" algn="l" rtl="0">
              <a:buNone/>
            </a:pPr>
            <a:r>
              <a:rPr lang="en-US" sz="2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With </a:t>
            </a:r>
            <a:r>
              <a:rPr lang="en-US" sz="20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99.9 </a:t>
            </a:r>
            <a:r>
              <a:rPr lang="en-US" sz="2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% modal participation mass ratio </a:t>
            </a:r>
            <a:endParaRPr lang="en-US" sz="2000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0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/>
              <a:t> </a:t>
            </a:r>
          </a:p>
          <a:p>
            <a:pPr marL="0" indent="0" algn="l" rtl="0">
              <a:buNone/>
            </a:pP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</a:t>
            </a:r>
            <a:r>
              <a:rPr lang="en-US" sz="30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in Y </a:t>
            </a: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T = </a:t>
            </a:r>
            <a:r>
              <a:rPr lang="en-US" sz="3000" i="1" dirty="0" smtClean="0">
                <a:solidFill>
                  <a:schemeClr val="tx1"/>
                </a:solidFill>
              </a:rPr>
              <a:t>0.98 s</a:t>
            </a:r>
            <a:endParaRPr lang="en-US" sz="3000" i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Period  in </a:t>
            </a:r>
            <a:r>
              <a:rPr lang="en-US" sz="30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Y  </a:t>
            </a:r>
            <a:r>
              <a:rPr lang="en-US" sz="30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from SAP : T = </a:t>
            </a:r>
            <a:r>
              <a:rPr lang="en-US" sz="3000" i="1" dirty="0" smtClean="0">
                <a:solidFill>
                  <a:schemeClr val="tx1"/>
                </a:solidFill>
              </a:rPr>
              <a:t>0.66 s</a:t>
            </a:r>
            <a:endParaRPr lang="en-US" sz="3000" i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21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Error = </a:t>
            </a:r>
            <a:r>
              <a:rPr lang="en-US" sz="21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31.1  </a:t>
            </a:r>
            <a:r>
              <a:rPr lang="en-US" sz="21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% </a:t>
            </a:r>
            <a:r>
              <a:rPr lang="en-US" sz="21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&gt; </a:t>
            </a:r>
            <a:r>
              <a:rPr lang="en-US" sz="21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25 % which is </a:t>
            </a:r>
            <a:r>
              <a:rPr lang="en-US" sz="21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unacceptable</a:t>
            </a:r>
            <a:r>
              <a:rPr lang="en-US" sz="2100" i="1" dirty="0"/>
              <a:t>.</a:t>
            </a:r>
          </a:p>
          <a:p>
            <a:pPr marL="0" indent="0" algn="l" rtl="0">
              <a:buNone/>
            </a:pPr>
            <a:r>
              <a:rPr lang="en-US" sz="21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With </a:t>
            </a:r>
            <a:r>
              <a:rPr lang="en-US" sz="2100" i="1" dirty="0" smtClean="0">
                <a:solidFill>
                  <a:schemeClr val="tx1"/>
                </a:solidFill>
              </a:rPr>
              <a:t>99.9 </a:t>
            </a:r>
            <a:r>
              <a:rPr lang="en-US" sz="2100" i="1" dirty="0">
                <a:solidFill>
                  <a:schemeClr val="tx1"/>
                </a:solidFill>
              </a:rPr>
              <a:t>% </a:t>
            </a:r>
            <a:r>
              <a:rPr lang="en-US" sz="21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1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modal participation mass ratio </a:t>
            </a:r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i="1" dirty="0" smtClean="0"/>
              <a:t> </a:t>
            </a: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332656"/>
            <a:ext cx="8686800" cy="694184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cap="none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Period Calculations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7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9685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Input data :  </a:t>
            </a:r>
          </a:p>
          <a:p>
            <a:pPr marL="0" indent="0" algn="l" rtl="0">
              <a:buNone/>
            </a:pPr>
            <a:endParaRPr lang="en-US" sz="2400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seismic factor (importance factor) =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R: response modification factor 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R =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4.5 //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first structure 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R =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3 //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second structure 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(PGA: peak ground acceleration = 0.25 g according to seismic map for Palestine (Nablus). 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Soil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type: B (Rock)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err="1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Ss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 spectral curve at short period =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0.5</a:t>
            </a: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S1: spectral curve at 1second period = 0.2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Response Spectrum (IBC 2006) :</a:t>
            </a:r>
            <a:endParaRPr lang="ar-SA" sz="3200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6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504056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design of beams : </a:t>
            </a:r>
          </a:p>
          <a:p>
            <a:pPr marL="0" indent="0" algn="l" rtl="0">
              <a:buNone/>
            </a:pPr>
            <a:endParaRPr lang="en-US" sz="2400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comparing the value of moment on beams</a:t>
            </a:r>
            <a:endParaRPr lang="en-US" sz="2400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( static &amp; dynamic load combinations ) </a:t>
            </a: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results are : </a:t>
            </a:r>
          </a:p>
          <a:p>
            <a:pPr marL="0" indent="0" algn="l" rtl="0">
              <a:buNone/>
            </a:pPr>
            <a:endParaRPr lang="en-US" sz="2400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main beams (on frame 1-1/3-3/4-4)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critical combination is the dynamic.</a:t>
            </a:r>
          </a:p>
          <a:p>
            <a:pPr marL="0" indent="0" algn="l" rtl="0">
              <a:buNone/>
            </a:pPr>
            <a:endParaRPr lang="en-US" sz="2400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and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secondary 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beams on frame (A-A/B-B/…/J-J) The critical is the static (the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Difference  in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moments are small). 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Dynamic Design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1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6805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Design of columns : </a:t>
            </a: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Comparing axial force in dynamic and static</a:t>
            </a:r>
          </a:p>
          <a:p>
            <a:pPr marL="0" indent="0" algn="l" rtl="0">
              <a:buNone/>
            </a:pPr>
            <a:endParaRPr lang="en-US" sz="2400" i="1" dirty="0" smtClean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first structure : </a:t>
            </a:r>
            <a:endParaRPr lang="en-US" sz="2400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the critical combination is the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static. 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area of steel does not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change expect one column (B3 / I3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) use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8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Ø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20 </a:t>
            </a:r>
            <a:endParaRPr lang="en-US" sz="24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For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second structure :</a:t>
            </a:r>
          </a:p>
          <a:p>
            <a:pPr marL="0" indent="0" algn="l" rtl="0">
              <a:buNone/>
            </a:pP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critical combination is the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dynamic</a:t>
            </a: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use 4 </a:t>
            </a:r>
            <a:r>
              <a:rPr lang="en-US" sz="2400" b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Ø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20 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instead of 4 </a:t>
            </a:r>
            <a:r>
              <a:rPr lang="en-US" sz="2400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Ø</a:t>
            </a: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16 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Dynamic Design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4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6805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Design of slab </a:t>
            </a:r>
            <a:r>
              <a:rPr lang="en-US" sz="2400" i="1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: </a:t>
            </a:r>
          </a:p>
          <a:p>
            <a:pPr marL="0" indent="0" algn="l" rtl="0">
              <a:buNone/>
            </a:pPr>
            <a:endParaRPr lang="en-US" sz="2400" i="1" dirty="0" smtClean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</a:t>
            </a:r>
            <a:r>
              <a:rPr lang="en-US" sz="2400" b="1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static</a:t>
            </a:r>
            <a:r>
              <a:rPr lang="en-US" sz="2400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combination is critical , so the  static design does not change. </a:t>
            </a: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94184"/>
          </a:xfrm>
          <a:noFill/>
        </p:spPr>
        <p:txBody>
          <a:bodyPr/>
          <a:lstStyle/>
          <a:p>
            <a:pPr rtl="0"/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Dynamic Design 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3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hlinkClick r:id="rId2" tooltip="go to EERI's online store to purchase this product"/>
              </a:rPr>
              <a:t>Ethical Issues and Earthquake Risk Reduction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This search aim to show the relationship between ethics and earthquake.</a:t>
            </a:r>
          </a:p>
          <a:p>
            <a:pPr algn="l"/>
            <a:endParaRPr lang="en-US" sz="2400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l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Ethics </a:t>
            </a:r>
          </a:p>
          <a:p>
            <a:pPr algn="l">
              <a:buNone/>
            </a:pPr>
            <a:endParaRPr lang="en-US" sz="2400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l">
              <a:buNone/>
            </a:pPr>
            <a:r>
              <a:rPr lang="en-US" sz="2400" i="1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Earthquake</a:t>
            </a:r>
            <a:endParaRPr lang="en-US" sz="2400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4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en-US" dirty="0">
                <a:solidFill>
                  <a:srgbClr val="A10101"/>
                </a:solidFill>
                <a:effectLst/>
              </a:rPr>
              <a:t>Abstract</a:t>
            </a:r>
            <a:endParaRPr lang="ar-SA" dirty="0">
              <a:solidFill>
                <a:srgbClr val="A1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This project is a structural analysis and design of a residential building in </a:t>
            </a:r>
            <a:r>
              <a:rPr lang="en-US" b="1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Nablus</a:t>
            </a:r>
          </a:p>
          <a:p>
            <a:pPr marL="0" indent="0" algn="l" rtl="0">
              <a:buNone/>
            </a:pPr>
            <a:endParaRPr lang="en-US" b="1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b="1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that </a:t>
            </a:r>
            <a:r>
              <a:rPr lang="en-US" b="1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will resist earthquake and consists of </a:t>
            </a:r>
            <a:endParaRPr lang="en-US" b="1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b="1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a </a:t>
            </a:r>
            <a:r>
              <a:rPr lang="en-US" b="1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garage at the ground floor and other </a:t>
            </a:r>
            <a:r>
              <a:rPr lang="en-US" b="1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seven stories</a:t>
            </a:r>
            <a:r>
              <a:rPr lang="en-US" b="1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.</a:t>
            </a:r>
            <a:endParaRPr lang="en-US" b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39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Introduction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Design codes :</a:t>
            </a:r>
          </a:p>
          <a:p>
            <a:pPr marL="0" indent="0" algn="l" rtl="0">
              <a:buNone/>
            </a:pPr>
            <a:endParaRPr lang="en-US" sz="900" b="1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codes used in the project are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</a:p>
          <a:p>
            <a:pPr marL="0" indent="0" algn="l" rtl="0">
              <a:buNone/>
            </a:pPr>
            <a:endParaRPr lang="en-US" sz="9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1- The American Concrete Institute </a:t>
            </a: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(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ACI)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code 2008 </a:t>
            </a:r>
          </a:p>
          <a:p>
            <a:pPr marL="0" indent="0" algn="l" rtl="0">
              <a:buNone/>
            </a:pPr>
            <a:endParaRPr lang="en-US" sz="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2- The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International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Building Code 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      (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IBC-2009)</a:t>
            </a:r>
            <a:endParaRPr lang="en-US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8686800" cy="8382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b="1" cap="none" dirty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Materials</a:t>
            </a:r>
            <a:br>
              <a:rPr lang="en-US" b="1" cap="none" dirty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</a:br>
            <a:endParaRPr lang="ar-SA" b="1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8686800" cy="43204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b="1" dirty="0" smtClean="0">
                <a:solidFill>
                  <a:srgbClr val="A10101"/>
                </a:solidFill>
                <a:latin typeface="Adobe Heiti Std R" pitchFamily="34" charset="-128"/>
                <a:ea typeface="Adobe Heiti Std R" pitchFamily="34" charset="-128"/>
              </a:rPr>
              <a:t>Concrete</a:t>
            </a:r>
            <a:r>
              <a:rPr lang="en-US" dirty="0">
                <a:solidFill>
                  <a:srgbClr val="A10101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Concrete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strength for columns is B400→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fc=32MPa.</a:t>
            </a:r>
          </a:p>
          <a:p>
            <a:pPr marL="0" indent="0" algn="l" rtl="0">
              <a:buNone/>
            </a:pPr>
            <a:endParaRPr lang="en-US" sz="800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Concrete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strength for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others is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B300→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fc=24 </a:t>
            </a:r>
            <a:r>
              <a:rPr lang="en-US" dirty="0" err="1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MPa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0" indent="0" algn="l" rtl="0">
              <a:buNone/>
            </a:pPr>
            <a:endParaRPr lang="en-US" sz="800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A10101"/>
                </a:solidFill>
                <a:latin typeface="Adobe Heiti Std R" pitchFamily="34" charset="-128"/>
                <a:ea typeface="Adobe Heiti Std R" pitchFamily="34" charset="-128"/>
              </a:rPr>
              <a:t>Steel</a:t>
            </a:r>
            <a:r>
              <a:rPr lang="en-US" dirty="0">
                <a:solidFill>
                  <a:srgbClr val="A10101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Steel 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yield strength = </a:t>
            </a:r>
            <a:r>
              <a:rPr lang="en-US" dirty="0" err="1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f</a:t>
            </a:r>
            <a:r>
              <a:rPr lang="en-US" baseline="-25000" dirty="0" err="1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y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= 420 </a:t>
            </a:r>
            <a:r>
              <a:rPr lang="en-US" dirty="0" err="1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MPa</a:t>
            </a:r>
            <a:r>
              <a:rPr lang="en-US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  <a:effectLst/>
              </a:rPr>
              <a:t>Introduction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Loads: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</a:br>
            <a:endParaRPr lang="en-US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S.I.D.L    = 4.5 KN/m²</a:t>
            </a:r>
          </a:p>
          <a:p>
            <a:pPr marL="0" indent="0" algn="l" rtl="0">
              <a:buNone/>
            </a:pPr>
            <a:r>
              <a:rPr lang="en-US" sz="1000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US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Live load = 2.5 KN/m²</a:t>
            </a:r>
            <a:endParaRPr lang="ar-SA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  <a:effectLst/>
              </a:rPr>
              <a:t>Introduction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rtl="0"/>
            <a:r>
              <a:rPr lang="en-US" b="1" dirty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Selection of the </a:t>
            </a:r>
            <a:r>
              <a:rPr lang="en-US" b="1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System :</a:t>
            </a:r>
            <a:endParaRPr lang="ar-SA" b="1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Separate the structure into two parts with </a:t>
            </a:r>
          </a:p>
          <a:p>
            <a:pPr marL="0" indent="0" algn="l" rtl="0">
              <a:buNone/>
            </a:pPr>
            <a:r>
              <a:rPr lang="en-US" i="1" dirty="0" err="1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asufficient</a:t>
            </a: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 gap.</a:t>
            </a:r>
            <a:endParaRPr lang="en-US" i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endParaRPr lang="en-US" i="1" dirty="0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0" indent="0" algn="l" rtl="0">
              <a:buNone/>
            </a:pPr>
            <a:r>
              <a:rPr lang="en-US" i="1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The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selected structural systems to be used in the project is </a:t>
            </a:r>
            <a:r>
              <a:rPr lang="en-US" i="1" dirty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One way ribbed slab </a:t>
            </a:r>
            <a:r>
              <a:rPr lang="en-US" i="1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with main beam in x _ axis, using hidden interior beams and drop exterior beams</a:t>
            </a:r>
            <a:endParaRPr lang="ar-SA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9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86800" cy="841248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tx1"/>
                </a:solidFill>
                <a:effectLst/>
                <a:latin typeface="Adobe Heiti Std R" pitchFamily="34" charset="-128"/>
                <a:ea typeface="Adobe Heiti Std R" pitchFamily="34" charset="-128"/>
              </a:rPr>
              <a:t>In Y directions :</a:t>
            </a:r>
            <a:endParaRPr lang="ar-SA" cap="none" dirty="0">
              <a:solidFill>
                <a:schemeClr val="tx1"/>
              </a:solidFill>
              <a:effectLst/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4896" cy="51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1547664" y="1800652"/>
            <a:ext cx="6336704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47664" y="4293096"/>
            <a:ext cx="63720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83668" y="1772816"/>
            <a:ext cx="0" cy="2556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884368" y="1772816"/>
            <a:ext cx="0" cy="2556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99792" y="206084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99792" y="329028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83668" y="2852936"/>
            <a:ext cx="2772308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12060" y="2852936"/>
            <a:ext cx="2772308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00288" y="1844876"/>
            <a:ext cx="0" cy="93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90151" y="2933276"/>
            <a:ext cx="0" cy="1287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98214" y="1844876"/>
            <a:ext cx="0" cy="93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88077" y="2933276"/>
            <a:ext cx="0" cy="1287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96136" y="1844876"/>
            <a:ext cx="0" cy="93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85999" y="2933276"/>
            <a:ext cx="0" cy="1287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07904" y="1844876"/>
            <a:ext cx="0" cy="93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97767" y="2933276"/>
            <a:ext cx="0" cy="1287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87824" y="1844876"/>
            <a:ext cx="0" cy="93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77687" y="2933276"/>
            <a:ext cx="0" cy="1287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13881" y="1844876"/>
            <a:ext cx="0" cy="9359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03744" y="2933276"/>
            <a:ext cx="0" cy="1287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19672" y="4437112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12060" y="3326341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583668" y="5373216"/>
            <a:ext cx="6335996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83668" y="4437112"/>
            <a:ext cx="6335996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13881" y="4454296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987824" y="4437112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08326" y="4454296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391976" y="4437112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108672" y="4437112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800368" y="4454296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502446" y="4437111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219760" y="4437112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884368" y="4437112"/>
            <a:ext cx="0" cy="894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91976" y="3326341"/>
            <a:ext cx="0" cy="894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699792" y="4632430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2258</TotalTime>
  <Words>1330</Words>
  <Application>Microsoft Office PowerPoint</Application>
  <PresentationFormat>On-screen Show (4:3)</PresentationFormat>
  <Paragraphs>358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Trek</vt:lpstr>
      <vt:lpstr>Picture</vt:lpstr>
      <vt:lpstr>PowerPoint Presentation</vt:lpstr>
      <vt:lpstr>PowerPoint Presentation</vt:lpstr>
      <vt:lpstr>3D Dy- Static Design of Al- HOUDA Building with inclusion of Ethical standard</vt:lpstr>
      <vt:lpstr>Abstract</vt:lpstr>
      <vt:lpstr>Introduction</vt:lpstr>
      <vt:lpstr>Materials </vt:lpstr>
      <vt:lpstr>PowerPoint Presentation</vt:lpstr>
      <vt:lpstr>Selection of the System :</vt:lpstr>
      <vt:lpstr>In Y directions :</vt:lpstr>
      <vt:lpstr>Selected dimensions : </vt:lpstr>
      <vt:lpstr>Selected dimensions : </vt:lpstr>
      <vt:lpstr>3D MODEL Verifications :</vt:lpstr>
      <vt:lpstr>PowerPoint Presentation</vt:lpstr>
      <vt:lpstr>Design of Footing : </vt:lpstr>
      <vt:lpstr>PowerPoint Presentation</vt:lpstr>
      <vt:lpstr>Design of Footing :</vt:lpstr>
      <vt:lpstr>Design of Footing </vt:lpstr>
      <vt:lpstr>PowerPoint Presentation</vt:lpstr>
      <vt:lpstr>PowerPoint Presentation</vt:lpstr>
      <vt:lpstr>PowerPoint Presentation</vt:lpstr>
      <vt:lpstr>Design of Beams: </vt:lpstr>
      <vt:lpstr>PowerPoint Presentation</vt:lpstr>
      <vt:lpstr>Design of Beams: </vt:lpstr>
      <vt:lpstr>Design of Beams: </vt:lpstr>
      <vt:lpstr>Design of slab : </vt:lpstr>
      <vt:lpstr>Design of Stair: </vt:lpstr>
      <vt:lpstr>PowerPoint Presentation</vt:lpstr>
      <vt:lpstr>Dynamic Design </vt:lpstr>
      <vt:lpstr>Dynamic Design </vt:lpstr>
      <vt:lpstr>Period Calculations</vt:lpstr>
      <vt:lpstr>PowerPoint Presentation</vt:lpstr>
      <vt:lpstr>Response Spectrum (IBC 2006) :</vt:lpstr>
      <vt:lpstr>Dynamic Design </vt:lpstr>
      <vt:lpstr>Dynamic Design </vt:lpstr>
      <vt:lpstr>Dynamic Design </vt:lpstr>
      <vt:lpstr>Ethical Issues and Earthquake Risk Reduction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Dy-Static Design of Al-HOUDA Building with inclusion of Ethical standard </dc:title>
  <dc:creator>ateyani</dc:creator>
  <cp:lastModifiedBy>ateyani</cp:lastModifiedBy>
  <cp:revision>105</cp:revision>
  <dcterms:created xsi:type="dcterms:W3CDTF">2011-12-29T09:19:18Z</dcterms:created>
  <dcterms:modified xsi:type="dcterms:W3CDTF">2012-01-07T07:48:41Z</dcterms:modified>
</cp:coreProperties>
</file>