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60" r:id="rId1"/>
  </p:sldMasterIdLst>
  <p:notesMasterIdLst>
    <p:notesMasterId r:id="rId40"/>
  </p:notesMasterIdLst>
  <p:sldIdLst>
    <p:sldId id="256" r:id="rId2"/>
    <p:sldId id="257" r:id="rId3"/>
    <p:sldId id="286" r:id="rId4"/>
    <p:sldId id="289" r:id="rId5"/>
    <p:sldId id="290" r:id="rId6"/>
    <p:sldId id="291" r:id="rId7"/>
    <p:sldId id="292" r:id="rId8"/>
    <p:sldId id="287" r:id="rId9"/>
    <p:sldId id="293" r:id="rId10"/>
    <p:sldId id="288" r:id="rId11"/>
    <p:sldId id="294" r:id="rId12"/>
    <p:sldId id="295" r:id="rId13"/>
    <p:sldId id="296" r:id="rId14"/>
    <p:sldId id="297" r:id="rId15"/>
    <p:sldId id="298" r:id="rId16"/>
    <p:sldId id="299" r:id="rId17"/>
    <p:sldId id="300" r:id="rId18"/>
    <p:sldId id="301" r:id="rId19"/>
    <p:sldId id="302" r:id="rId20"/>
    <p:sldId id="303" r:id="rId21"/>
    <p:sldId id="304" r:id="rId22"/>
    <p:sldId id="305" r:id="rId23"/>
    <p:sldId id="306" r:id="rId24"/>
    <p:sldId id="307" r:id="rId25"/>
    <p:sldId id="308" r:id="rId26"/>
    <p:sldId id="309" r:id="rId27"/>
    <p:sldId id="310" r:id="rId28"/>
    <p:sldId id="311" r:id="rId29"/>
    <p:sldId id="312" r:id="rId30"/>
    <p:sldId id="314" r:id="rId31"/>
    <p:sldId id="313" r:id="rId32"/>
    <p:sldId id="315" r:id="rId33"/>
    <p:sldId id="316" r:id="rId34"/>
    <p:sldId id="317" r:id="rId35"/>
    <p:sldId id="318" r:id="rId36"/>
    <p:sldId id="319" r:id="rId37"/>
    <p:sldId id="320" r:id="rId38"/>
    <p:sldId id="321" r:id="rId3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40" autoAdjust="0"/>
    <p:restoredTop sz="86679" autoAdjust="0"/>
  </p:normalViewPr>
  <p:slideViewPr>
    <p:cSldViewPr snapToGrid="0">
      <p:cViewPr varScale="1">
        <p:scale>
          <a:sx n="63" d="100"/>
          <a:sy n="63" d="100"/>
        </p:scale>
        <p:origin x="936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A1363A-093A-4B7E-91E1-33B018E23CA0}" type="datetimeFigureOut">
              <a:rPr lang="en-US" smtClean="0"/>
              <a:pPr/>
              <a:t>5/3/2016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AA1CEF-A206-4E40-A7E3-07EEAFBA0A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304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53FF0-93FC-4B08-8047-52193FB62064}" type="datetimeFigureOut">
              <a:rPr lang="en-US" smtClean="0"/>
              <a:pPr/>
              <a:t>5/3/2016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D678D-CAFC-458B-B8A5-B7E966C687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3131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53FF0-93FC-4B08-8047-52193FB62064}" type="datetimeFigureOut">
              <a:rPr lang="en-US" smtClean="0"/>
              <a:pPr/>
              <a:t>5/3/2016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D678D-CAFC-458B-B8A5-B7E966C687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4840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53FF0-93FC-4B08-8047-52193FB62064}" type="datetimeFigureOut">
              <a:rPr lang="en-US" smtClean="0"/>
              <a:pPr/>
              <a:t>5/3/2016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D678D-CAFC-458B-B8A5-B7E966C687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1205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53FF0-93FC-4B08-8047-52193FB62064}" type="datetimeFigureOut">
              <a:rPr lang="en-US" smtClean="0"/>
              <a:pPr/>
              <a:t>5/3/2016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D678D-CAFC-458B-B8A5-B7E966C6875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722245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53FF0-93FC-4B08-8047-52193FB62064}" type="datetimeFigureOut">
              <a:rPr lang="en-US" smtClean="0"/>
              <a:pPr/>
              <a:t>5/3/2016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D678D-CAFC-458B-B8A5-B7E966C687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8895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53FF0-93FC-4B08-8047-52193FB62064}" type="datetimeFigureOut">
              <a:rPr lang="en-US" smtClean="0"/>
              <a:pPr/>
              <a:t>5/3/2016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D678D-CAFC-458B-B8A5-B7E966C687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3494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53FF0-93FC-4B08-8047-52193FB62064}" type="datetimeFigureOut">
              <a:rPr lang="en-US" smtClean="0"/>
              <a:pPr/>
              <a:t>5/3/2016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D678D-CAFC-458B-B8A5-B7E966C687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5344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53FF0-93FC-4B08-8047-52193FB62064}" type="datetimeFigureOut">
              <a:rPr lang="en-US" smtClean="0"/>
              <a:pPr/>
              <a:t>5/3/2016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D678D-CAFC-458B-B8A5-B7E966C687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8780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53FF0-93FC-4B08-8047-52193FB62064}" type="datetimeFigureOut">
              <a:rPr lang="en-US" smtClean="0"/>
              <a:pPr/>
              <a:t>5/3/2016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D678D-CAFC-458B-B8A5-B7E966C687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610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53FF0-93FC-4B08-8047-52193FB62064}" type="datetimeFigureOut">
              <a:rPr lang="en-US" smtClean="0"/>
              <a:pPr/>
              <a:t>5/3/2016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D678D-CAFC-458B-B8A5-B7E966C687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3500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53FF0-93FC-4B08-8047-52193FB62064}" type="datetimeFigureOut">
              <a:rPr lang="en-US" smtClean="0"/>
              <a:pPr/>
              <a:t>5/3/2016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D678D-CAFC-458B-B8A5-B7E966C687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292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53FF0-93FC-4B08-8047-52193FB62064}" type="datetimeFigureOut">
              <a:rPr lang="en-US" smtClean="0"/>
              <a:pPr/>
              <a:t>5/3/2016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D678D-CAFC-458B-B8A5-B7E966C687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35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53FF0-93FC-4B08-8047-52193FB62064}" type="datetimeFigureOut">
              <a:rPr lang="en-US" smtClean="0"/>
              <a:pPr/>
              <a:t>5/3/2016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D678D-CAFC-458B-B8A5-B7E966C687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9182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53FF0-93FC-4B08-8047-52193FB62064}" type="datetimeFigureOut">
              <a:rPr lang="en-US" smtClean="0"/>
              <a:pPr/>
              <a:t>5/3/2016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D678D-CAFC-458B-B8A5-B7E966C687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2879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53FF0-93FC-4B08-8047-52193FB62064}" type="datetimeFigureOut">
              <a:rPr lang="en-US" smtClean="0"/>
              <a:pPr/>
              <a:t>5/3/2016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D678D-CAFC-458B-B8A5-B7E966C687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8683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53FF0-93FC-4B08-8047-52193FB62064}" type="datetimeFigureOut">
              <a:rPr lang="en-US" smtClean="0"/>
              <a:pPr/>
              <a:t>5/3/2016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D678D-CAFC-458B-B8A5-B7E966C687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6689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53FF0-93FC-4B08-8047-52193FB62064}" type="datetimeFigureOut">
              <a:rPr lang="en-US" smtClean="0"/>
              <a:pPr/>
              <a:t>5/3/2016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D678D-CAFC-458B-B8A5-B7E966C687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0242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E1353FF0-93FC-4B08-8047-52193FB62064}" type="datetimeFigureOut">
              <a:rPr lang="en-US" smtClean="0"/>
              <a:pPr/>
              <a:t>5/3/2016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820D678D-CAFC-458B-B8A5-B7E966C687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43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8272395" y="1074956"/>
            <a:ext cx="1967943" cy="1079832"/>
          </a:xfrm>
          <a:prstGeom prst="rect">
            <a:avLst/>
          </a:prstGeom>
          <a:noFill/>
          <a:ln>
            <a:noFill/>
          </a:ln>
          <a:extLst/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 rtl="0">
              <a:lnSpc>
                <a:spcPct val="107000"/>
              </a:lnSpc>
              <a:spcAft>
                <a:spcPts val="800"/>
              </a:spcAft>
            </a:pPr>
            <a:r>
              <a:rPr lang="ar-SA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جامعة النجاح الوطنية</a:t>
            </a:r>
            <a:endParaRPr lang="en-US" sz="20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 rtl="0">
              <a:lnSpc>
                <a:spcPct val="107000"/>
              </a:lnSpc>
              <a:spcAft>
                <a:spcPts val="800"/>
              </a:spcAft>
            </a:pPr>
            <a:r>
              <a:rPr lang="ar-SA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كلية الهندسة</a:t>
            </a:r>
            <a:br>
              <a:rPr lang="en-US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ar-SA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وتكنولوجيا المعلومات</a:t>
            </a:r>
            <a:endParaRPr lang="en-US" sz="20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4540" y="803606"/>
            <a:ext cx="1800000" cy="1800000"/>
          </a:xfrm>
          <a:prstGeom prst="rect">
            <a:avLst/>
          </a:prstGeom>
          <a:noFill/>
        </p:spPr>
      </p:pic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904815" y="1074956"/>
            <a:ext cx="3448927" cy="1257300"/>
          </a:xfrm>
          <a:prstGeom prst="rect">
            <a:avLst/>
          </a:prstGeom>
          <a:noFill/>
          <a:ln>
            <a:noFill/>
          </a:ln>
          <a:extLst/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 rtl="0">
              <a:lnSpc>
                <a:spcPct val="107000"/>
              </a:lnSpc>
              <a:spcAft>
                <a:spcPts val="800"/>
              </a:spcAft>
            </a:pPr>
            <a:r>
              <a:rPr lang="en-US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An-Najah National University</a:t>
            </a:r>
            <a:endParaRPr lang="en-US" sz="20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 rtl="0">
              <a:lnSpc>
                <a:spcPct val="107000"/>
              </a:lnSpc>
              <a:spcAft>
                <a:spcPts val="800"/>
              </a:spcAft>
            </a:pPr>
            <a:r>
              <a:rPr lang="en-US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Faculty of Engineering and</a:t>
            </a:r>
            <a:br>
              <a:rPr lang="en-US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Information Technology</a:t>
            </a:r>
            <a:endParaRPr lang="en-US" sz="20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59806" y="4205206"/>
            <a:ext cx="10249469" cy="948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  <a:tabLst>
                <a:tab pos="3333115" algn="r"/>
              </a:tabLst>
            </a:pPr>
            <a:r>
              <a:rPr lang="en-US" sz="26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Water and sewer networks and WWTP challenges and manageable solution in Zababdeh village</a:t>
            </a:r>
            <a:endParaRPr lang="en-US" sz="26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62855" y="6301433"/>
            <a:ext cx="54178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200"/>
              </a:spcBef>
              <a:spcAft>
                <a:spcPts val="150"/>
              </a:spcAft>
            </a:pP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Under supervision of:  Dr. Abdelhaleem Khader</a:t>
            </a:r>
            <a:endParaRPr lang="en-US" sz="2000" b="1" dirty="0">
              <a:solidFill>
                <a:srgbClr val="2E74B5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233900" y="2690379"/>
            <a:ext cx="35012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Faculty of Engineering</a:t>
            </a:r>
          </a:p>
          <a:p>
            <a:pPr algn="ctr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Civil Engineering Department</a:t>
            </a:r>
          </a:p>
        </p:txBody>
      </p:sp>
    </p:spTree>
    <p:extLst>
      <p:ext uri="{BB962C8B-B14F-4D97-AF65-F5344CB8AC3E}">
        <p14:creationId xmlns:p14="http://schemas.microsoft.com/office/powerpoint/2010/main" val="400161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 the model</a:t>
            </a:r>
          </a:p>
        </p:txBody>
      </p:sp>
      <p:pic>
        <p:nvPicPr>
          <p:cNvPr id="4" name="عنصر نائب للمحتوى 3" descr="run.PNG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2316480" y="1874520"/>
            <a:ext cx="7510316" cy="4465319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</p:txBody>
      </p:sp>
      <p:pic>
        <p:nvPicPr>
          <p:cNvPr id="4" name="عنصر نائب للمحتوى 3" descr="general.PNG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2133600" y="2011680"/>
            <a:ext cx="8092439" cy="4556759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 and conclusion 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dirty="0"/>
              <a:t>Distributing water system considering continuous flow by using booster pumps has disadvantages 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of sewer network system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457200" indent="-457200">
              <a:buAutoNum type="arabicParenR"/>
            </a:pPr>
            <a:r>
              <a:rPr lang="en-US" dirty="0"/>
              <a:t>DESIGN METHODOLOGY </a:t>
            </a:r>
          </a:p>
          <a:p>
            <a:pPr marL="457200" indent="-457200">
              <a:buAutoNum type="arabicParenR"/>
            </a:pPr>
            <a:r>
              <a:rPr lang="en-US" dirty="0"/>
              <a:t>MODLEING, ANALYSIS AND DESIGN</a:t>
            </a:r>
          </a:p>
          <a:p>
            <a:pPr marL="457200" indent="-457200">
              <a:buAutoNum type="arabicParenR"/>
            </a:pPr>
            <a:r>
              <a:rPr lang="en-US" dirty="0"/>
              <a:t>Run and results </a:t>
            </a:r>
          </a:p>
          <a:p>
            <a:pPr marL="457200" indent="-457200">
              <a:buAutoNum type="arabicParenR"/>
            </a:pPr>
            <a:r>
              <a:rPr lang="en-US" dirty="0"/>
              <a:t>Discussion </a:t>
            </a:r>
          </a:p>
          <a:p>
            <a:pPr marL="457200" indent="-457200">
              <a:buAutoNum type="arabicParenR"/>
            </a:pPr>
            <a:r>
              <a:rPr lang="en-US" dirty="0"/>
              <a:t>COST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METHODOLOGY </a:t>
            </a:r>
            <a:br>
              <a:rPr lang="en-US" dirty="0"/>
            </a:b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>
              <a:buNone/>
            </a:pPr>
            <a:r>
              <a:rPr lang="en-US" dirty="0"/>
              <a:t>1) DESIGN METHODOLOGY </a:t>
            </a:r>
          </a:p>
          <a:p>
            <a:pPr>
              <a:buNone/>
            </a:pPr>
            <a:r>
              <a:rPr lang="en-US" dirty="0"/>
              <a:t>2) standard and specification</a:t>
            </a:r>
          </a:p>
          <a:p>
            <a:pPr>
              <a:buNone/>
            </a:pPr>
            <a:r>
              <a:rPr lang="en-US" dirty="0"/>
              <a:t>3) standard and specification 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MODLEING, ANALYSIS AND DESIGN</a:t>
            </a:r>
            <a:br>
              <a:rPr lang="en-US" dirty="0"/>
            </a:b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457200" indent="-457200">
              <a:buAutoNum type="arabicParenR"/>
            </a:pPr>
            <a:r>
              <a:rPr lang="en-US" dirty="0"/>
              <a:t>Data Modeling by using </a:t>
            </a:r>
            <a:r>
              <a:rPr lang="en-US" dirty="0" err="1"/>
              <a:t>GiS</a:t>
            </a:r>
            <a:endParaRPr lang="en-US" dirty="0"/>
          </a:p>
          <a:p>
            <a:pPr marL="457200" indent="-457200">
              <a:buAutoNum type="arabicParenR"/>
            </a:pPr>
            <a:r>
              <a:rPr lang="en-US" dirty="0"/>
              <a:t>DIFINE MANHOLE LOAD </a:t>
            </a:r>
          </a:p>
          <a:p>
            <a:pPr marL="457200" indent="-457200">
              <a:buNone/>
            </a:pPr>
            <a:r>
              <a:rPr lang="en-US" dirty="0"/>
              <a:t> 3) DIFINE CONSTRAINS </a:t>
            </a:r>
          </a:p>
          <a:p>
            <a:pPr marL="457200" indent="-457200">
              <a:buNone/>
            </a:pPr>
            <a:r>
              <a:rPr lang="en-US" dirty="0"/>
              <a:t>4) DIFINE MATIRIAL AND SECTION SIZE</a:t>
            </a:r>
          </a:p>
          <a:p>
            <a:pPr marL="457200" indent="-457200">
              <a:buNone/>
            </a:pPr>
            <a:r>
              <a:rPr lang="en-US" dirty="0"/>
              <a:t>5)DSIGN </a:t>
            </a:r>
          </a:p>
          <a:p>
            <a:pPr marL="457200" indent="-457200">
              <a:buNone/>
            </a:pPr>
            <a:r>
              <a:rPr lang="en-US" dirty="0"/>
              <a:t> </a:t>
            </a:r>
          </a:p>
          <a:p>
            <a:pPr marL="457200" indent="-457200">
              <a:buAutoNum type="arabicParenR"/>
            </a:pP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DIFINE MANHOLE LOAD </a:t>
            </a:r>
            <a:br>
              <a:rPr lang="en-US" dirty="0"/>
            </a:b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56360" y="1478281"/>
            <a:ext cx="8641079" cy="5196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DIFINE MANHOLE LOAD </a:t>
            </a:r>
            <a:br>
              <a:rPr lang="en-US" dirty="0"/>
            </a:br>
            <a:endParaRPr lang="en-US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97280" y="1600200"/>
            <a:ext cx="9433559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DIFINE MANHOLE LOAD </a:t>
            </a:r>
            <a:br>
              <a:rPr lang="en-US" dirty="0"/>
            </a:b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42160" y="1767840"/>
            <a:ext cx="7970520" cy="4907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DeSIGN</a:t>
            </a:r>
            <a:r>
              <a:rPr lang="en-US" dirty="0"/>
              <a:t> 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407920" y="1965960"/>
            <a:ext cx="7132319" cy="4465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Outlines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5" y="2214694"/>
            <a:ext cx="10363826" cy="3424107"/>
          </a:xfrm>
        </p:spPr>
        <p:txBody>
          <a:bodyPr/>
          <a:lstStyle/>
          <a:p>
            <a:r>
              <a:rPr lang="en-US" dirty="0"/>
              <a:t>completion of project one. </a:t>
            </a:r>
          </a:p>
          <a:p>
            <a:r>
              <a:rPr lang="en-US" dirty="0"/>
              <a:t>Design of sewer network system .</a:t>
            </a:r>
          </a:p>
          <a:p>
            <a:r>
              <a:rPr lang="en-US" dirty="0"/>
              <a:t>Results and discussion  for sewer system </a:t>
            </a:r>
          </a:p>
          <a:p>
            <a:r>
              <a:rPr lang="en-US" dirty="0"/>
              <a:t> Conclusion and recommendations for sewer system </a:t>
            </a:r>
          </a:p>
          <a:p>
            <a:r>
              <a:rPr lang="en-US" dirty="0"/>
              <a:t>Design of waste water treatment plant .</a:t>
            </a:r>
          </a:p>
          <a:p>
            <a:r>
              <a:rPr lang="en-US" dirty="0"/>
              <a:t>Results and discussion for treatment plant </a:t>
            </a:r>
          </a:p>
        </p:txBody>
      </p:sp>
    </p:spTree>
    <p:extLst>
      <p:ext uri="{BB962C8B-B14F-4D97-AF65-F5344CB8AC3E}">
        <p14:creationId xmlns:p14="http://schemas.microsoft.com/office/powerpoint/2010/main" val="2045856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 THE MODEL 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78280" y="1950720"/>
            <a:ext cx="8702039" cy="4724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RESULTUS </a:t>
            </a: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29840" y="2366963"/>
            <a:ext cx="7101839" cy="3805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RESULTUS</a:t>
            </a: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60320" y="2366963"/>
            <a:ext cx="6934200" cy="3744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RESULTUS</a:t>
            </a: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453640" y="2366963"/>
            <a:ext cx="6949440" cy="388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RESULTUS</a:t>
            </a: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83080" y="2042161"/>
            <a:ext cx="836676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 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457200" indent="-457200">
              <a:buAutoNum type="arabicParenR"/>
            </a:pPr>
            <a:r>
              <a:rPr lang="en-US" dirty="0"/>
              <a:t>Distribution of load on manhole based on arc hydro which are more accurate than </a:t>
            </a:r>
            <a:r>
              <a:rPr lang="en-US" dirty="0" err="1"/>
              <a:t>thissen</a:t>
            </a:r>
            <a:r>
              <a:rPr lang="en-US" dirty="0"/>
              <a:t> polygon </a:t>
            </a:r>
          </a:p>
          <a:p>
            <a:pPr marL="457200" indent="-457200">
              <a:buAutoNum type="arabicParenR"/>
            </a:pPr>
            <a:r>
              <a:rPr lang="en-US" dirty="0"/>
              <a:t>MAIN 8 IN </a:t>
            </a:r>
          </a:p>
          <a:p>
            <a:pPr marL="457200" indent="-457200">
              <a:buAutoNum type="arabicParenR"/>
            </a:pPr>
            <a:r>
              <a:rPr lang="en-US" dirty="0"/>
              <a:t>ACHIVE CONSTRAINS 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 AND RECOMENDATIONS </a:t>
            </a: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0080" y="2519839"/>
            <a:ext cx="5120640" cy="3515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80760" y="2499361"/>
            <a:ext cx="4876800" cy="3566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COST </a:t>
            </a:r>
          </a:p>
        </p:txBody>
      </p:sp>
      <p:graphicFrame>
        <p:nvGraphicFramePr>
          <p:cNvPr id="4" name="عنصر نائب للمحتوى 3"/>
          <p:cNvGraphicFramePr>
            <a:graphicFrameLocks noGrp="1"/>
          </p:cNvGraphicFramePr>
          <p:nvPr>
            <p:ph sz="quarter" idx="13"/>
          </p:nvPr>
        </p:nvGraphicFramePr>
        <p:xfrm>
          <a:off x="1036320" y="2306003"/>
          <a:ext cx="10363200" cy="377444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0726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726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726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726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726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COST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PRICE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AMOUNT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UNIT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ITEM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41000NIS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45NIS/M3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EXCAVATION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583730NIS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70NIS/M3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83384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FILLING MATERILA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66405NIS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27.5</a:t>
                      </a:r>
                      <a:r>
                        <a:rPr lang="en-US" baseline="0" dirty="0"/>
                        <a:t> NIS /M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2415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UPVC(8IN)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17594NIS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31.25NIS</a:t>
                      </a:r>
                      <a:r>
                        <a:rPr lang="en-US" baseline="0" dirty="0"/>
                        <a:t> /M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563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UPVC(10IN)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1143000NIS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1800NIS /MANHOLE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_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COST OF</a:t>
                      </a:r>
                      <a:r>
                        <a:rPr lang="en-US" baseline="0" dirty="0"/>
                        <a:t> MANHOLE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2500000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2500NIS /CONICTION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_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FITTING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163790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55NIS/M2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2978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PAVEMENT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of waste water treatment plant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457200" indent="-457200">
              <a:buAutoNum type="arabicParenR"/>
            </a:pPr>
            <a:r>
              <a:rPr lang="en-US" dirty="0"/>
              <a:t>Design Methodology </a:t>
            </a:r>
          </a:p>
          <a:p>
            <a:pPr marL="457200" indent="-457200">
              <a:buAutoNum type="arabicParenR"/>
            </a:pPr>
            <a:r>
              <a:rPr lang="en-US" dirty="0"/>
              <a:t>the plant’s influent</a:t>
            </a:r>
            <a:r>
              <a:rPr lang="ar-JO" dirty="0"/>
              <a:t> </a:t>
            </a:r>
            <a:r>
              <a:rPr lang="en-US" dirty="0"/>
              <a:t> properties</a:t>
            </a:r>
          </a:p>
          <a:p>
            <a:pPr marL="457200" indent="-457200">
              <a:buAutoNum type="arabicParenR"/>
            </a:pPr>
            <a:r>
              <a:rPr lang="en-US" dirty="0"/>
              <a:t>WWTP Elements &amp; Processes</a:t>
            </a:r>
          </a:p>
          <a:p>
            <a:pPr marL="457200" indent="-457200">
              <a:buAutoNum type="arabicParenR"/>
            </a:pPr>
            <a:r>
              <a:rPr lang="en-US" dirty="0"/>
              <a:t>RUSULTS 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Methodology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457200" indent="-457200">
              <a:buAutoNum type="arabicParenR"/>
            </a:pPr>
            <a:r>
              <a:rPr lang="en-US" dirty="0"/>
              <a:t>Population prediction </a:t>
            </a:r>
          </a:p>
          <a:p>
            <a:r>
              <a:rPr lang="it-IT" dirty="0"/>
              <a:t>P2016 = P2007 * (1 + 0.022)9 = 3599 * (1.022)9 = 4376 capita </a:t>
            </a:r>
          </a:p>
          <a:p>
            <a:r>
              <a:rPr lang="it-IT" dirty="0"/>
              <a:t>P2046 = P2012 * (1 + 0.022)30 = 4376 * (1.022)30 = 8406 capita</a:t>
            </a:r>
          </a:p>
          <a:p>
            <a:pPr>
              <a:buNone/>
            </a:pPr>
            <a:r>
              <a:rPr lang="en-US" dirty="0"/>
              <a:t>2) Load Calculation </a:t>
            </a:r>
          </a:p>
          <a:p>
            <a:r>
              <a:rPr lang="en-US" dirty="0"/>
              <a:t>W.W load = 120 * 11406 * .8 * 4 = 4379904 L/d = 4380 m³/d </a:t>
            </a:r>
          </a:p>
          <a:p>
            <a:r>
              <a:rPr lang="fr-FR" dirty="0"/>
              <a:t>Infiltration = 120 * 11406*.8*.2 = 219 m³/d </a:t>
            </a:r>
          </a:p>
          <a:p>
            <a:r>
              <a:rPr lang="en-US" dirty="0"/>
              <a:t>Design load = 4380 + 219 = 4600 m³/d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/>
              <a:t>completion of project one </a:t>
            </a:r>
            <a:br>
              <a:rPr lang="en-US" b="1" u="sng" dirty="0"/>
            </a:b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>
              <a:buNone/>
            </a:pPr>
            <a:r>
              <a:rPr lang="en-US" sz="2400" b="1" i="1" u="sng" dirty="0"/>
              <a:t>A. Scenario one</a:t>
            </a:r>
            <a:r>
              <a:rPr lang="en-US" dirty="0"/>
              <a:t>:</a:t>
            </a:r>
          </a:p>
          <a:p>
            <a:pPr>
              <a:buNone/>
            </a:pPr>
            <a:r>
              <a:rPr lang="en-US" dirty="0"/>
              <a:t>Distributing water system considering continuous flow by using booster pumps at negative pressure zones .</a:t>
            </a:r>
          </a:p>
          <a:p>
            <a:pPr>
              <a:buNone/>
            </a:pPr>
            <a:r>
              <a:rPr lang="en-US" dirty="0"/>
              <a:t>1.Design and modeling .</a:t>
            </a:r>
          </a:p>
          <a:p>
            <a:pPr>
              <a:buNone/>
            </a:pPr>
            <a:r>
              <a:rPr lang="en-US" dirty="0"/>
              <a:t>2.Define pumps and its position .</a:t>
            </a:r>
          </a:p>
          <a:p>
            <a:pPr>
              <a:buNone/>
            </a:pPr>
            <a:r>
              <a:rPr lang="en-US" dirty="0"/>
              <a:t>3.Run and Results .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WWTP Elements &amp; Processes</a:t>
            </a:r>
            <a:br>
              <a:rPr lang="en-US" dirty="0"/>
            </a:b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pPr marL="457200" indent="-457200">
              <a:buAutoNum type="arabicParenR"/>
            </a:pPr>
            <a:r>
              <a:rPr lang="en-US" dirty="0"/>
              <a:t>PARSHAL FLUME </a:t>
            </a:r>
          </a:p>
          <a:p>
            <a:pPr marL="457200" indent="-457200">
              <a:buAutoNum type="arabicParenR"/>
            </a:pPr>
            <a:r>
              <a:rPr lang="en-US" dirty="0"/>
              <a:t>BAR SCREENS (FINES AND COARSE )</a:t>
            </a:r>
          </a:p>
          <a:p>
            <a:pPr marL="457200" indent="-457200">
              <a:buNone/>
            </a:pPr>
            <a:r>
              <a:rPr lang="en-US" dirty="0"/>
              <a:t>3) PRIMARY TRATMENT</a:t>
            </a:r>
          </a:p>
          <a:p>
            <a:pPr marL="457200" indent="-457200">
              <a:buNone/>
            </a:pPr>
            <a:r>
              <a:rPr lang="en-US" dirty="0"/>
              <a:t>4) ANOXIC TANK </a:t>
            </a:r>
          </a:p>
          <a:p>
            <a:pPr marL="457200" indent="-457200">
              <a:buNone/>
            </a:pPr>
            <a:r>
              <a:rPr lang="en-US" dirty="0"/>
              <a:t>5)AREEATION TANK </a:t>
            </a:r>
          </a:p>
          <a:p>
            <a:pPr marL="457200" indent="-457200">
              <a:buNone/>
            </a:pPr>
            <a:r>
              <a:rPr lang="en-US" dirty="0"/>
              <a:t>6)DIINFICTION </a:t>
            </a:r>
          </a:p>
          <a:p>
            <a:pPr marL="457200" indent="-457200">
              <a:buNone/>
            </a:pPr>
            <a:r>
              <a:rPr lang="en-US" dirty="0"/>
              <a:t>7)THICKNIERS </a:t>
            </a:r>
          </a:p>
          <a:p>
            <a:pPr marL="457200" indent="-457200">
              <a:buNone/>
            </a:pPr>
            <a:r>
              <a:rPr lang="en-US" dirty="0"/>
              <a:t>8)ANAEROBIC DIGESTAR  </a:t>
            </a:r>
          </a:p>
          <a:p>
            <a:pPr marL="457200" indent="-457200">
              <a:buNone/>
            </a:pPr>
            <a:endParaRPr lang="en-US" dirty="0"/>
          </a:p>
          <a:p>
            <a:pPr marL="457200" indent="-457200">
              <a:buAutoNum type="arabicParenR"/>
            </a:pPr>
            <a:endParaRPr 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Characteristics of the plant’s influent</a:t>
            </a:r>
            <a:br>
              <a:rPr lang="en-US" dirty="0"/>
            </a:br>
            <a:endParaRPr lang="en-US" dirty="0"/>
          </a:p>
        </p:txBody>
      </p:sp>
      <p:pic>
        <p:nvPicPr>
          <p:cNvPr id="4" name="عنصر نائب للمحتوى 3" descr="5666.PNG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890125" y="3031185"/>
            <a:ext cx="8411750" cy="2531415"/>
          </a:xfr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RUSULTS </a:t>
            </a:r>
            <a:br>
              <a:rPr lang="en-US" dirty="0"/>
            </a:br>
            <a:endParaRPr lang="en-US" dirty="0"/>
          </a:p>
        </p:txBody>
      </p:sp>
      <p:pic>
        <p:nvPicPr>
          <p:cNvPr id="4" name="عنصر نائب للمحتوى 3" descr="EWRERER.PNG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3055186" y="1920241"/>
            <a:ext cx="6561254" cy="3870960"/>
          </a:xfr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RUSULTS </a:t>
            </a:r>
            <a:br>
              <a:rPr lang="en-US" dirty="0"/>
            </a:br>
            <a:endParaRPr lang="en-US" dirty="0"/>
          </a:p>
        </p:txBody>
      </p:sp>
      <p:pic>
        <p:nvPicPr>
          <p:cNvPr id="5" name="عنصر نائب للمحتوى 4" descr="ARERTT.PNG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2018730" y="2512000"/>
            <a:ext cx="8154539" cy="3134163"/>
          </a:xfr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RUSULTS </a:t>
            </a:r>
            <a:br>
              <a:rPr lang="en-US" dirty="0"/>
            </a:br>
            <a:endParaRPr lang="en-US" dirty="0"/>
          </a:p>
        </p:txBody>
      </p:sp>
      <p:pic>
        <p:nvPicPr>
          <p:cNvPr id="4" name="عنصر نائب للمحتوى 3" descr="ASV.PNG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2666521" y="2521526"/>
            <a:ext cx="6858958" cy="3115110"/>
          </a:xfr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RUSULTS </a:t>
            </a:r>
            <a:br>
              <a:rPr lang="en-US" dirty="0"/>
            </a:br>
            <a:endParaRPr lang="en-US" dirty="0"/>
          </a:p>
        </p:txBody>
      </p:sp>
      <p:pic>
        <p:nvPicPr>
          <p:cNvPr id="4" name="عنصر نائب للمحتوى 3" descr="SST.PNG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935480" y="1783081"/>
            <a:ext cx="7254240" cy="4008120"/>
          </a:xfr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RUSULTS </a:t>
            </a:r>
            <a:br>
              <a:rPr lang="en-US" dirty="0"/>
            </a:br>
            <a:endParaRPr lang="en-US" dirty="0"/>
          </a:p>
        </p:txBody>
      </p:sp>
      <p:pic>
        <p:nvPicPr>
          <p:cNvPr id="4" name="عنصر نائب للمحتوى 3" descr="THIK.PNG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2671762" y="2042161"/>
            <a:ext cx="6848475" cy="3749040"/>
          </a:xfr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REUSLTS </a:t>
            </a:r>
          </a:p>
        </p:txBody>
      </p:sp>
      <p:pic>
        <p:nvPicPr>
          <p:cNvPr id="6" name="عنصر نائب للمحتوى 5" descr="EFFFF.PNG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2164080" y="2118360"/>
            <a:ext cx="7879080" cy="3977639"/>
          </a:xfr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8297967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Define pumps and its position</a:t>
            </a:r>
          </a:p>
        </p:txBody>
      </p:sp>
      <p:pic>
        <p:nvPicPr>
          <p:cNvPr id="4" name="عنصر نائب للمحتوى 3" descr="pump1.PNG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661160" y="2103120"/>
            <a:ext cx="8153399" cy="4754879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Define pumps and its position</a:t>
            </a:r>
          </a:p>
        </p:txBody>
      </p:sp>
      <p:pic>
        <p:nvPicPr>
          <p:cNvPr id="4" name="عنصر نائب للمحتوى 3" descr="postion 2.PNG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845677" y="2275523"/>
            <a:ext cx="3764566" cy="3424237"/>
          </a:xfrm>
        </p:spPr>
      </p:pic>
      <p:pic>
        <p:nvPicPr>
          <p:cNvPr id="5" name="صورة 4" descr="postion 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5399" y="1874520"/>
            <a:ext cx="5810923" cy="413135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 the model </a:t>
            </a:r>
          </a:p>
        </p:txBody>
      </p:sp>
      <p:pic>
        <p:nvPicPr>
          <p:cNvPr id="7" name="عنصر نائب للمحتوى 6" descr="run model.PNG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2179320" y="2026921"/>
            <a:ext cx="6791175" cy="443484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</p:txBody>
      </p:sp>
      <p:pic>
        <p:nvPicPr>
          <p:cNvPr id="4" name="عنصر نائب للمحتوى 3" descr="after run poster.PNG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2148840" y="2042161"/>
            <a:ext cx="8001000" cy="429768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/>
              <a:t>completion of project one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>
              <a:buNone/>
            </a:pPr>
            <a:r>
              <a:rPr lang="en-US" b="1" i="1" u="sng" dirty="0"/>
              <a:t>b. Scenario two</a:t>
            </a:r>
            <a:r>
              <a:rPr lang="en-US" dirty="0"/>
              <a:t>:</a:t>
            </a:r>
          </a:p>
          <a:p>
            <a:pPr>
              <a:buNone/>
            </a:pPr>
            <a:r>
              <a:rPr lang="en-US" dirty="0"/>
              <a:t>Distributing water system considering continuous flow by constructing a new elevated tank, along with original reservoir to deliver the future demand .</a:t>
            </a:r>
          </a:p>
          <a:p>
            <a:pPr marL="457200" indent="-457200">
              <a:buAutoNum type="arabicPeriod"/>
            </a:pPr>
            <a:r>
              <a:rPr lang="en-US" dirty="0"/>
              <a:t>Design and modeling </a:t>
            </a:r>
          </a:p>
          <a:p>
            <a:pPr marL="457200" indent="-457200">
              <a:buAutoNum type="arabicPeriod"/>
            </a:pPr>
            <a:r>
              <a:rPr lang="en-US" dirty="0"/>
              <a:t>Construct elevated reservoir </a:t>
            </a:r>
          </a:p>
          <a:p>
            <a:pPr marL="457200" indent="-457200">
              <a:buAutoNum type="arabicPeriod"/>
            </a:pPr>
            <a:r>
              <a:rPr lang="en-US" dirty="0"/>
              <a:t>Run and results</a:t>
            </a:r>
          </a:p>
          <a:p>
            <a:pPr marL="457200" indent="-457200">
              <a:buAutoNum type="arabicPeriod"/>
            </a:pPr>
            <a:endParaRPr lang="en-US" dirty="0"/>
          </a:p>
          <a:p>
            <a:pPr marL="457200" indent="-457200">
              <a:buAutoNum type="arabicPeriod"/>
            </a:pP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Construct elevated reservoir </a:t>
            </a:r>
            <a:br>
              <a:rPr lang="en-US" dirty="0"/>
            </a:br>
            <a:endParaRPr lang="en-US" dirty="0"/>
          </a:p>
        </p:txBody>
      </p:sp>
      <p:pic>
        <p:nvPicPr>
          <p:cNvPr id="4" name="عنصر نائب للمحتوى 3" descr="postion.PNG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2072640" y="1752601"/>
            <a:ext cx="7818119" cy="4587240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Droplet</Template>
  <TotalTime>1171</TotalTime>
  <Words>485</Words>
  <Application>Microsoft Office PowerPoint</Application>
  <PresentationFormat>Widescreen</PresentationFormat>
  <Paragraphs>138</Paragraphs>
  <Slides>38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4" baseType="lpstr">
      <vt:lpstr>Arial</vt:lpstr>
      <vt:lpstr>Calibri</vt:lpstr>
      <vt:lpstr>Calibri Light</vt:lpstr>
      <vt:lpstr>Times New Roman</vt:lpstr>
      <vt:lpstr>Tw Cen MT</vt:lpstr>
      <vt:lpstr>Droplet</vt:lpstr>
      <vt:lpstr>PowerPoint Presentation</vt:lpstr>
      <vt:lpstr>Outlines</vt:lpstr>
      <vt:lpstr>completion of project one  </vt:lpstr>
      <vt:lpstr>Define pumps and its position</vt:lpstr>
      <vt:lpstr>Define pumps and its position</vt:lpstr>
      <vt:lpstr>Run the model </vt:lpstr>
      <vt:lpstr>Results</vt:lpstr>
      <vt:lpstr>completion of project one</vt:lpstr>
      <vt:lpstr>Construct elevated reservoir  </vt:lpstr>
      <vt:lpstr>Run the model</vt:lpstr>
      <vt:lpstr>Results</vt:lpstr>
      <vt:lpstr>Discussion and conclusion </vt:lpstr>
      <vt:lpstr>Design of sewer network system</vt:lpstr>
      <vt:lpstr>DESIGN METHODOLOGY  </vt:lpstr>
      <vt:lpstr>MODLEING, ANALYSIS AND DESIGN </vt:lpstr>
      <vt:lpstr>DIFINE MANHOLE LOAD  </vt:lpstr>
      <vt:lpstr>DIFINE MANHOLE LOAD  </vt:lpstr>
      <vt:lpstr>DIFINE MANHOLE LOAD  </vt:lpstr>
      <vt:lpstr>DeSIGN </vt:lpstr>
      <vt:lpstr>RUN THE MODEL </vt:lpstr>
      <vt:lpstr>RESULTUS </vt:lpstr>
      <vt:lpstr>RESULTUS</vt:lpstr>
      <vt:lpstr>RESULTUS</vt:lpstr>
      <vt:lpstr>RESULTUS</vt:lpstr>
      <vt:lpstr>Discussion </vt:lpstr>
      <vt:lpstr>CONCLUSION AND RECOMENDATIONS </vt:lpstr>
      <vt:lpstr>COST </vt:lpstr>
      <vt:lpstr>Design of waste water treatment plant</vt:lpstr>
      <vt:lpstr>Design Methodology</vt:lpstr>
      <vt:lpstr>WWTP Elements &amp; Processes </vt:lpstr>
      <vt:lpstr>Characteristics of the plant’s influent </vt:lpstr>
      <vt:lpstr>RUSULTS  </vt:lpstr>
      <vt:lpstr>RUSULTS  </vt:lpstr>
      <vt:lpstr>RUSULTS  </vt:lpstr>
      <vt:lpstr>RUSULTS  </vt:lpstr>
      <vt:lpstr>RUSULTS  </vt:lpstr>
      <vt:lpstr>REUSLTS 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Amr Souf</dc:creator>
  <cp:lastModifiedBy>Center</cp:lastModifiedBy>
  <cp:revision>79</cp:revision>
  <dcterms:created xsi:type="dcterms:W3CDTF">2015-12-18T12:21:10Z</dcterms:created>
  <dcterms:modified xsi:type="dcterms:W3CDTF">2016-05-03T11:07:05Z</dcterms:modified>
</cp:coreProperties>
</file>