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65" r:id="rId2"/>
    <p:sldId id="284" r:id="rId3"/>
    <p:sldId id="264" r:id="rId4"/>
    <p:sldId id="268" r:id="rId5"/>
    <p:sldId id="266" r:id="rId6"/>
    <p:sldId id="270" r:id="rId7"/>
    <p:sldId id="296" r:id="rId8"/>
    <p:sldId id="267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78" r:id="rId17"/>
    <p:sldId id="261" r:id="rId18"/>
    <p:sldId id="259" r:id="rId19"/>
    <p:sldId id="260" r:id="rId20"/>
    <p:sldId id="297" r:id="rId21"/>
    <p:sldId id="294" r:id="rId22"/>
    <p:sldId id="279" r:id="rId23"/>
    <p:sldId id="281" r:id="rId24"/>
    <p:sldId id="282" r:id="rId25"/>
    <p:sldId id="280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75;&#1604;&#1575;&#1606;&#1608;&#1575;&#1585;\Downloads\mass-flowr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575;&#1604;&#1575;&#1606;&#1608;&#1575;&#1585;\Downloads\tem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cat>
            <c:numRef>
              <c:f>Sheet1!$A$2:$A$78</c:f>
              <c:numCache>
                <c:formatCode>General</c:formatCode>
                <c:ptCount val="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</c:numCache>
            </c:numRef>
          </c:cat>
          <c:val>
            <c:numRef>
              <c:f>Sheet1!$B$2:$B$78</c:f>
              <c:numCache>
                <c:formatCode>General</c:formatCode>
                <c:ptCount val="77"/>
                <c:pt idx="0">
                  <c:v>4794.75</c:v>
                </c:pt>
                <c:pt idx="1">
                  <c:v>14134</c:v>
                </c:pt>
                <c:pt idx="2">
                  <c:v>1847</c:v>
                </c:pt>
                <c:pt idx="3">
                  <c:v>3368.25</c:v>
                </c:pt>
                <c:pt idx="4">
                  <c:v>2959.77</c:v>
                </c:pt>
                <c:pt idx="5">
                  <c:v>5185.22</c:v>
                </c:pt>
                <c:pt idx="6">
                  <c:v>1746.8</c:v>
                </c:pt>
                <c:pt idx="7">
                  <c:v>5772.2</c:v>
                </c:pt>
                <c:pt idx="8">
                  <c:v>2152.5</c:v>
                </c:pt>
                <c:pt idx="9">
                  <c:v>4000</c:v>
                </c:pt>
                <c:pt idx="10">
                  <c:v>0</c:v>
                </c:pt>
                <c:pt idx="11">
                  <c:v>0</c:v>
                </c:pt>
                <c:pt idx="12">
                  <c:v>7745</c:v>
                </c:pt>
                <c:pt idx="13">
                  <c:v>1104.25</c:v>
                </c:pt>
                <c:pt idx="14">
                  <c:v>3109.25</c:v>
                </c:pt>
                <c:pt idx="15">
                  <c:v>2537.5</c:v>
                </c:pt>
                <c:pt idx="16">
                  <c:v>5785</c:v>
                </c:pt>
                <c:pt idx="17">
                  <c:v>9975</c:v>
                </c:pt>
                <c:pt idx="18">
                  <c:v>2687.5</c:v>
                </c:pt>
                <c:pt idx="19">
                  <c:v>2532</c:v>
                </c:pt>
                <c:pt idx="20">
                  <c:v>4379.75</c:v>
                </c:pt>
                <c:pt idx="21">
                  <c:v>4690</c:v>
                </c:pt>
                <c:pt idx="22">
                  <c:v>3270.25</c:v>
                </c:pt>
                <c:pt idx="23">
                  <c:v>885.5</c:v>
                </c:pt>
                <c:pt idx="24">
                  <c:v>4369.25</c:v>
                </c:pt>
                <c:pt idx="25">
                  <c:v>2450</c:v>
                </c:pt>
                <c:pt idx="26">
                  <c:v>4035</c:v>
                </c:pt>
                <c:pt idx="27">
                  <c:v>997.5</c:v>
                </c:pt>
                <c:pt idx="28">
                  <c:v>4026.25</c:v>
                </c:pt>
                <c:pt idx="29">
                  <c:v>1039.5</c:v>
                </c:pt>
                <c:pt idx="30">
                  <c:v>3195</c:v>
                </c:pt>
                <c:pt idx="31">
                  <c:v>2878.75</c:v>
                </c:pt>
                <c:pt idx="32">
                  <c:v>6388.75</c:v>
                </c:pt>
                <c:pt idx="33">
                  <c:v>2114</c:v>
                </c:pt>
                <c:pt idx="34">
                  <c:v>4271.25</c:v>
                </c:pt>
                <c:pt idx="35">
                  <c:v>4392.5</c:v>
                </c:pt>
                <c:pt idx="36">
                  <c:v>4605.5</c:v>
                </c:pt>
                <c:pt idx="37">
                  <c:v>925.75</c:v>
                </c:pt>
                <c:pt idx="38">
                  <c:v>2415.0250000000001</c:v>
                </c:pt>
                <c:pt idx="39">
                  <c:v>5344.5</c:v>
                </c:pt>
                <c:pt idx="40">
                  <c:v>3382.25</c:v>
                </c:pt>
                <c:pt idx="41">
                  <c:v>2287.25</c:v>
                </c:pt>
                <c:pt idx="42">
                  <c:v>10623.75</c:v>
                </c:pt>
                <c:pt idx="43">
                  <c:v>388.5</c:v>
                </c:pt>
                <c:pt idx="44">
                  <c:v>11928</c:v>
                </c:pt>
                <c:pt idx="45">
                  <c:v>1380.75</c:v>
                </c:pt>
                <c:pt idx="46">
                  <c:v>4974.75</c:v>
                </c:pt>
                <c:pt idx="47">
                  <c:v>808.5</c:v>
                </c:pt>
                <c:pt idx="48">
                  <c:v>8638</c:v>
                </c:pt>
                <c:pt idx="49">
                  <c:v>14600</c:v>
                </c:pt>
                <c:pt idx="50">
                  <c:v>5356.25</c:v>
                </c:pt>
                <c:pt idx="51">
                  <c:v>3045</c:v>
                </c:pt>
                <c:pt idx="52">
                  <c:v>3125</c:v>
                </c:pt>
                <c:pt idx="53">
                  <c:v>4063</c:v>
                </c:pt>
                <c:pt idx="54">
                  <c:v>2205</c:v>
                </c:pt>
                <c:pt idx="55">
                  <c:v>5382.5</c:v>
                </c:pt>
                <c:pt idx="56">
                  <c:v>3132.5</c:v>
                </c:pt>
                <c:pt idx="57">
                  <c:v>13240.5</c:v>
                </c:pt>
                <c:pt idx="58">
                  <c:v>6747.5</c:v>
                </c:pt>
                <c:pt idx="59">
                  <c:v>2367.75</c:v>
                </c:pt>
                <c:pt idx="60">
                  <c:v>8095</c:v>
                </c:pt>
                <c:pt idx="61">
                  <c:v>2059.75</c:v>
                </c:pt>
                <c:pt idx="62">
                  <c:v>7538.5</c:v>
                </c:pt>
                <c:pt idx="63">
                  <c:v>2343.25</c:v>
                </c:pt>
                <c:pt idx="64">
                  <c:v>3987.75</c:v>
                </c:pt>
                <c:pt idx="65">
                  <c:v>5631</c:v>
                </c:pt>
                <c:pt idx="66">
                  <c:v>3835.25</c:v>
                </c:pt>
                <c:pt idx="67">
                  <c:v>5775</c:v>
                </c:pt>
                <c:pt idx="68">
                  <c:v>6882.25</c:v>
                </c:pt>
                <c:pt idx="69">
                  <c:v>1765.75</c:v>
                </c:pt>
                <c:pt idx="70">
                  <c:v>4787.5</c:v>
                </c:pt>
                <c:pt idx="71">
                  <c:v>2520</c:v>
                </c:pt>
                <c:pt idx="72">
                  <c:v>3840.75</c:v>
                </c:pt>
                <c:pt idx="73">
                  <c:v>2192.75</c:v>
                </c:pt>
                <c:pt idx="74">
                  <c:v>4542.5</c:v>
                </c:pt>
                <c:pt idx="75">
                  <c:v>6004.25</c:v>
                </c:pt>
                <c:pt idx="76">
                  <c:v>4687.5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cat>
            <c:numRef>
              <c:f>Sheet1!$A$2:$A$78</c:f>
              <c:numCache>
                <c:formatCode>General</c:formatCode>
                <c:ptCount val="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>
              <a:noFill/>
            </a:ln>
          </c:spPr>
          <c:cat>
            <c:numRef>
              <c:f>Sheet1!$A$2:$A$78</c:f>
              <c:numCache>
                <c:formatCode>General</c:formatCode>
                <c:ptCount val="7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/>
        <c:axId val="92788992"/>
        <c:axId val="94175616"/>
      </c:barChart>
      <c:catAx>
        <c:axId val="92788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Nodes NO</a:t>
                </a:r>
                <a:endParaRPr lang="en-US" sz="12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</c:title>
        <c:numFmt formatCode="General" sourceLinked="1"/>
        <c:majorTickMark val="none"/>
        <c:tickLblPos val="nextTo"/>
        <c:crossAx val="94175616"/>
        <c:crosses val="autoZero"/>
        <c:auto val="1"/>
        <c:lblAlgn val="ctr"/>
        <c:lblOffset val="100"/>
      </c:catAx>
      <c:valAx>
        <c:axId val="94175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>
                    <a:effectLst/>
                    <a:latin typeface="Times New Roman" pitchFamily="18" charset="0"/>
                    <a:cs typeface="Times New Roman" pitchFamily="18" charset="0"/>
                  </a:rPr>
                  <a:t>Nodes Pressure (Pa)</a:t>
                </a:r>
                <a:endParaRPr lang="en-US" sz="1200">
                  <a:effectLst/>
                  <a:latin typeface="Times New Roman" pitchFamily="18" charset="0"/>
                  <a:cs typeface="Times New Roman" pitchFamily="18" charset="0"/>
                </a:endParaRPr>
              </a:p>
            </c:rich>
          </c:tx>
        </c:title>
        <c:numFmt formatCode="General" sourceLinked="1"/>
        <c:tickLblPos val="nextTo"/>
        <c:crossAx val="927889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tx>
            <c:v>mass flow rate</c:v>
          </c:tx>
          <c:marker>
            <c:symbol val="none"/>
          </c:marker>
          <c:xVal>
            <c:numRef>
              <c:f>ورقة1!$A$2:$A$39</c:f>
              <c:numCache>
                <c:formatCode>General</c:formatCode>
                <c:ptCount val="3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15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  <c:pt idx="10">
                  <c:v>23</c:v>
                </c:pt>
                <c:pt idx="11">
                  <c:v>25</c:v>
                </c:pt>
                <c:pt idx="12">
                  <c:v>27</c:v>
                </c:pt>
                <c:pt idx="13">
                  <c:v>29</c:v>
                </c:pt>
                <c:pt idx="14">
                  <c:v>31</c:v>
                </c:pt>
                <c:pt idx="15">
                  <c:v>33</c:v>
                </c:pt>
                <c:pt idx="16">
                  <c:v>35</c:v>
                </c:pt>
                <c:pt idx="17">
                  <c:v>37</c:v>
                </c:pt>
                <c:pt idx="18">
                  <c:v>39</c:v>
                </c:pt>
                <c:pt idx="19">
                  <c:v>41</c:v>
                </c:pt>
                <c:pt idx="20">
                  <c:v>43</c:v>
                </c:pt>
                <c:pt idx="21">
                  <c:v>46</c:v>
                </c:pt>
                <c:pt idx="22">
                  <c:v>48</c:v>
                </c:pt>
                <c:pt idx="23">
                  <c:v>49</c:v>
                </c:pt>
                <c:pt idx="24">
                  <c:v>52</c:v>
                </c:pt>
                <c:pt idx="25">
                  <c:v>55</c:v>
                </c:pt>
                <c:pt idx="26">
                  <c:v>57</c:v>
                </c:pt>
                <c:pt idx="27">
                  <c:v>58</c:v>
                </c:pt>
                <c:pt idx="28">
                  <c:v>60</c:v>
                </c:pt>
                <c:pt idx="29">
                  <c:v>62</c:v>
                </c:pt>
                <c:pt idx="30">
                  <c:v>64</c:v>
                </c:pt>
                <c:pt idx="31">
                  <c:v>67</c:v>
                </c:pt>
                <c:pt idx="32">
                  <c:v>68</c:v>
                </c:pt>
                <c:pt idx="33">
                  <c:v>70</c:v>
                </c:pt>
                <c:pt idx="34">
                  <c:v>72</c:v>
                </c:pt>
                <c:pt idx="35">
                  <c:v>74</c:v>
                </c:pt>
                <c:pt idx="36">
                  <c:v>76</c:v>
                </c:pt>
                <c:pt idx="37">
                  <c:v>77</c:v>
                </c:pt>
              </c:numCache>
            </c:numRef>
          </c:xVal>
          <c:yVal>
            <c:numRef>
              <c:f>ورقة1!$B$2:$B$39</c:f>
              <c:numCache>
                <c:formatCode>General</c:formatCode>
                <c:ptCount val="38"/>
                <c:pt idx="0">
                  <c:v>0.50036919602136987</c:v>
                </c:pt>
                <c:pt idx="1">
                  <c:v>0.47013855709507885</c:v>
                </c:pt>
                <c:pt idx="2">
                  <c:v>0.23841376015289062</c:v>
                </c:pt>
                <c:pt idx="3">
                  <c:v>0.64501563042723187</c:v>
                </c:pt>
                <c:pt idx="4">
                  <c:v>0.93261549149010092</c:v>
                </c:pt>
                <c:pt idx="5">
                  <c:v>0.35793678360541864</c:v>
                </c:pt>
                <c:pt idx="6">
                  <c:v>1.1835706842653702</c:v>
                </c:pt>
                <c:pt idx="7">
                  <c:v>0.99261896491837454</c:v>
                </c:pt>
                <c:pt idx="8">
                  <c:v>0.93782563390066009</c:v>
                </c:pt>
                <c:pt idx="9">
                  <c:v>0.31417158735672113</c:v>
                </c:pt>
                <c:pt idx="10">
                  <c:v>0.30653004515456761</c:v>
                </c:pt>
                <c:pt idx="11">
                  <c:v>3.8711358110455028E-2</c:v>
                </c:pt>
                <c:pt idx="12">
                  <c:v>0.17922889892323723</c:v>
                </c:pt>
                <c:pt idx="13">
                  <c:v>0.86488364015283081</c:v>
                </c:pt>
                <c:pt idx="14">
                  <c:v>1.1462313303230289</c:v>
                </c:pt>
                <c:pt idx="15">
                  <c:v>6.2521708926710676E-2</c:v>
                </c:pt>
                <c:pt idx="16">
                  <c:v>0.59829802014588429</c:v>
                </c:pt>
                <c:pt idx="17">
                  <c:v>1.2973254602292461</c:v>
                </c:pt>
                <c:pt idx="18">
                  <c:v>0.29072594650920458</c:v>
                </c:pt>
                <c:pt idx="19">
                  <c:v>4.1681139284473777E-2</c:v>
                </c:pt>
                <c:pt idx="20">
                  <c:v>0.992636332059743</c:v>
                </c:pt>
                <c:pt idx="21">
                  <c:v>8.7530392497394971E-2</c:v>
                </c:pt>
                <c:pt idx="22">
                  <c:v>0.32997568600208416</c:v>
                </c:pt>
                <c:pt idx="23">
                  <c:v>0.15213615838832931</c:v>
                </c:pt>
                <c:pt idx="24">
                  <c:v>0.16359847169155961</c:v>
                </c:pt>
                <c:pt idx="25">
                  <c:v>0.85967349774227164</c:v>
                </c:pt>
                <c:pt idx="26">
                  <c:v>0.57988885029524151</c:v>
                </c:pt>
                <c:pt idx="27">
                  <c:v>0.97690170197985404</c:v>
                </c:pt>
                <c:pt idx="28">
                  <c:v>0.71066342480027789</c:v>
                </c:pt>
                <c:pt idx="29">
                  <c:v>0.21048975338659262</c:v>
                </c:pt>
                <c:pt idx="30">
                  <c:v>0.67304347826086974</c:v>
                </c:pt>
                <c:pt idx="31">
                  <c:v>0.14275790204932273</c:v>
                </c:pt>
                <c:pt idx="32">
                  <c:v>5.2101424105592237E-2</c:v>
                </c:pt>
                <c:pt idx="33">
                  <c:v>0.13754775963876345</c:v>
                </c:pt>
                <c:pt idx="34">
                  <c:v>0.42306356373740894</c:v>
                </c:pt>
                <c:pt idx="35">
                  <c:v>0.27822160472386248</c:v>
                </c:pt>
                <c:pt idx="36">
                  <c:v>0.29176797499131646</c:v>
                </c:pt>
                <c:pt idx="37">
                  <c:v>0.56269538034039612</c:v>
                </c:pt>
              </c:numCache>
            </c:numRef>
          </c:yVal>
          <c:smooth val="1"/>
        </c:ser>
        <c:dLbls/>
        <c:axId val="71958528"/>
        <c:axId val="71960448"/>
      </c:scatterChart>
      <c:valAx>
        <c:axId val="71958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nodes</a:t>
                </a:r>
              </a:p>
            </c:rich>
          </c:tx>
        </c:title>
        <c:numFmt formatCode="General" sourceLinked="1"/>
        <c:majorTickMark val="none"/>
        <c:tickLblPos val="nextTo"/>
        <c:crossAx val="71960448"/>
        <c:crosses val="autoZero"/>
        <c:crossBetween val="midCat"/>
      </c:valAx>
      <c:valAx>
        <c:axId val="71960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mass flow rate</a:t>
                </a:r>
              </a:p>
            </c:rich>
          </c:tx>
        </c:title>
        <c:numFmt formatCode="General" sourceLinked="1"/>
        <c:majorTickMark val="none"/>
        <c:tickLblPos val="nextTo"/>
        <c:crossAx val="71958528"/>
        <c:crosses val="autoZero"/>
        <c:crossBetween val="midCat"/>
      </c:valAx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[temp.xlsx]ورقة1!$B$1</c:f>
              <c:strCache>
                <c:ptCount val="1"/>
                <c:pt idx="0">
                  <c:v>temp</c:v>
                </c:pt>
              </c:strCache>
            </c:strRef>
          </c:tx>
          <c:marker>
            <c:symbol val="none"/>
          </c:marker>
          <c:xVal>
            <c:numRef>
              <c:f>[temp.xlsx]ورقة1!$A$2:$A$39</c:f>
              <c:numCache>
                <c:formatCode>General</c:formatCode>
                <c:ptCount val="3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13</c:v>
                </c:pt>
                <c:pt idx="6">
                  <c:v>15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  <c:pt idx="10">
                  <c:v>23</c:v>
                </c:pt>
                <c:pt idx="11">
                  <c:v>25</c:v>
                </c:pt>
                <c:pt idx="12">
                  <c:v>27</c:v>
                </c:pt>
                <c:pt idx="13">
                  <c:v>29</c:v>
                </c:pt>
                <c:pt idx="14">
                  <c:v>31</c:v>
                </c:pt>
                <c:pt idx="15">
                  <c:v>33</c:v>
                </c:pt>
                <c:pt idx="16">
                  <c:v>35</c:v>
                </c:pt>
                <c:pt idx="17">
                  <c:v>37</c:v>
                </c:pt>
                <c:pt idx="18">
                  <c:v>39</c:v>
                </c:pt>
                <c:pt idx="19">
                  <c:v>41</c:v>
                </c:pt>
                <c:pt idx="20">
                  <c:v>43</c:v>
                </c:pt>
                <c:pt idx="21">
                  <c:v>46</c:v>
                </c:pt>
                <c:pt idx="22">
                  <c:v>48</c:v>
                </c:pt>
                <c:pt idx="23">
                  <c:v>49</c:v>
                </c:pt>
                <c:pt idx="24">
                  <c:v>52</c:v>
                </c:pt>
                <c:pt idx="25">
                  <c:v>55</c:v>
                </c:pt>
                <c:pt idx="26">
                  <c:v>57</c:v>
                </c:pt>
                <c:pt idx="27">
                  <c:v>58</c:v>
                </c:pt>
                <c:pt idx="28">
                  <c:v>60</c:v>
                </c:pt>
                <c:pt idx="29">
                  <c:v>62</c:v>
                </c:pt>
                <c:pt idx="30">
                  <c:v>64</c:v>
                </c:pt>
                <c:pt idx="31">
                  <c:v>67</c:v>
                </c:pt>
                <c:pt idx="32">
                  <c:v>68</c:v>
                </c:pt>
                <c:pt idx="33">
                  <c:v>70</c:v>
                </c:pt>
                <c:pt idx="34">
                  <c:v>72</c:v>
                </c:pt>
                <c:pt idx="35">
                  <c:v>74</c:v>
                </c:pt>
                <c:pt idx="36">
                  <c:v>76</c:v>
                </c:pt>
                <c:pt idx="37">
                  <c:v>77</c:v>
                </c:pt>
              </c:numCache>
            </c:numRef>
          </c:xVal>
          <c:yVal>
            <c:numRef>
              <c:f>[temp.xlsx]ورقة1!$B$2:$B$39</c:f>
              <c:numCache>
                <c:formatCode>General</c:formatCode>
                <c:ptCount val="38"/>
                <c:pt idx="0">
                  <c:v>122.3</c:v>
                </c:pt>
                <c:pt idx="1">
                  <c:v>122.4</c:v>
                </c:pt>
                <c:pt idx="2">
                  <c:v>122.2</c:v>
                </c:pt>
                <c:pt idx="3">
                  <c:v>122.3</c:v>
                </c:pt>
                <c:pt idx="4">
                  <c:v>122.2</c:v>
                </c:pt>
                <c:pt idx="5">
                  <c:v>122.2</c:v>
                </c:pt>
                <c:pt idx="6">
                  <c:v>122.2</c:v>
                </c:pt>
                <c:pt idx="7">
                  <c:v>122</c:v>
                </c:pt>
                <c:pt idx="8">
                  <c:v>121.9</c:v>
                </c:pt>
                <c:pt idx="9">
                  <c:v>121.6</c:v>
                </c:pt>
                <c:pt idx="10">
                  <c:v>121.9</c:v>
                </c:pt>
                <c:pt idx="11">
                  <c:v>120.4</c:v>
                </c:pt>
                <c:pt idx="12">
                  <c:v>121.7</c:v>
                </c:pt>
                <c:pt idx="13">
                  <c:v>121.8</c:v>
                </c:pt>
                <c:pt idx="14">
                  <c:v>121.8</c:v>
                </c:pt>
                <c:pt idx="15">
                  <c:v>121</c:v>
                </c:pt>
                <c:pt idx="16">
                  <c:v>121.7</c:v>
                </c:pt>
                <c:pt idx="17">
                  <c:v>121.8</c:v>
                </c:pt>
                <c:pt idx="18">
                  <c:v>121.4</c:v>
                </c:pt>
                <c:pt idx="19">
                  <c:v>121.4</c:v>
                </c:pt>
                <c:pt idx="20">
                  <c:v>121.5</c:v>
                </c:pt>
                <c:pt idx="21">
                  <c:v>120.7</c:v>
                </c:pt>
                <c:pt idx="22">
                  <c:v>121.1</c:v>
                </c:pt>
                <c:pt idx="23">
                  <c:v>120</c:v>
                </c:pt>
                <c:pt idx="24">
                  <c:v>122.2</c:v>
                </c:pt>
                <c:pt idx="25">
                  <c:v>122.4</c:v>
                </c:pt>
                <c:pt idx="26">
                  <c:v>122.5</c:v>
                </c:pt>
                <c:pt idx="27">
                  <c:v>122.2</c:v>
                </c:pt>
                <c:pt idx="28">
                  <c:v>122.4</c:v>
                </c:pt>
                <c:pt idx="29">
                  <c:v>122.1</c:v>
                </c:pt>
                <c:pt idx="30">
                  <c:v>122.2</c:v>
                </c:pt>
                <c:pt idx="31">
                  <c:v>122</c:v>
                </c:pt>
                <c:pt idx="32">
                  <c:v>121.8</c:v>
                </c:pt>
                <c:pt idx="33">
                  <c:v>122.2</c:v>
                </c:pt>
                <c:pt idx="34">
                  <c:v>122</c:v>
                </c:pt>
                <c:pt idx="35">
                  <c:v>122.1</c:v>
                </c:pt>
                <c:pt idx="36">
                  <c:v>121.8</c:v>
                </c:pt>
                <c:pt idx="37">
                  <c:v>121</c:v>
                </c:pt>
              </c:numCache>
            </c:numRef>
          </c:yVal>
          <c:smooth val="1"/>
        </c:ser>
        <c:dLbls/>
        <c:axId val="71981312"/>
        <c:axId val="71991680"/>
      </c:scatterChart>
      <c:valAx>
        <c:axId val="71981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nodes</a:t>
                </a:r>
              </a:p>
            </c:rich>
          </c:tx>
        </c:title>
        <c:numFmt formatCode="General" sourceLinked="1"/>
        <c:majorTickMark val="none"/>
        <c:tickLblPos val="nextTo"/>
        <c:crossAx val="71991680"/>
        <c:crosses val="autoZero"/>
        <c:crossBetween val="midCat"/>
      </c:valAx>
      <c:valAx>
        <c:axId val="71991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temp(C)</a:t>
                </a:r>
              </a:p>
            </c:rich>
          </c:tx>
        </c:title>
        <c:numFmt formatCode="General" sourceLinked="1"/>
        <c:majorTickMark val="none"/>
        <c:tickLblPos val="nextTo"/>
        <c:crossAx val="71981312"/>
        <c:crosses val="autoZero"/>
        <c:crossBetween val="midCat"/>
      </c:valAx>
    </c:plotArea>
    <c:legend>
      <c:legendPos val="r"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Fuel consumptiion</c:v>
                </c:pt>
                <c:pt idx="1">
                  <c:v>CO2 emission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647128.4</c:v>
                </c:pt>
                <c:pt idx="1">
                  <c:v>1941385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central district heating 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Fuel consumptiion</c:v>
                </c:pt>
                <c:pt idx="1">
                  <c:v>CO2 emission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629909</c:v>
                </c:pt>
                <c:pt idx="1">
                  <c:v>1889728</c:v>
                </c:pt>
              </c:numCache>
            </c:numRef>
          </c:val>
        </c:ser>
        <c:dLbls/>
        <c:gapWidth val="177"/>
        <c:axId val="94276992"/>
        <c:axId val="94286976"/>
      </c:barChart>
      <c:catAx>
        <c:axId val="94276992"/>
        <c:scaling>
          <c:orientation val="minMax"/>
        </c:scaling>
        <c:axPos val="b"/>
        <c:tickLblPos val="nextTo"/>
        <c:crossAx val="94286976"/>
        <c:crosses val="autoZero"/>
        <c:auto val="1"/>
        <c:lblAlgn val="ctr"/>
        <c:lblOffset val="100"/>
      </c:catAx>
      <c:valAx>
        <c:axId val="94286976"/>
        <c:scaling>
          <c:orientation val="minMax"/>
        </c:scaling>
        <c:axPos val="l"/>
        <c:majorGridlines/>
        <c:numFmt formatCode="General" sourceLinked="1"/>
        <c:tickLblPos val="nextTo"/>
        <c:crossAx val="9427699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17/04/1438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hmoud\Desktop\open_district_heat_data_center_514x30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8000"/>
                    </a14:imgEffect>
                    <a14:imgEffect>
                      <a14:colorTemperature colorTemp="10175"/>
                    </a14:imgEffect>
                    <a14:imgEffect>
                      <a14:saturation sat="4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94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4"/>
          <p:cNvSpPr txBox="1"/>
          <p:nvPr/>
        </p:nvSpPr>
        <p:spPr>
          <a:xfrm>
            <a:off x="1295400" y="685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Najah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University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 Department</a:t>
            </a:r>
            <a:endParaRPr lang="en-US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219200" y="2590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District Heating Network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5"/>
          <p:cNvSpPr txBox="1"/>
          <p:nvPr/>
        </p:nvSpPr>
        <p:spPr>
          <a:xfrm>
            <a:off x="228600" y="42672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</a:t>
            </a:r>
          </a:p>
          <a:p>
            <a:pPr algn="l" rtl="0">
              <a:lnSpc>
                <a:spcPct val="90000"/>
              </a:lnSpc>
            </a:pP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Mahmoud Salem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Mahmoud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Ghanem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err="1"/>
              <a:t>Basem</a:t>
            </a:r>
            <a:r>
              <a:rPr lang="en-US" sz="2000" b="1" dirty="0"/>
              <a:t> </a:t>
            </a:r>
            <a:r>
              <a:rPr lang="en-US" sz="2000" b="1" dirty="0" err="1"/>
              <a:t>Daghlas</a:t>
            </a: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Mohammad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Daragmeh</a:t>
            </a: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مربع نص 6"/>
          <p:cNvSpPr txBox="1"/>
          <p:nvPr/>
        </p:nvSpPr>
        <p:spPr>
          <a:xfrm>
            <a:off x="5562600" y="4394537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Supervisor:</a:t>
            </a:r>
          </a:p>
          <a:p>
            <a:pPr algn="l" rtl="0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Eng.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Luqman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Hirzallah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8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Model</a:t>
            </a:r>
            <a:r>
              <a:rPr lang="en-US" sz="4000" dirty="0" smtClean="0">
                <a:solidFill>
                  <a:schemeClr val="tx1"/>
                </a:solidFill>
              </a:rPr>
              <a:t> 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12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Representation of reality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It is required to perform the </a:t>
            </a:r>
            <a:r>
              <a:rPr lang="en-US" dirty="0" smtClean="0"/>
              <a:t>calculation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/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In DH networks  the following </a:t>
            </a:r>
            <a:r>
              <a:rPr lang="en-US" dirty="0" smtClean="0"/>
              <a:t>assumption :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One dimensional geometry 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Junctions between components occurs in points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2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Network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Topological representation</a:t>
            </a:r>
          </a:p>
          <a:p>
            <a:pPr lvl="1"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use graph theory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determine nodes and branch's</a:t>
            </a:r>
          </a:p>
          <a:p>
            <a:pPr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Physical representation</a:t>
            </a:r>
          </a:p>
          <a:p>
            <a:pPr lvl="1"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use fluid dynamic equations and thermal equation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5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Topological representation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graph is a representation of a set of connected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representation is based on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concepts: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 and the branch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Nodes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to describe a section at which two or more components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connected.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nodes of fluid network usually correspond to junctions</a:t>
            </a:r>
          </a:p>
          <a:p>
            <a:pPr algn="l" rtl="0">
              <a:lnSpc>
                <a:spcPct val="16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branch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line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bounded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nodes</a:t>
            </a:r>
          </a:p>
        </p:txBody>
      </p:sp>
    </p:spTree>
    <p:extLst>
      <p:ext uri="{BB962C8B-B14F-4D97-AF65-F5344CB8AC3E}">
        <p14:creationId xmlns:p14="http://schemas.microsoft.com/office/powerpoint/2010/main" xmlns="" val="7418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Physical representation </a:t>
            </a:r>
            <a:endParaRPr lang="ar-JO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 algn="l" rtl="0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Momentum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equation and Continuity equation</a:t>
                </a:r>
              </a:p>
              <a:p>
                <a:pPr marL="393192" lvl="1" indent="0" algn="l" rtl="0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3" algn="l" rtl="0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 −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𝛥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𝐹𝑅𝐼𝐶𝑇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𝛥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𝐿𝑂𝐶𝐴𝐿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𝛥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𝑃𝑈𝑀𝑃</m:t>
                        </m:r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3" algn="l" rtl="0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.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P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dirty="0"/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𝛥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93192" lvl="1" indent="0" algn="l" rtl="0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Energy equation</a:t>
                </a:r>
              </a:p>
              <a:p>
                <a:pPr lvl="1" algn="l" rtl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955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Incidence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interconnection between the nodes and branches is expresses by the incidence matrix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ar-JO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880" y="3068960"/>
            <a:ext cx="7761905" cy="3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6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9096" y="8367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</a:t>
            </a:r>
            <a:r>
              <a:rPr lang="en-US" alt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have assumed heating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load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120(watt)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 area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have 38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building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1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29512" y="0"/>
            <a:ext cx="9173512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05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loss</a:t>
            </a:r>
            <a:endParaRPr lang="ar-SA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3119067167"/>
              </p:ext>
            </p:extLst>
          </p:nvPr>
        </p:nvGraphicFramePr>
        <p:xfrm>
          <a:off x="755576" y="2060848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583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 flow rate </a:t>
            </a:r>
            <a:endParaRPr lang="ar-SA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299160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649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endParaRPr lang="ar-SA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247074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867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09600" y="11430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:</a:t>
            </a:r>
          </a:p>
          <a:p>
            <a:pPr algn="l" rtl="0"/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مربع نص 6"/>
          <p:cNvSpPr txBox="1"/>
          <p:nvPr/>
        </p:nvSpPr>
        <p:spPr>
          <a:xfrm>
            <a:off x="838200" y="1916832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342900" indent="-342900" algn="just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 smtClean="0"/>
              <a:t>System Components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just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Network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design</a:t>
            </a:r>
          </a:p>
          <a:p>
            <a:pPr algn="just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Calculations</a:t>
            </a:r>
          </a:p>
          <a:p>
            <a:pPr algn="just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/>
              <a:t>Conclusion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just" rtl="0">
              <a:lnSpc>
                <a:spcPct val="150000"/>
              </a:lnSpc>
              <a:buSzPct val="150000"/>
            </a:pPr>
            <a:endParaRPr lang="en-US" sz="20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just" rtl="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9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48478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Compressed fluid check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864" y="2771800"/>
            <a:ext cx="8229600" cy="17281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compressed  thermodynamics  table flow  the pressure found 5 bar at 120°C ,so using a pump greater than 5 bar to take over friction to be fluid compressed liquid 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56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394998" y="148478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/>
                </a:solidFill>
              </a:rPr>
              <a:t>Pump Cavitation check</a:t>
            </a:r>
            <a:r>
              <a:rPr lang="ar-SA" sz="4000" dirty="0" smtClean="0">
                <a:solidFill>
                  <a:schemeClr val="tx1"/>
                </a:solidFill>
              </a:rPr>
              <a:t>  </a:t>
            </a:r>
            <a:endParaRPr lang="ar-SA" sz="4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94998" y="2780928"/>
                <a:ext cx="8229600" cy="1728192"/>
              </a:xfrm>
              <a:prstGeom prst="rect">
                <a:avLst/>
              </a:prstGeom>
            </p:spPr>
            <p:txBody>
              <a:bodyPr vert="horz">
                <a:normAutofit fontScale="92500" lnSpcReduction="10000"/>
              </a:bodyPr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By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net positive suction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head</a:t>
                </a:r>
                <a:r>
                  <a:rPr lang="ar-SA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NPSH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ar-SA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 rtl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NPSH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48.5 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Npsh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min</m:t>
                        </m:r>
                      </m:sub>
                    </m:sSub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Wingdings"/>
                  </a:rPr>
                  <a:t> 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Will not occur cavitation to the pump</a:t>
                </a:r>
              </a:p>
              <a:p>
                <a:pPr algn="l" rtl="0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8" y="2780928"/>
                <a:ext cx="8229600" cy="1728192"/>
              </a:xfrm>
              <a:prstGeom prst="rect">
                <a:avLst/>
              </a:prstGeom>
              <a:blipFill rotWithShape="1">
                <a:blip r:embed="rId2"/>
                <a:stretch>
                  <a:fillRect l="-815" t="-4930"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952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between traditional and central district heating systems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685667176"/>
              </p:ext>
            </p:extLst>
          </p:nvPr>
        </p:nvGraphicFramePr>
        <p:xfrm>
          <a:off x="539552" y="1828800"/>
          <a:ext cx="8280920" cy="46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2152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Propane </a:t>
            </a:r>
            <a:r>
              <a:rPr lang="en-US" dirty="0"/>
              <a:t>and </a:t>
            </a:r>
            <a:r>
              <a:rPr lang="en-US" dirty="0" smtClean="0"/>
              <a:t>Electricity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2492896"/>
                <a:ext cx="8229600" cy="1853560"/>
              </a:xfrm>
            </p:spPr>
            <p:txBody>
              <a:bodyPr/>
              <a:lstStyle/>
              <a:p>
                <a:pPr algn="l" rtl="0"/>
                <a:r>
                  <a:rPr lang="en-US" dirty="0" smtClean="0"/>
                  <a:t>Price of KWH produced by </a:t>
                </a:r>
                <a:r>
                  <a:rPr lang="en-US" dirty="0"/>
                  <a:t>Propane</a:t>
                </a:r>
                <a:r>
                  <a:rPr lang="ar-SA" b="1" dirty="0" smtClean="0"/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/>
                  <a:t/>
                </a:r>
                <a:r>
                  <a:rPr lang="en-US" dirty="0" smtClean="0"/>
                  <a:t>0.7 </a:t>
                </a:r>
                <a:r>
                  <a:rPr lang="en-US" dirty="0"/>
                  <a:t>NIS</a:t>
                </a:r>
              </a:p>
              <a:p>
                <a:pPr algn="l" rtl="0"/>
                <a:endParaRPr lang="en-US" dirty="0"/>
              </a:p>
              <a:p>
                <a:pPr algn="l" rtl="0"/>
                <a:r>
                  <a:rPr lang="en-US" dirty="0"/>
                  <a:t>Price of KWH produced by </a:t>
                </a:r>
                <a:r>
                  <a:rPr lang="en-US" dirty="0" smtClean="0"/>
                  <a:t>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lectricity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/>
                  <a:t/>
                </a:r>
                <a:r>
                  <a:rPr lang="en-US" dirty="0" smtClean="0"/>
                  <a:t>.58 NIS</a:t>
                </a:r>
                <a:endParaRPr lang="en-US" dirty="0"/>
              </a:p>
              <a:p>
                <a:pPr algn="l" rtl="0"/>
                <a:endParaRPr lang="en-US" dirty="0"/>
              </a:p>
              <a:p>
                <a:pPr algn="l" rtl="0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492896"/>
                <a:ext cx="8229600" cy="1853560"/>
              </a:xfrm>
              <a:blipFill rotWithShape="1">
                <a:blip r:embed="rId2"/>
                <a:stretch>
                  <a:fillRect l="-963" t="-3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419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r>
              <a:rPr lang="en-US" sz="48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system in our country is not feasible due to the high cost of 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derivatives.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This system can be applied in our country through the waste to energy furnace or utilize gas located on Gaza Strip.</a:t>
            </a:r>
          </a:p>
        </p:txBody>
      </p:sp>
    </p:spTree>
    <p:extLst>
      <p:ext uri="{BB962C8B-B14F-4D97-AF65-F5344CB8AC3E}">
        <p14:creationId xmlns:p14="http://schemas.microsoft.com/office/powerpoint/2010/main" xmlns="" val="15660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720080"/>
          </a:xfrm>
        </p:spPr>
        <p:txBody>
          <a:bodyPr/>
          <a:lstStyle/>
          <a:p>
            <a:pPr marL="0" indent="0" algn="ctr" rtl="0"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end we have small videos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9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89" y="2780928"/>
            <a:ext cx="8229600" cy="3092976"/>
          </a:xfrm>
        </p:spPr>
        <p:txBody>
          <a:bodyPr>
            <a:normAutofit/>
          </a:bodyPr>
          <a:lstStyle/>
          <a:p>
            <a:pPr marL="342900" indent="-342900" algn="just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District Heating Network : is a system for distributing heat generated in a centralized location for residential and commercial for heating and production of domestic hot water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 algn="l" rtl="0">
              <a:buNone/>
            </a:pPr>
            <a:endParaRPr lang="en-US" sz="2400" dirty="0"/>
          </a:p>
        </p:txBody>
      </p:sp>
      <p:sp>
        <p:nvSpPr>
          <p:cNvPr id="4" name="مربع نص 1"/>
          <p:cNvSpPr txBox="1"/>
          <p:nvPr/>
        </p:nvSpPr>
        <p:spPr>
          <a:xfrm>
            <a:off x="457200" y="76470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733884" y="2175820"/>
            <a:ext cx="21874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 algn="r" rtl="0">
              <a:buFont typeface="Wingdings" panose="05000000000000000000" pitchFamily="2" charset="2"/>
              <a:buChar char="v"/>
            </a:pPr>
            <a:r>
              <a:rPr lang="en-US" sz="2000" b="1" spc="150" dirty="0" smtClean="0">
                <a:ln w="11430"/>
                <a:solidFill>
                  <a:schemeClr val="tx2">
                    <a:lumMod val="9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Definition </a:t>
            </a:r>
            <a:endParaRPr lang="en-US" sz="2000" b="1" spc="150" dirty="0">
              <a:ln w="11430"/>
              <a:solidFill>
                <a:schemeClr val="tx2">
                  <a:lumMod val="9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1"/>
          <p:cNvSpPr txBox="1"/>
          <p:nvPr/>
        </p:nvSpPr>
        <p:spPr>
          <a:xfrm>
            <a:off x="-36512" y="1143000"/>
            <a:ext cx="3170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Benefit of DH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مربع نص 6"/>
          <p:cNvSpPr txBox="1"/>
          <p:nvPr/>
        </p:nvSpPr>
        <p:spPr>
          <a:xfrm>
            <a:off x="838200" y="20574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Organize the 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production</a:t>
            </a:r>
          </a:p>
          <a:p>
            <a:pPr algn="l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Reduce the risk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maintenance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Easy to use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control</a:t>
            </a:r>
          </a:p>
          <a:p>
            <a:pPr algn="l" rtl="0">
              <a:lnSpc>
                <a:spcPct val="150000"/>
              </a:lnSpc>
              <a:buSzPct val="15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Make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cities more pleasant places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lnSpc>
                <a:spcPct val="150000"/>
              </a:lnSpc>
              <a:buSzPct val="150000"/>
            </a:pPr>
            <a:endParaRPr lang="ar-SA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lnSpc>
                <a:spcPct val="150000"/>
              </a:lnSpc>
              <a:buSzPct val="150000"/>
            </a:pP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6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 3"/>
              </a:rPr>
              <a:t>Boiler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Pipe Network isolated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Pumps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Heat Exchanger for each building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Valve and accessories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720" y="1371600"/>
            <a:ext cx="4352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57200" indent="-457200" algn="ctr" rtl="0">
              <a:buFont typeface="Wingdings" pitchFamily="2" charset="2"/>
              <a:buChar char="v"/>
            </a:pPr>
            <a:r>
              <a:rPr lang="en-US" sz="2800" b="1" spc="150" dirty="0" smtClean="0">
                <a:ln w="11430"/>
                <a:solidFill>
                  <a:schemeClr val="tx2">
                    <a:lumMod val="9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System consist of</a:t>
            </a:r>
            <a:endParaRPr lang="en-US" sz="2800" b="1" spc="150" dirty="0">
              <a:ln w="11430"/>
              <a:solidFill>
                <a:schemeClr val="tx2">
                  <a:lumMod val="9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1"/>
          <p:cNvSpPr txBox="1"/>
          <p:nvPr/>
        </p:nvSpPr>
        <p:spPr>
          <a:xfrm>
            <a:off x="457200" y="76470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Components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8996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63" y="18864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Boiler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6144"/>
            <a:ext cx="8229600" cy="4389120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select  model Rex 450 for the center Boiler.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select vertical centrifugal pump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6 bar and capacity 20 </a:t>
            </a:r>
            <a:r>
              <a:rPr lang="en-US" dirty="0" smtClean="0"/>
              <a:t>l/s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8864" y="170080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</a:p>
          <a:p>
            <a:r>
              <a:rPr lang="ar-S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Pumps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57200" y="4725144"/>
            <a:ext cx="8229600" cy="115212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Wingdings 2"/>
              <a:buNone/>
            </a:pPr>
            <a:r>
              <a:rPr lang="en-US" sz="2400" dirty="0" smtClean="0"/>
              <a:t>We select stainless steel pipe with Insulation </a:t>
            </a:r>
          </a:p>
          <a:p>
            <a:pPr marL="0" indent="0" algn="l">
              <a:buFont typeface="Wingdings 2"/>
              <a:buNone/>
            </a:pPr>
            <a:r>
              <a:rPr lang="en-US" sz="2400" dirty="0" smtClean="0"/>
              <a:t>u= 0.14-0.41 w/</a:t>
            </a:r>
            <a:r>
              <a:rPr lang="en-US" sz="2400" dirty="0" err="1" smtClean="0"/>
              <a:t>m.c</a:t>
            </a:r>
            <a:endParaRPr lang="en-US" sz="2400" dirty="0" smtClean="0"/>
          </a:p>
          <a:p>
            <a:pPr marL="0" indent="0" algn="l">
              <a:buFont typeface="Wingdings 2"/>
              <a:buNone/>
            </a:pP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marL="0" indent="0" algn="l">
              <a:buFont typeface="Wingdings 2"/>
              <a:buNone/>
            </a:pPr>
            <a:endParaRPr lang="en-US" sz="2400" dirty="0" smtClean="0"/>
          </a:p>
          <a:p>
            <a:pPr marL="0" indent="0" algn="l">
              <a:buFont typeface="Wingdings 2"/>
              <a:buNone/>
            </a:pPr>
            <a:endParaRPr lang="en-US" sz="2400" dirty="0" smtClean="0"/>
          </a:p>
          <a:p>
            <a:pPr marL="0" indent="0" algn="l">
              <a:buFont typeface="Wingdings 2"/>
              <a:buNone/>
            </a:pPr>
            <a:endParaRPr lang="en-US" sz="2400" dirty="0" smtClean="0"/>
          </a:p>
          <a:p>
            <a:pPr marL="0" indent="0" algn="l">
              <a:buFont typeface="Wingdings 2"/>
              <a:buNone/>
            </a:pPr>
            <a:endParaRPr lang="en-US" sz="2400" dirty="0" smtClean="0"/>
          </a:p>
          <a:p>
            <a:pPr marL="0" indent="0" algn="l">
              <a:buFont typeface="Wingdings 2"/>
              <a:buNone/>
            </a:pPr>
            <a:endParaRPr lang="en-US" sz="2400" dirty="0" smtClean="0"/>
          </a:p>
          <a:p>
            <a:pPr marL="0" indent="0" algn="l">
              <a:buFont typeface="Wingdings 2"/>
              <a:buNone/>
            </a:pPr>
            <a:r>
              <a:rPr lang="en-US" sz="2400" dirty="0" smtClean="0"/>
              <a:t> </a:t>
            </a:r>
          </a:p>
          <a:p>
            <a:pPr marL="0" indent="0" algn="l">
              <a:buFont typeface="Wingdings 2"/>
              <a:buNone/>
            </a:pPr>
            <a:endParaRPr lang="en-US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3429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</a:p>
          <a:p>
            <a:r>
              <a:rPr lang="ar-S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Pipes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7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How Its Work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0787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0"/>
            <a:ext cx="9203322" cy="6885384"/>
          </a:xfrm>
        </p:spPr>
      </p:pic>
    </p:spTree>
    <p:extLst>
      <p:ext uri="{BB962C8B-B14F-4D97-AF65-F5344CB8AC3E}">
        <p14:creationId xmlns:p14="http://schemas.microsoft.com/office/powerpoint/2010/main" xmlns="" val="17779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9239" y="2852936"/>
            <a:ext cx="8229600" cy="13738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400" dirty="0" smtClean="0"/>
              <a:t>This project </a:t>
            </a:r>
            <a:r>
              <a:rPr lang="en-US" sz="2400" dirty="0"/>
              <a:t>will be the first in Palestine is not implemented yet in Palestine even though there is need for such a </a:t>
            </a:r>
            <a:r>
              <a:rPr lang="en-US" sz="2400" dirty="0" smtClean="0"/>
              <a:t>project.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11560" y="1774850"/>
            <a:ext cx="53285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/>
            <a:r>
              <a:rPr lang="en-US" sz="24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Literature Review in Palestine</a:t>
            </a:r>
          </a:p>
        </p:txBody>
      </p:sp>
    </p:spTree>
    <p:extLst>
      <p:ext uri="{BB962C8B-B14F-4D97-AF65-F5344CB8AC3E}">
        <p14:creationId xmlns:p14="http://schemas.microsoft.com/office/powerpoint/2010/main" xmlns="" val="20396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456</Words>
  <Application>Microsoft Office PowerPoint</Application>
  <PresentationFormat>On-screen Show (4:3)</PresentationFormat>
  <Paragraphs>100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تدفق</vt:lpstr>
      <vt:lpstr>Slide 1</vt:lpstr>
      <vt:lpstr>Slide 2</vt:lpstr>
      <vt:lpstr>Slide 3</vt:lpstr>
      <vt:lpstr>Slide 4</vt:lpstr>
      <vt:lpstr>Slide 5</vt:lpstr>
      <vt:lpstr> : Boiler</vt:lpstr>
      <vt:lpstr>How Its Work</vt:lpstr>
      <vt:lpstr>Slide 8</vt:lpstr>
      <vt:lpstr>Slide 9</vt:lpstr>
      <vt:lpstr>Model :</vt:lpstr>
      <vt:lpstr>Network design </vt:lpstr>
      <vt:lpstr>Topological representation </vt:lpstr>
      <vt:lpstr>Physical representation </vt:lpstr>
      <vt:lpstr>Incidence matrix </vt:lpstr>
      <vt:lpstr>Calculations :</vt:lpstr>
      <vt:lpstr>Slide 16</vt:lpstr>
      <vt:lpstr>Pressure loss</vt:lpstr>
      <vt:lpstr>Mass flow rate </vt:lpstr>
      <vt:lpstr>Temperature</vt:lpstr>
      <vt:lpstr>Slide 20</vt:lpstr>
      <vt:lpstr>Slide 21</vt:lpstr>
      <vt:lpstr>Comparison between traditional and central district heating systems</vt:lpstr>
      <vt:lpstr>Propane and Electricity</vt:lpstr>
      <vt:lpstr>Conclusion: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Proceduer</dc:title>
  <dc:creator>الانوار</dc:creator>
  <cp:lastModifiedBy>Ameer</cp:lastModifiedBy>
  <cp:revision>105</cp:revision>
  <dcterms:created xsi:type="dcterms:W3CDTF">2016-12-12T19:53:07Z</dcterms:created>
  <dcterms:modified xsi:type="dcterms:W3CDTF">2017-01-15T09:29:39Z</dcterms:modified>
</cp:coreProperties>
</file>